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79299" autoAdjust="0"/>
  </p:normalViewPr>
  <p:slideViewPr>
    <p:cSldViewPr showGuides="1">
      <p:cViewPr varScale="1">
        <p:scale>
          <a:sx n="72" d="100"/>
          <a:sy n="72" d="100"/>
        </p:scale>
        <p:origin x="135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CDEA10-DA68-4EBE-8673-CC68C925702A}" type="datetimeFigureOut">
              <a:rPr lang="en-US" smtClean="0"/>
              <a:pPr/>
              <a:t>12/17/2016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BAD9D2-9A3E-45BD-940B-B1A4148C666D}" type="slidenum">
              <a:rPr lang="en-US" smtClean="0"/>
              <a:pPr/>
              <a:t>‹Nº›</a:t>
            </a:fld>
            <a:endParaRPr lang="en-US"/>
          </a:p>
        </p:txBody>
      </p:sp>
    </p:spTree>
    <p:extLst>
      <p:ext uri="{BB962C8B-B14F-4D97-AF65-F5344CB8AC3E}">
        <p14:creationId xmlns:p14="http://schemas.microsoft.com/office/powerpoint/2010/main" val="237098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5ED6C2-A0DA-45D2-8F5B-568687C3D82D}" type="slidenum">
              <a:rPr lang="en-US" smtClean="0"/>
              <a:pPr/>
              <a:t>1</a:t>
            </a:fld>
            <a:endParaRPr lang="en-US"/>
          </a:p>
        </p:txBody>
      </p:sp>
    </p:spTree>
    <p:extLst>
      <p:ext uri="{BB962C8B-B14F-4D97-AF65-F5344CB8AC3E}">
        <p14:creationId xmlns:p14="http://schemas.microsoft.com/office/powerpoint/2010/main" val="4141325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5E6C48-3050-4DE4-ABAD-8ECDA827089C}" type="datetimeFigureOut">
              <a:rPr lang="en-US" smtClean="0"/>
              <a:pPr/>
              <a:t>12/17/2016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AA034-2318-482F-8C8F-1CCC67A25250}" type="slidenum">
              <a:rPr lang="en-US" smtClean="0"/>
              <a:pPr/>
              <a:t>‹Nº›</a:t>
            </a:fld>
            <a:endParaRPr lang="en-US"/>
          </a:p>
        </p:txBody>
      </p:sp>
    </p:spTree>
    <p:extLst>
      <p:ext uri="{BB962C8B-B14F-4D97-AF65-F5344CB8AC3E}">
        <p14:creationId xmlns:p14="http://schemas.microsoft.com/office/powerpoint/2010/main" val="810549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E6C48-3050-4DE4-ABAD-8ECDA827089C}" type="datetimeFigureOut">
              <a:rPr lang="en-US" smtClean="0"/>
              <a:pPr/>
              <a:t>12/17/2016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AA034-2318-482F-8C8F-1CCC67A25250}" type="slidenum">
              <a:rPr lang="en-US" smtClean="0"/>
              <a:pPr/>
              <a:t>‹Nº›</a:t>
            </a:fld>
            <a:endParaRPr lang="en-US"/>
          </a:p>
        </p:txBody>
      </p:sp>
    </p:spTree>
    <p:extLst>
      <p:ext uri="{BB962C8B-B14F-4D97-AF65-F5344CB8AC3E}">
        <p14:creationId xmlns:p14="http://schemas.microsoft.com/office/powerpoint/2010/main" val="115837571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 name="Rectángulo 1"/>
          <p:cNvSpPr/>
          <p:nvPr/>
        </p:nvSpPr>
        <p:spPr>
          <a:xfrm>
            <a:off x="678642" y="188640"/>
            <a:ext cx="7417416" cy="923330"/>
          </a:xfrm>
          <a:prstGeom prst="rect">
            <a:avLst/>
          </a:prstGeom>
          <a:noFill/>
        </p:spPr>
        <p:txBody>
          <a:bodyPr wrap="none" lIns="91440" tIns="45720" rIns="91440" bIns="45720">
            <a:spAutoFit/>
          </a:bodyPr>
          <a:lstStyle/>
          <a:p>
            <a:pPr algn="ctr"/>
            <a:r>
              <a:rPr lang="es-ES" sz="54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Religiones en el mundo</a:t>
            </a:r>
            <a:endParaRPr lang="es-ES" sz="54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Rectángulo 5"/>
          <p:cNvSpPr/>
          <p:nvPr/>
        </p:nvSpPr>
        <p:spPr>
          <a:xfrm>
            <a:off x="678642" y="5805264"/>
            <a:ext cx="7925806" cy="923330"/>
          </a:xfrm>
          <a:prstGeom prst="rect">
            <a:avLst/>
          </a:prstGeom>
        </p:spPr>
        <p:txBody>
          <a:bodyPr wrap="square">
            <a:spAutoFit/>
          </a:bodyPr>
          <a:lstStyle/>
          <a:p>
            <a:r>
              <a:rPr lang="es-SV" b="1" dirty="0">
                <a:solidFill>
                  <a:schemeClr val="bg1"/>
                </a:solidFill>
              </a:rPr>
              <a:t>Y en cuanto a Ismael, también te he oído; he aquí que le bendeciré, y le haré fructificar y multiplicar mucho en gran manera; doce príncipes engendrará, y haré de él una gran nación. </a:t>
            </a:r>
            <a:r>
              <a:rPr lang="es-SV" sz="1400" b="1" dirty="0">
                <a:solidFill>
                  <a:schemeClr val="bg1"/>
                </a:solidFill>
              </a:rPr>
              <a:t>Génesis 17.20</a:t>
            </a:r>
            <a:endParaRPr lang="es-SV" b="1" dirty="0">
              <a:solidFill>
                <a:schemeClr val="bg1"/>
              </a:solidFill>
            </a:endParaRPr>
          </a:p>
        </p:txBody>
      </p:sp>
      <p:sp>
        <p:nvSpPr>
          <p:cNvPr id="8" name="Rectángulo 7"/>
          <p:cNvSpPr/>
          <p:nvPr/>
        </p:nvSpPr>
        <p:spPr>
          <a:xfrm>
            <a:off x="678642" y="5133375"/>
            <a:ext cx="1339241" cy="646331"/>
          </a:xfrm>
          <a:prstGeom prst="rect">
            <a:avLst/>
          </a:prstGeom>
        </p:spPr>
        <p:txBody>
          <a:bodyPr wrap="square">
            <a:spAutoFit/>
          </a:bodyPr>
          <a:lstStyle/>
          <a:p>
            <a:r>
              <a:rPr lang="es-SV" b="1" dirty="0">
                <a:solidFill>
                  <a:schemeClr val="bg1"/>
                </a:solidFill>
              </a:rPr>
              <a:t>A Abraham, Dios le dijo:</a:t>
            </a:r>
          </a:p>
        </p:txBody>
      </p:sp>
    </p:spTree>
    <p:extLst>
      <p:ext uri="{BB962C8B-B14F-4D97-AF65-F5344CB8AC3E}">
        <p14:creationId xmlns:p14="http://schemas.microsoft.com/office/powerpoint/2010/main" val="2088355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3539" y="476672"/>
            <a:ext cx="8055410" cy="707886"/>
          </a:xfrm>
          <a:prstGeom prst="rect">
            <a:avLst/>
          </a:prstGeom>
          <a:noFill/>
        </p:spPr>
        <p:txBody>
          <a:bodyPr wrap="none" lIns="91440" tIns="45720" rIns="91440" bIns="45720">
            <a:spAutoFit/>
          </a:bodyPr>
          <a:lstStyle/>
          <a:p>
            <a:pPr algn="ctr"/>
            <a:r>
              <a:rPr lang="es-ES" sz="4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Clasificación de algunas religiones</a:t>
            </a:r>
            <a:endParaRPr lang="es-ES" sz="40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ángulo 2"/>
          <p:cNvSpPr/>
          <p:nvPr/>
        </p:nvSpPr>
        <p:spPr>
          <a:xfrm>
            <a:off x="539552" y="1405177"/>
            <a:ext cx="7992888" cy="5039585"/>
          </a:xfrm>
          <a:prstGeom prst="rect">
            <a:avLst/>
          </a:prstGeom>
        </p:spPr>
        <p:txBody>
          <a:bodyPr wrap="square">
            <a:spAutoFit/>
          </a:bodyPr>
          <a:lstStyle/>
          <a:p>
            <a:pPr>
              <a:lnSpc>
                <a:spcPct val="107000"/>
              </a:lnSpc>
              <a:spcAft>
                <a:spcPts val="800"/>
              </a:spcAft>
            </a:pPr>
            <a:r>
              <a:rPr lang="es-SV" sz="2400" b="1"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Monoteístas</a:t>
            </a:r>
            <a:r>
              <a:rPr lang="es-SV" sz="2400"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aquellas religiones que afirman la existencia de un solo dios, que a menudo es el creador del universo. Las religiones monoteístas más numerosas son el cristianismo y el islamismo. Otras más minoritarias son el judaísmo y el zoroastrismo.</a:t>
            </a:r>
          </a:p>
          <a:p>
            <a:pPr>
              <a:lnSpc>
                <a:spcPct val="107000"/>
              </a:lnSpc>
              <a:spcAft>
                <a:spcPts val="800"/>
              </a:spcAft>
            </a:pPr>
            <a:endParaRPr lang="es-SV" sz="2400"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7000"/>
              </a:lnSpc>
              <a:spcAft>
                <a:spcPts val="800"/>
              </a:spcAft>
            </a:pPr>
            <a:r>
              <a:rPr lang="es-SV" sz="2400" b="1"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Politeístas:</a:t>
            </a:r>
            <a:r>
              <a:rPr lang="es-SV" sz="2400"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creen en la existencia de diversos dioses organizados en una jerarquía o panteón, como ocurre en el hinduismo, el </a:t>
            </a:r>
            <a:r>
              <a:rPr lang="es-SV" sz="2400" dirty="0" err="1">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shinto</a:t>
            </a:r>
            <a:r>
              <a:rPr lang="es-SV" sz="2400"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japonés, o las antiguas religiones de la humanidad como la griega, la romana o la egipcia. También cabe incluir aquí la mayoría de corrientes del </a:t>
            </a:r>
            <a:r>
              <a:rPr lang="es-SV" sz="2400" dirty="0" err="1">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neopaganismo</a:t>
            </a:r>
            <a:r>
              <a:rPr lang="es-SV" sz="2400"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moderno.</a:t>
            </a:r>
            <a:endParaRPr lang="es-SV" sz="2400" dirty="0">
              <a:solidFill>
                <a:schemeClr val="accent1">
                  <a:lumMod val="20000"/>
                  <a:lumOff val="8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0408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99592" y="188640"/>
            <a:ext cx="8055410" cy="707886"/>
          </a:xfrm>
          <a:prstGeom prst="rect">
            <a:avLst/>
          </a:prstGeom>
          <a:noFill/>
        </p:spPr>
        <p:txBody>
          <a:bodyPr wrap="none" lIns="91440" tIns="45720" rIns="91440" bIns="45720">
            <a:spAutoFit/>
          </a:bodyPr>
          <a:lstStyle/>
          <a:p>
            <a:pPr algn="ctr"/>
            <a:r>
              <a:rPr lang="es-ES" sz="4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Clasificación de algunas religiones</a:t>
            </a:r>
            <a:endParaRPr lang="es-ES" sz="40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ángulo 2"/>
          <p:cNvSpPr/>
          <p:nvPr/>
        </p:nvSpPr>
        <p:spPr>
          <a:xfrm>
            <a:off x="395536" y="923098"/>
            <a:ext cx="8559466" cy="5347361"/>
          </a:xfrm>
          <a:prstGeom prst="rect">
            <a:avLst/>
          </a:prstGeom>
        </p:spPr>
        <p:txBody>
          <a:bodyPr wrap="square">
            <a:spAutoFit/>
          </a:bodyPr>
          <a:lstStyle/>
          <a:p>
            <a:pPr>
              <a:lnSpc>
                <a:spcPct val="107000"/>
              </a:lnSpc>
              <a:spcAft>
                <a:spcPts val="800"/>
              </a:spcAft>
            </a:pPr>
            <a:r>
              <a:rPr lang="es-SV" sz="2200" b="1"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Dualistas:</a:t>
            </a:r>
            <a:r>
              <a:rPr lang="es-SV" sz="2200"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aquellas religiones que suponen la existencia de dos principios o divinidades opuestos y enfrentados entre sí, aunque solo uno de ellos suele ser merecedor de veneración por sus fieles, mientras que el otro es considerado demoníaco o destructivo. Cabe incluir en esta categoría el maniqueísmo y el </a:t>
            </a:r>
            <a:r>
              <a:rPr lang="es-SV" sz="2200" dirty="0" err="1">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catarismo</a:t>
            </a:r>
            <a:r>
              <a:rPr lang="es-SV" sz="2200"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nSpc>
                <a:spcPct val="107000"/>
              </a:lnSpc>
              <a:spcAft>
                <a:spcPts val="800"/>
              </a:spcAft>
            </a:pPr>
            <a:r>
              <a:rPr lang="es-SV" sz="2200" b="1"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No teístas</a:t>
            </a:r>
            <a:r>
              <a:rPr lang="es-SV" sz="2200"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Hay religiones como el budismo y el taoísmo que no aceptan o no reconocen la existencia de dioses absolutos o creadores universales, o bien les otorgan funciones menores o muy específicas (como, por ejemplo, la creencia taoísta en el emperador de Jade). En ocasiones, estas deidades son vistas como recursos metafóricos utilizados para referirse a fenómenos naturales o a estados de la mente.</a:t>
            </a:r>
          </a:p>
          <a:p>
            <a:pPr>
              <a:lnSpc>
                <a:spcPct val="107000"/>
              </a:lnSpc>
              <a:spcAft>
                <a:spcPts val="800"/>
              </a:spcAft>
            </a:pPr>
            <a:r>
              <a:rPr lang="es-SV" sz="2200" b="1"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Panteísmo:</a:t>
            </a:r>
            <a:r>
              <a:rPr lang="es-SV" sz="2200"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 es la creencia de que el universo, la naturaleza y Dios son equivalentes.</a:t>
            </a:r>
            <a:endParaRPr lang="es-SV" sz="2200" dirty="0">
              <a:solidFill>
                <a:schemeClr val="accent1">
                  <a:lumMod val="20000"/>
                  <a:lumOff val="8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0720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75656" y="116632"/>
            <a:ext cx="6545383" cy="707886"/>
          </a:xfrm>
          <a:prstGeom prst="rect">
            <a:avLst/>
          </a:prstGeom>
          <a:noFill/>
        </p:spPr>
        <p:txBody>
          <a:bodyPr wrap="none" lIns="91440" tIns="45720" rIns="91440" bIns="45720">
            <a:spAutoFit/>
          </a:bodyPr>
          <a:lstStyle/>
          <a:p>
            <a:pPr algn="ctr"/>
            <a:r>
              <a:rPr lang="es-ES" sz="4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Algunos símbolos religiosos</a:t>
            </a:r>
            <a:endParaRPr lang="es-ES" sz="40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840745"/>
            <a:ext cx="5544616" cy="5739768"/>
          </a:xfrm>
          <a:prstGeom prst="rect">
            <a:avLst/>
          </a:prstGeom>
        </p:spPr>
      </p:pic>
    </p:spTree>
    <p:extLst>
      <p:ext uri="{BB962C8B-B14F-4D97-AF65-F5344CB8AC3E}">
        <p14:creationId xmlns:p14="http://schemas.microsoft.com/office/powerpoint/2010/main" val="206801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31481" y="116632"/>
            <a:ext cx="5033750" cy="1323439"/>
          </a:xfrm>
          <a:prstGeom prst="rect">
            <a:avLst/>
          </a:prstGeom>
          <a:noFill/>
        </p:spPr>
        <p:txBody>
          <a:bodyPr wrap="none" lIns="91440" tIns="45720" rIns="91440" bIns="45720">
            <a:spAutoFit/>
          </a:bodyPr>
          <a:lstStyle/>
          <a:p>
            <a:pPr algn="ctr"/>
            <a:r>
              <a:rPr lang="es-ES" sz="4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Datos relevantes </a:t>
            </a:r>
          </a:p>
          <a:p>
            <a:pPr algn="ctr"/>
            <a:r>
              <a:rPr lang="es-ES" sz="4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 algunas religiones</a:t>
            </a:r>
            <a:endParaRPr lang="es-ES" sz="40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22830"/>
            <a:ext cx="8928992" cy="5333638"/>
          </a:xfrm>
          <a:prstGeom prst="rect">
            <a:avLst/>
          </a:prstGeom>
        </p:spPr>
      </p:pic>
    </p:spTree>
    <p:extLst>
      <p:ext uri="{BB962C8B-B14F-4D97-AF65-F5344CB8AC3E}">
        <p14:creationId xmlns:p14="http://schemas.microsoft.com/office/powerpoint/2010/main" val="335741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39752" y="332656"/>
            <a:ext cx="4777270" cy="707886"/>
          </a:xfrm>
          <a:prstGeom prst="rect">
            <a:avLst/>
          </a:prstGeom>
          <a:noFill/>
        </p:spPr>
        <p:txBody>
          <a:bodyPr wrap="none" lIns="91440" tIns="45720" rIns="91440" bIns="45720">
            <a:spAutoFit/>
          </a:bodyPr>
          <a:lstStyle/>
          <a:p>
            <a:pPr algn="ctr"/>
            <a:r>
              <a:rPr lang="es-ES" sz="4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Valoraciones finales</a:t>
            </a:r>
            <a:endParaRPr lang="es-ES" sz="40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ángulo 2"/>
          <p:cNvSpPr/>
          <p:nvPr/>
        </p:nvSpPr>
        <p:spPr>
          <a:xfrm>
            <a:off x="509733" y="1040542"/>
            <a:ext cx="8437307" cy="4908010"/>
          </a:xfrm>
          <a:prstGeom prst="rect">
            <a:avLst/>
          </a:prstGeom>
        </p:spPr>
        <p:txBody>
          <a:bodyPr wrap="square">
            <a:spAutoFit/>
          </a:bodyPr>
          <a:lstStyle/>
          <a:p>
            <a:pPr>
              <a:lnSpc>
                <a:spcPct val="107000"/>
              </a:lnSpc>
              <a:spcAft>
                <a:spcPts val="800"/>
              </a:spcAft>
            </a:pPr>
            <a:r>
              <a:rPr lang="es-SV" sz="20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La práctica religiosa permite a las personas afianzar principios y valores que afectan de manera positiva a la humanidad y a las familias, siempre y cuando dichos principios y valores estén en concordancia con la vida, y todas las cosas buenas que cada uno de nosotros debemos practicar. </a:t>
            </a:r>
          </a:p>
          <a:p>
            <a:pPr>
              <a:lnSpc>
                <a:spcPct val="107000"/>
              </a:lnSpc>
              <a:spcAft>
                <a:spcPts val="800"/>
              </a:spcAft>
            </a:pPr>
            <a:endParaRPr lang="es-SV" sz="16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sz="2000" b="1"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“Por lo cual, desechando toda inmundicia y abundancia de malicia, recibid con mansedumbre la palabra implantada, la cual puede salvar vuestras almas. Pero sed hacedores de la palabra, y no tan solamente oidores, engañándoos a vosotros mismos. Porque si alguno es oidor de la palabra pero no hacedor de ella, éste es semejante al hombre que considera en un espejo su rostro natural. Porque él se considera a sí mismo, y se va, y luego olvida cómo era. Mas el que mira atentamente en la perfecta ley, la de la libertad, y persevera en ella, no siendo oidor olvidadizo, sino hacedor de la obra, éste será bienaventurado en lo que hace”</a:t>
            </a:r>
            <a:r>
              <a:rPr lang="es-SV" sz="20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rPr>
              <a:t> Santiago 1.21 - 25</a:t>
            </a:r>
            <a:endParaRPr lang="es-SV" sz="20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1564667" y="5733108"/>
            <a:ext cx="6327437" cy="769441"/>
          </a:xfrm>
          <a:prstGeom prst="rect">
            <a:avLst/>
          </a:prstGeom>
          <a:noFill/>
        </p:spPr>
        <p:txBody>
          <a:bodyPr wrap="none" lIns="91440" tIns="45720" rIns="91440" bIns="45720">
            <a:spAutoFit/>
          </a:bodyPr>
          <a:lstStyle/>
          <a:p>
            <a:pPr algn="ctr"/>
            <a:r>
              <a:rPr lang="es-ES" sz="4400" b="1" spc="50" dirty="0">
                <a:ln w="9525" cmpd="sng">
                  <a:solidFill>
                    <a:schemeClr val="accent1"/>
                  </a:solidFill>
                  <a:prstDash val="solid"/>
                </a:ln>
                <a:solidFill>
                  <a:srgbClr val="70AD47">
                    <a:tint val="1000"/>
                  </a:srgbClr>
                </a:solidFill>
                <a:effectLst>
                  <a:glow rad="38100">
                    <a:schemeClr val="accent1">
                      <a:alpha val="40000"/>
                    </a:schemeClr>
                  </a:glow>
                </a:effectLst>
              </a:rPr>
              <a:t>Dios nos bendiga siempre</a:t>
            </a:r>
            <a:endParaRPr lang="es-ES" sz="4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50595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 de texto 3"/>
          <p:cNvSpPr txBox="1">
            <a:spLocks noChangeArrowheads="1"/>
          </p:cNvSpPr>
          <p:nvPr/>
        </p:nvSpPr>
        <p:spPr bwMode="auto">
          <a:xfrm>
            <a:off x="395536" y="1412776"/>
            <a:ext cx="8322576"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228600" indent="-228600" algn="just">
              <a:lnSpc>
                <a:spcPct val="107000"/>
              </a:lnSpc>
              <a:spcAft>
                <a:spcPts val="0"/>
              </a:spcAft>
            </a:pPr>
            <a:r>
              <a:rPr lang="es-ES" sz="1600" b="1" dirty="0">
                <a:solidFill>
                  <a:schemeClr val="accent1">
                    <a:lumMod val="20000"/>
                    <a:lumOff val="80000"/>
                  </a:schemeClr>
                </a:solidFill>
                <a:effectLst/>
                <a:latin typeface="Angsana New"/>
                <a:ea typeface="Calibri" panose="020F0502020204030204" pitchFamily="34" charset="0"/>
                <a:cs typeface="Times New Roman" panose="02020603050405020304" pitchFamily="18" charset="0"/>
              </a:rPr>
              <a:t>TEXTO CLAVE</a:t>
            </a:r>
            <a:r>
              <a:rPr lang="es-ES" sz="1600" b="1" dirty="0">
                <a:solidFill>
                  <a:schemeClr val="accent1">
                    <a:lumMod val="20000"/>
                    <a:lumOff val="80000"/>
                  </a:schemeClr>
                </a:solidFill>
                <a:effectLst/>
                <a:latin typeface="Georgia" panose="02040502050405020303" pitchFamily="18" charset="0"/>
                <a:ea typeface="Calibri" panose="020F0502020204030204" pitchFamily="34" charset="0"/>
                <a:cs typeface="Georgia" panose="02040502050405020303" pitchFamily="18" charset="0"/>
              </a:rPr>
              <a:t>:</a:t>
            </a:r>
            <a:r>
              <a:rPr lang="es-ES" sz="1600" dirty="0">
                <a:solidFill>
                  <a:schemeClr val="accent1">
                    <a:lumMod val="20000"/>
                    <a:lumOff val="80000"/>
                  </a:schemeClr>
                </a:solidFill>
                <a:effectLst/>
                <a:latin typeface="Georgia" panose="02040502050405020303" pitchFamily="18" charset="0"/>
                <a:ea typeface="Calibri" panose="020F0502020204030204" pitchFamily="34" charset="0"/>
                <a:cs typeface="Georgia" panose="02040502050405020303" pitchFamily="18" charset="0"/>
              </a:rPr>
              <a:t> </a:t>
            </a:r>
            <a:r>
              <a:rPr lang="es-ES" i="1" dirty="0">
                <a:solidFill>
                  <a:schemeClr val="accent1">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t>“</a:t>
            </a:r>
            <a:r>
              <a:rPr lang="es-SV" sz="1600" i="1" dirty="0">
                <a:solidFill>
                  <a:schemeClr val="accent1">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t>Si alguno se cree religioso entre vosotros, y no refrena su lengua, sino que engaña su corazón, la religión del tal es vana. La religión pura y sin mácula delante de Dios el Padre es esta: Visitar a los huérfanos y a las viudas en sus tribulaciones, y guardarse sin mancha del mundo</a:t>
            </a:r>
            <a:r>
              <a:rPr lang="es-ES" sz="1600" i="1" dirty="0">
                <a:solidFill>
                  <a:schemeClr val="accent1">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s-ES" sz="1600" b="1" i="1" dirty="0">
                <a:solidFill>
                  <a:schemeClr val="accent1">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t>Santiago 1.26 – 27</a:t>
            </a:r>
          </a:p>
          <a:p>
            <a:pPr marL="228600" indent="-228600" algn="just">
              <a:lnSpc>
                <a:spcPct val="107000"/>
              </a:lnSpc>
              <a:spcAft>
                <a:spcPts val="0"/>
              </a:spcAft>
            </a:pPr>
            <a:endParaRPr lang="es-SV" sz="16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gn="just">
              <a:lnSpc>
                <a:spcPct val="107000"/>
              </a:lnSpc>
              <a:spcAft>
                <a:spcPts val="0"/>
              </a:spcAft>
            </a:pPr>
            <a:r>
              <a:rPr lang="es-ES" sz="1600" b="1" dirty="0">
                <a:solidFill>
                  <a:schemeClr val="accent1">
                    <a:lumMod val="20000"/>
                    <a:lumOff val="80000"/>
                  </a:schemeClr>
                </a:solidFill>
                <a:effectLst/>
                <a:latin typeface="Angsana New"/>
                <a:ea typeface="Calibri" panose="020F0502020204030204" pitchFamily="34" charset="0"/>
                <a:cs typeface="Times New Roman" panose="02020603050405020304" pitchFamily="18" charset="0"/>
              </a:rPr>
              <a:t>CONCEPTO CLAVE</a:t>
            </a:r>
            <a:r>
              <a:rPr lang="es-ES" sz="1600" b="1" dirty="0">
                <a:solidFill>
                  <a:schemeClr val="accent1">
                    <a:lumMod val="20000"/>
                    <a:lumOff val="80000"/>
                  </a:schemeClr>
                </a:solidFill>
                <a:effectLst/>
                <a:latin typeface="Georgia" panose="02040502050405020303" pitchFamily="18" charset="0"/>
                <a:ea typeface="Calibri" panose="020F0502020204030204" pitchFamily="34" charset="0"/>
                <a:cs typeface="Georgia" panose="02040502050405020303" pitchFamily="18" charset="0"/>
              </a:rPr>
              <a:t>: “</a:t>
            </a:r>
            <a:r>
              <a:rPr lang="es-SV" sz="1600" i="1" dirty="0">
                <a:solidFill>
                  <a:schemeClr val="accent1">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t>sino santificad a Dios el Señor en vuestros corazones, y estad siempre preparados para presentar defensa con mansedumbre y reverencia ante todo el que os demande razón de la esperanza que hay en vosotros” </a:t>
            </a:r>
            <a:r>
              <a:rPr lang="es-SV" sz="1600" b="1" i="1" dirty="0">
                <a:solidFill>
                  <a:schemeClr val="accent1">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t>1ª Pedro 3.15</a:t>
            </a:r>
            <a:endParaRPr lang="es-SV" sz="16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nSpc>
                <a:spcPct val="107000"/>
              </a:lnSpc>
              <a:spcAft>
                <a:spcPts val="0"/>
              </a:spcAft>
            </a:pPr>
            <a:r>
              <a:rPr lang="es-ES" sz="600" dirty="0">
                <a:solidFill>
                  <a:schemeClr val="accent1">
                    <a:lumMod val="20000"/>
                    <a:lumOff val="80000"/>
                  </a:schemeClr>
                </a:solidFill>
                <a:effectLst/>
                <a:latin typeface="Georgia" panose="02040502050405020303" pitchFamily="18" charset="0"/>
                <a:ea typeface="Calibri" panose="020F0502020204030204" pitchFamily="34" charset="0"/>
                <a:cs typeface="Georgia" panose="02040502050405020303" pitchFamily="18" charset="0"/>
              </a:rPr>
              <a:t> </a:t>
            </a:r>
            <a:endParaRPr lang="es-SV" sz="16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nSpc>
                <a:spcPct val="107000"/>
              </a:lnSpc>
              <a:spcAft>
                <a:spcPts val="0"/>
              </a:spcAft>
            </a:pPr>
            <a:r>
              <a:rPr lang="es-ES" b="1" dirty="0">
                <a:solidFill>
                  <a:schemeClr val="accent1">
                    <a:lumMod val="20000"/>
                    <a:lumOff val="80000"/>
                  </a:schemeClr>
                </a:solidFill>
                <a:effectLst/>
                <a:latin typeface="Angsana New"/>
                <a:ea typeface="Calibri" panose="020F0502020204030204" pitchFamily="34" charset="0"/>
                <a:cs typeface="Times New Roman" panose="02020603050405020304" pitchFamily="18" charset="0"/>
              </a:rPr>
              <a:t>OBJETIVOS EDUCATIVOS</a:t>
            </a:r>
            <a:r>
              <a:rPr lang="es-ES" b="1" dirty="0">
                <a:solidFill>
                  <a:schemeClr val="accent1">
                    <a:lumMod val="20000"/>
                    <a:lumOff val="80000"/>
                  </a:schemeClr>
                </a:solidFill>
                <a:effectLst/>
                <a:latin typeface="Georgia" panose="02040502050405020303" pitchFamily="18" charset="0"/>
                <a:ea typeface="Calibri" panose="020F0502020204030204" pitchFamily="34" charset="0"/>
                <a:cs typeface="Georgia" panose="02040502050405020303" pitchFamily="18" charset="0"/>
              </a:rPr>
              <a:t>:</a:t>
            </a:r>
            <a:r>
              <a:rPr lang="es-ES" dirty="0">
                <a:solidFill>
                  <a:schemeClr val="accent1">
                    <a:lumMod val="20000"/>
                    <a:lumOff val="80000"/>
                  </a:schemeClr>
                </a:solidFill>
                <a:effectLst/>
                <a:latin typeface="Georgia" panose="02040502050405020303" pitchFamily="18" charset="0"/>
                <a:ea typeface="Calibri" panose="020F0502020204030204" pitchFamily="34" charset="0"/>
                <a:cs typeface="Georgia" panose="02040502050405020303" pitchFamily="18" charset="0"/>
              </a:rPr>
              <a:t> </a:t>
            </a:r>
            <a:r>
              <a:rPr lang="es-ES" sz="2000" dirty="0">
                <a:solidFill>
                  <a:schemeClr val="accent1">
                    <a:lumMod val="20000"/>
                    <a:lumOff val="80000"/>
                  </a:schemeClr>
                </a:solidFill>
                <a:effectLst/>
                <a:latin typeface="Abadi MT Condensed Extra Bold" panose="020B0A06030101010103" pitchFamily="34" charset="0"/>
                <a:ea typeface="Calibri" panose="020F0502020204030204" pitchFamily="34" charset="0"/>
                <a:cs typeface="Georgia" panose="02040502050405020303" pitchFamily="18" charset="0"/>
              </a:rPr>
              <a:t>Al finalizar la clase las hermanas y los hermanos podrán</a:t>
            </a:r>
            <a:r>
              <a:rPr lang="es-ES" sz="2000" dirty="0">
                <a:solidFill>
                  <a:schemeClr val="accent1">
                    <a:lumMod val="20000"/>
                    <a:lumOff val="80000"/>
                  </a:schemeClr>
                </a:solidFill>
                <a:effectLst/>
                <a:latin typeface="Bell MT" panose="02020503060305020303" pitchFamily="18" charset="0"/>
                <a:ea typeface="Calibri" panose="020F0502020204030204" pitchFamily="34" charset="0"/>
                <a:cs typeface="Georgia" panose="02040502050405020303" pitchFamily="18" charset="0"/>
              </a:rPr>
              <a:t>:</a:t>
            </a:r>
            <a:endParaRPr lang="es-SV" sz="16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ES" sz="1600" i="1" dirty="0">
                <a:solidFill>
                  <a:schemeClr val="accent1">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t>Conocer e identificar las diferentes religiones en el mundo y su distribución en él.</a:t>
            </a:r>
            <a:endParaRPr lang="es-SV" sz="16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ES" sz="1600" i="1" dirty="0">
                <a:solidFill>
                  <a:schemeClr val="accent1">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t>Comprender que en el cristianismo como religión se determina una norma de vida al creyente.</a:t>
            </a:r>
            <a:endParaRPr lang="es-SV" sz="16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ES" sz="1600" i="1" dirty="0">
                <a:solidFill>
                  <a:schemeClr val="accent1">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t>Identificar algunos símbolos de las principales religiones en el mundo.</a:t>
            </a:r>
            <a:endParaRPr lang="es-SV" sz="16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s-ES" sz="1600" i="1" dirty="0">
                <a:solidFill>
                  <a:schemeClr val="accent1">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t>Agradecer a Dios por revelarnos la religión pura y verdadera.</a:t>
            </a:r>
            <a:endParaRPr lang="es-SV" sz="16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678642" y="188640"/>
            <a:ext cx="7417416" cy="923330"/>
          </a:xfrm>
          <a:prstGeom prst="rect">
            <a:avLst/>
          </a:prstGeom>
          <a:noFill/>
        </p:spPr>
        <p:txBody>
          <a:bodyPr wrap="none" lIns="91440" tIns="45720" rIns="91440" bIns="45720">
            <a:spAutoFit/>
          </a:bodyPr>
          <a:lstStyle/>
          <a:p>
            <a:pPr algn="ctr"/>
            <a:r>
              <a:rPr lang="es-ES" sz="54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Religiones en el mundo</a:t>
            </a:r>
            <a:endParaRPr lang="es-ES" sz="54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2502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1600" y="260648"/>
            <a:ext cx="7417416" cy="923330"/>
          </a:xfrm>
          <a:prstGeom prst="rect">
            <a:avLst/>
          </a:prstGeom>
          <a:noFill/>
        </p:spPr>
        <p:txBody>
          <a:bodyPr wrap="none" lIns="91440" tIns="45720" rIns="91440" bIns="45720">
            <a:spAutoFit/>
          </a:bodyPr>
          <a:lstStyle/>
          <a:p>
            <a:pPr algn="ctr"/>
            <a:r>
              <a:rPr lang="es-ES" sz="54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Religiones en el mundo</a:t>
            </a:r>
            <a:endParaRPr lang="es-ES" sz="54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ángulo 2"/>
          <p:cNvSpPr/>
          <p:nvPr/>
        </p:nvSpPr>
        <p:spPr>
          <a:xfrm>
            <a:off x="395536" y="1173227"/>
            <a:ext cx="3122971" cy="707886"/>
          </a:xfrm>
          <a:prstGeom prst="rect">
            <a:avLst/>
          </a:prstGeom>
          <a:noFill/>
        </p:spPr>
        <p:txBody>
          <a:bodyPr wrap="none" lIns="91440" tIns="45720" rIns="91440" bIns="45720">
            <a:spAutoFit/>
          </a:bodyPr>
          <a:lstStyle/>
          <a:p>
            <a:pPr algn="ctr"/>
            <a:r>
              <a:rPr lang="es-ES" sz="4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Introducción </a:t>
            </a:r>
            <a:endParaRPr lang="es-ES" sz="40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Rectángulo 3"/>
          <p:cNvSpPr/>
          <p:nvPr/>
        </p:nvSpPr>
        <p:spPr>
          <a:xfrm>
            <a:off x="971600" y="2096557"/>
            <a:ext cx="7417416" cy="4249240"/>
          </a:xfrm>
          <a:prstGeom prst="rect">
            <a:avLst/>
          </a:prstGeom>
        </p:spPr>
        <p:txBody>
          <a:bodyPr wrap="square">
            <a:spAutoFit/>
          </a:bodyPr>
          <a:lstStyle/>
          <a:p>
            <a:pPr>
              <a:lnSpc>
                <a:spcPct val="107000"/>
              </a:lnSpc>
              <a:spcAft>
                <a:spcPts val="800"/>
              </a:spcAft>
            </a:pPr>
            <a:r>
              <a:rPr lang="es-SV" sz="24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La  palabra “religión”  no aparece en el Antiguo Testamento. En el Nuevo Testamento, el vocablo se usaba para señalar al conjunto de ritos y signos externos de un culto o creencia. </a:t>
            </a:r>
          </a:p>
          <a:p>
            <a:pPr>
              <a:lnSpc>
                <a:spcPct val="107000"/>
              </a:lnSpc>
              <a:spcAft>
                <a:spcPts val="800"/>
              </a:spcAft>
            </a:pPr>
            <a:endParaRPr lang="es-SV" sz="24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sz="24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Así, hablando de su propia experiencia, Pablo dijo delante del rey Agripa: </a:t>
            </a:r>
            <a:r>
              <a:rPr lang="es-SV" sz="2400" i="1"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los cuales también saben que yo desde el principio, si quieren testificarlo, conforme a la más rigurosa secta de nuestra</a:t>
            </a:r>
            <a:r>
              <a:rPr lang="es-SV" sz="24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a:t>
            </a:r>
            <a:r>
              <a:rPr lang="es-SV" sz="2400" i="1"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religión</a:t>
            </a:r>
            <a:r>
              <a:rPr lang="es-SV" sz="24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a:t>
            </a:r>
            <a:r>
              <a:rPr lang="es-SV" sz="2400" i="1"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viví fariseo”</a:t>
            </a:r>
            <a:r>
              <a:rPr lang="es-SV" sz="24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a:t>
            </a:r>
            <a:r>
              <a:rPr lang="es-SV" sz="2400" u="sng"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Hechos_26:5</a:t>
            </a:r>
            <a:r>
              <a:rPr lang="es-SV" sz="24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a:t>
            </a:r>
            <a:endParaRPr lang="es-SV" sz="24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811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6063" y="1124744"/>
            <a:ext cx="8208912" cy="5464060"/>
          </a:xfrm>
          <a:prstGeom prst="rect">
            <a:avLst/>
          </a:prstGeom>
        </p:spPr>
        <p:txBody>
          <a:bodyPr wrap="square">
            <a:spAutoFit/>
          </a:bodyPr>
          <a:lstStyle/>
          <a:p>
            <a:pPr>
              <a:lnSpc>
                <a:spcPct val="107000"/>
              </a:lnSpc>
              <a:spcAft>
                <a:spcPts val="800"/>
              </a:spcAft>
            </a:pP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Es evidente que habla del judaísmo. La expresión no hace énfasis en la doctrina, sino en los rituales y costumbres. Santiago dice que si alguien cumple muy bien con los ritos</a:t>
            </a:r>
            <a:r>
              <a:rPr lang="es-SV" sz="2000" i="1"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(“se cree religioso”)</a:t>
            </a: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pero </a:t>
            </a:r>
            <a:r>
              <a:rPr lang="es-SV" sz="2000" i="1"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“no refrena su lengua, sino que engaña su corazón, la</a:t>
            </a: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a:t>
            </a:r>
            <a:r>
              <a:rPr lang="es-SV" sz="2000" b="1" i="1"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religión</a:t>
            </a: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a:t>
            </a:r>
            <a:r>
              <a:rPr lang="es-SV" sz="2000" i="1"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del tal es vana. La</a:t>
            </a: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a:t>
            </a:r>
            <a:r>
              <a:rPr lang="es-SV" sz="2000" b="1" i="1"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religión </a:t>
            </a: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a:t>
            </a:r>
            <a:r>
              <a:rPr lang="es-SV" sz="2000" i="1"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pura y sin mácula delante de Dios el Padre es esta: Visitar a los huérfanos y a las viudas en sus tribulaciones, y guardarse sin mancha del mundo”</a:t>
            </a: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a:t>
            </a:r>
            <a:r>
              <a:rPr lang="es-SV" sz="2000" u="sng"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Santiago 1:26-27</a:t>
            </a: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a:t>
            </a:r>
            <a:endParaRPr lang="es-SV" sz="20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Al emplear la frase: ¿Es usted religioso(a)? La respuesta resulta un poco intrigante porque nadie quiere decir que lo es; la actual resistencia a emplear la palabra “religión”, tanto para el contenido de la fe cristiana, como para su expresión en el culto y el servicio, emana de la convicción de que el cristianismo no es simplemente una religión más, sino que difiere de todas las demás en que su contenido ha sido divinamente revelado y su expresión externa, por parte de los creyentes, no es un modo de alcanzar la salvación sino acción de gracias por la misma.</a:t>
            </a:r>
            <a:endParaRPr lang="es-SV" sz="20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576063" y="188640"/>
            <a:ext cx="3122971" cy="707886"/>
          </a:xfrm>
          <a:prstGeom prst="rect">
            <a:avLst/>
          </a:prstGeom>
          <a:noFill/>
        </p:spPr>
        <p:txBody>
          <a:bodyPr wrap="none" lIns="91440" tIns="45720" rIns="91440" bIns="45720">
            <a:spAutoFit/>
          </a:bodyPr>
          <a:lstStyle/>
          <a:p>
            <a:pPr algn="ctr"/>
            <a:r>
              <a:rPr lang="es-ES" sz="4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Introducción </a:t>
            </a:r>
            <a:endParaRPr lang="es-ES" sz="40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8941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99592" y="2276872"/>
            <a:ext cx="7721273" cy="2961132"/>
          </a:xfrm>
          <a:prstGeom prst="rect">
            <a:avLst/>
          </a:prstGeom>
        </p:spPr>
        <p:txBody>
          <a:bodyPr wrap="square">
            <a:spAutoFit/>
          </a:bodyPr>
          <a:lstStyle/>
          <a:p>
            <a:pPr>
              <a:lnSpc>
                <a:spcPct val="107000"/>
              </a:lnSpc>
              <a:spcAft>
                <a:spcPts val="800"/>
              </a:spcAft>
            </a:pPr>
            <a:r>
              <a:rPr lang="es-SV" sz="24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Según el diccionario de la Real Academia de la Lengua Española, una de las acepciones de religión es:</a:t>
            </a:r>
            <a:endParaRPr lang="es-SV" sz="24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sz="2400" i="1"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“Conjunto de creencias o dogmas acerca de la divinidad, de sentimientos de veneración y temor hacia ella, de normas morales para la conducta individual y social y de prácticas rituales, principalmente la oración y el sacrificio para darle culto”</a:t>
            </a:r>
            <a:endParaRPr lang="es-SV" sz="24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722526" y="692696"/>
            <a:ext cx="7087197" cy="707886"/>
          </a:xfrm>
          <a:prstGeom prst="rect">
            <a:avLst/>
          </a:prstGeom>
          <a:noFill/>
        </p:spPr>
        <p:txBody>
          <a:bodyPr wrap="none" lIns="91440" tIns="45720" rIns="91440" bIns="45720">
            <a:spAutoFit/>
          </a:bodyPr>
          <a:lstStyle/>
          <a:p>
            <a:pPr algn="ctr"/>
            <a:r>
              <a:rPr lang="es-ES" sz="4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Definición humana de religión </a:t>
            </a:r>
            <a:endParaRPr lang="es-ES" sz="40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6141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56166" y="476672"/>
            <a:ext cx="3950120" cy="707886"/>
          </a:xfrm>
          <a:prstGeom prst="rect">
            <a:avLst/>
          </a:prstGeom>
          <a:noFill/>
        </p:spPr>
        <p:txBody>
          <a:bodyPr wrap="none" lIns="91440" tIns="45720" rIns="91440" bIns="45720">
            <a:spAutoFit/>
          </a:bodyPr>
          <a:lstStyle/>
          <a:p>
            <a:pPr algn="ctr"/>
            <a:r>
              <a:rPr lang="es-ES" sz="4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Tipos de religión</a:t>
            </a:r>
            <a:endParaRPr lang="es-ES" sz="40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ángulo 2"/>
          <p:cNvSpPr/>
          <p:nvPr/>
        </p:nvSpPr>
        <p:spPr>
          <a:xfrm>
            <a:off x="662774" y="1628800"/>
            <a:ext cx="8136904" cy="4108817"/>
          </a:xfrm>
          <a:prstGeom prst="rect">
            <a:avLst/>
          </a:prstGeom>
        </p:spPr>
        <p:txBody>
          <a:bodyPr wrap="square">
            <a:spAutoFit/>
          </a:bodyPr>
          <a:lstStyle/>
          <a:p>
            <a:pPr>
              <a:lnSpc>
                <a:spcPct val="107000"/>
              </a:lnSpc>
              <a:spcAft>
                <a:spcPts val="800"/>
              </a:spcAft>
            </a:pP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Existen dos tipos de religiones REVELADAS y NO REVELADAS. </a:t>
            </a:r>
          </a:p>
          <a:p>
            <a:pPr>
              <a:lnSpc>
                <a:spcPct val="107000"/>
              </a:lnSpc>
              <a:spcAft>
                <a:spcPts val="800"/>
              </a:spcAft>
            </a:pPr>
            <a:endParaRPr lang="es-SV" sz="7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Las religiones reveladas se fundamentan en una verdad revelada de carácter sobrenatural desde una deidad o ámbito trascendente y que indica a menudo cuáles son los dogmas en los que se debe creer y las normas y ritos que se deben seguir.</a:t>
            </a:r>
          </a:p>
          <a:p>
            <a:pPr>
              <a:lnSpc>
                <a:spcPct val="107000"/>
              </a:lnSpc>
              <a:spcAft>
                <a:spcPts val="800"/>
              </a:spcAft>
            </a:pPr>
            <a:endParaRPr lang="es-SV" sz="9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Las religiones no reveladas no definen su origen según un mensaje dado por deidades o mensajeros de ellas, aunque pueden contener sistemas elaborados de organización de deidades reconociendo la existencia de estas deidades y espíritus en las manifestaciones de la naturaleza.</a:t>
            </a:r>
            <a:endParaRPr lang="es-SV" sz="20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302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42220" y="476672"/>
            <a:ext cx="5178021" cy="707886"/>
          </a:xfrm>
          <a:prstGeom prst="rect">
            <a:avLst/>
          </a:prstGeom>
          <a:noFill/>
        </p:spPr>
        <p:txBody>
          <a:bodyPr wrap="none" lIns="91440" tIns="45720" rIns="91440" bIns="45720">
            <a:spAutoFit/>
          </a:bodyPr>
          <a:lstStyle/>
          <a:p>
            <a:pPr algn="ctr"/>
            <a:r>
              <a:rPr lang="es-ES" sz="4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Forma de una religión</a:t>
            </a:r>
            <a:endParaRPr lang="es-ES" sz="40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ángulo 2"/>
          <p:cNvSpPr/>
          <p:nvPr/>
        </p:nvSpPr>
        <p:spPr>
          <a:xfrm>
            <a:off x="611560" y="1628800"/>
            <a:ext cx="8064896" cy="4710392"/>
          </a:xfrm>
          <a:prstGeom prst="rect">
            <a:avLst/>
          </a:prstGeom>
        </p:spPr>
        <p:txBody>
          <a:bodyPr wrap="square">
            <a:spAutoFit/>
          </a:bodyPr>
          <a:lstStyle/>
          <a:p>
            <a:pPr>
              <a:lnSpc>
                <a:spcPct val="107000"/>
              </a:lnSpc>
              <a:spcAft>
                <a:spcPts val="800"/>
              </a:spcAft>
            </a:pP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Muchas religiones tienen narrativas, símbolos e historias sagradas que pretenden explicar el sentido de la vida o explicar el origen de la vida o el universo. A partir de sus creencias sobre el cosmos y la naturaleza humana, las personas pueden derivar una moral, ética o leyes religiosas o un estilo de vida preferido. Según algunas estimaciones, existen alrededor de 4200 religiones vivas en el mundo e innumerables ya extintas.</a:t>
            </a:r>
            <a:endParaRPr lang="es-SV" sz="20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sz="5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 </a:t>
            </a:r>
            <a:endParaRPr lang="es-SV" sz="500" dirty="0">
              <a:solidFill>
                <a:schemeClr val="accent1">
                  <a:lumMod val="20000"/>
                  <a:lumOff val="80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SV" sz="2000" dirty="0">
                <a:solidFill>
                  <a:schemeClr val="accent1">
                    <a:lumMod val="20000"/>
                    <a:lumOff val="80000"/>
                  </a:schemeClr>
                </a:solidFill>
                <a:latin typeface="Arial" panose="020B0604020202020204" pitchFamily="34" charset="0"/>
                <a:ea typeface="Calibri" panose="020F0502020204030204" pitchFamily="34" charset="0"/>
                <a:cs typeface="Times New Roman" panose="02020603050405020304" pitchFamily="18" charset="0"/>
              </a:rPr>
              <a:t>La práctica de una religión puede incluir rituales, sermones, conmemoración o veneración (a una deidad, dioses o diosas), sacrificios, festivales, festines, trance, iniciaciones, oficios funerarios, oficios matrimoniales, meditación, oración, música, arte, danza, servicio comunitario u otros aspectos de la cultura humana. Las religiones pueden contener una mitología.</a:t>
            </a:r>
            <a:endParaRPr lang="es-SV" sz="2000" dirty="0">
              <a:solidFill>
                <a:schemeClr val="accent1">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657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73397" y="476672"/>
            <a:ext cx="6915676" cy="707886"/>
          </a:xfrm>
          <a:prstGeom prst="rect">
            <a:avLst/>
          </a:prstGeom>
          <a:noFill/>
        </p:spPr>
        <p:txBody>
          <a:bodyPr wrap="none" lIns="91440" tIns="45720" rIns="91440" bIns="45720">
            <a:spAutoFit/>
          </a:bodyPr>
          <a:lstStyle/>
          <a:p>
            <a:pPr algn="ctr"/>
            <a:r>
              <a:rPr lang="es-ES" sz="4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Las estadísticas en la religión</a:t>
            </a:r>
            <a:endParaRPr lang="es-ES" sz="40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5431"/>
            <a:ext cx="9144000" cy="5697252"/>
          </a:xfrm>
          <a:prstGeom prst="rect">
            <a:avLst/>
          </a:prstGeom>
        </p:spPr>
      </p:pic>
    </p:spTree>
    <p:extLst>
      <p:ext uri="{BB962C8B-B14F-4D97-AF65-F5344CB8AC3E}">
        <p14:creationId xmlns:p14="http://schemas.microsoft.com/office/powerpoint/2010/main" val="80653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73397" y="476672"/>
            <a:ext cx="6915676" cy="707886"/>
          </a:xfrm>
          <a:prstGeom prst="rect">
            <a:avLst/>
          </a:prstGeom>
          <a:noFill/>
        </p:spPr>
        <p:txBody>
          <a:bodyPr wrap="none" lIns="91440" tIns="45720" rIns="91440" bIns="45720">
            <a:spAutoFit/>
          </a:bodyPr>
          <a:lstStyle/>
          <a:p>
            <a:pPr algn="ctr"/>
            <a:r>
              <a:rPr lang="es-ES" sz="4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Las estadísticas en la religión</a:t>
            </a:r>
            <a:endParaRPr lang="es-ES" sz="4000" b="1" cap="none" spc="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ángulo 2"/>
          <p:cNvSpPr/>
          <p:nvPr/>
        </p:nvSpPr>
        <p:spPr>
          <a:xfrm>
            <a:off x="1050490" y="2060848"/>
            <a:ext cx="7361489" cy="3458896"/>
          </a:xfrm>
          <a:prstGeom prst="rect">
            <a:avLst/>
          </a:prstGeom>
        </p:spPr>
        <p:txBody>
          <a:bodyPr wrap="square">
            <a:spAutoFit/>
          </a:bodyPr>
          <a:lstStyle/>
          <a:p>
            <a:pPr>
              <a:lnSpc>
                <a:spcPct val="107000"/>
              </a:lnSpc>
              <a:spcAft>
                <a:spcPts val="800"/>
              </a:spcAft>
            </a:pPr>
            <a:r>
              <a:rPr lang="es-SV" sz="2400"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Una encuesta mundial de 2012 reporta el 59 % de la población mundial como "religioso" y el 36 % como no religiosos (incluido el 13 % de ateos). </a:t>
            </a:r>
          </a:p>
          <a:p>
            <a:pPr>
              <a:lnSpc>
                <a:spcPct val="107000"/>
              </a:lnSpc>
              <a:spcAft>
                <a:spcPts val="800"/>
              </a:spcAft>
            </a:pPr>
            <a:endParaRPr lang="es-SV" sz="2400"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7000"/>
              </a:lnSpc>
              <a:spcAft>
                <a:spcPts val="800"/>
              </a:spcAft>
            </a:pPr>
            <a:r>
              <a:rPr lang="es-SV" sz="2400" dirty="0">
                <a:solidFill>
                  <a:schemeClr val="accent1">
                    <a:lumMod val="20000"/>
                    <a:lumOff val="8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En promedio, las mujeres son «más religiosas» que los hombres. Algunas personas siguen múltiples religiones o varios principios religiosos al mismo tiempo.</a:t>
            </a:r>
            <a:endParaRPr lang="es-SV" sz="2400" dirty="0">
              <a:solidFill>
                <a:schemeClr val="accent1">
                  <a:lumMod val="20000"/>
                  <a:lumOff val="80000"/>
                </a:schemeClr>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0717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Terberg_FilmGrain_TP10188139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01CE2F9-0933-4560-9732-0682046926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Imagen recoloreada y difuminada con efecto granulado de película</Template>
  <TotalTime>130</TotalTime>
  <Words>1235</Words>
  <Application>Microsoft Office PowerPoint</Application>
  <PresentationFormat>Presentación en pantalla (4:3)</PresentationFormat>
  <Paragraphs>56</Paragraphs>
  <Slides>14</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Abadi MT Condensed Extra Bold</vt:lpstr>
      <vt:lpstr>Angsana New</vt:lpstr>
      <vt:lpstr>Arial</vt:lpstr>
      <vt:lpstr>Arial Unicode MS</vt:lpstr>
      <vt:lpstr>Bell MT</vt:lpstr>
      <vt:lpstr>Calibri</vt:lpstr>
      <vt:lpstr>Georgia</vt:lpstr>
      <vt:lpstr>Times New Roman</vt:lpstr>
      <vt:lpstr>Terberg_FilmGrain_TP101881390</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CE12583 GERBER REYES</dc:creator>
  <cp:keywords/>
  <dc:description>Background effects, no animation.</dc:description>
  <cp:lastModifiedBy>CE12583 GERBER REYES</cp:lastModifiedBy>
  <cp:revision>15</cp:revision>
  <dcterms:created xsi:type="dcterms:W3CDTF">2016-02-13T15:09:59Z</dcterms:created>
  <dcterms:modified xsi:type="dcterms:W3CDTF">2016-12-17T11:21:52Z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TC018814329991</vt:lpwstr>
  </property>
</Properties>
</file>