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2" r:id="rId9"/>
    <p:sldId id="263" r:id="rId10"/>
    <p:sldId id="267" r:id="rId11"/>
    <p:sldId id="268" r:id="rId12"/>
    <p:sldId id="269" r:id="rId13"/>
    <p:sldId id="264"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2" d="100"/>
          <a:sy n="72" d="100"/>
        </p:scale>
        <p:origin x="13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739F703-EA55-47F7-B0B3-A93BAAC78199}" type="datetimeFigureOut">
              <a:rPr lang="es-SV" smtClean="0"/>
              <a:t>11/5/2018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39824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39F703-EA55-47F7-B0B3-A93BAAC78199}" type="datetimeFigureOut">
              <a:rPr lang="es-SV" smtClean="0"/>
              <a:t>11/5/2018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55561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39F703-EA55-47F7-B0B3-A93BAAC78199}" type="datetimeFigureOut">
              <a:rPr lang="es-SV" smtClean="0"/>
              <a:t>11/5/2018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192651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39F703-EA55-47F7-B0B3-A93BAAC78199}" type="datetimeFigureOut">
              <a:rPr lang="es-SV" smtClean="0"/>
              <a:t>11/5/2018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370252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8739F703-EA55-47F7-B0B3-A93BAAC78199}" type="datetimeFigureOut">
              <a:rPr lang="es-SV" smtClean="0"/>
              <a:t>11/5/2018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201872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39F703-EA55-47F7-B0B3-A93BAAC78199}" type="datetimeFigureOut">
              <a:rPr lang="es-SV" smtClean="0"/>
              <a:t>11/5/2018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220364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39F703-EA55-47F7-B0B3-A93BAAC78199}" type="datetimeFigureOut">
              <a:rPr lang="es-SV" smtClean="0"/>
              <a:t>11/5/2018</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71973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39F703-EA55-47F7-B0B3-A93BAAC78199}" type="datetimeFigureOut">
              <a:rPr lang="es-SV" smtClean="0"/>
              <a:t>11/5/2018</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322729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9F703-EA55-47F7-B0B3-A93BAAC78199}" type="datetimeFigureOut">
              <a:rPr lang="es-SV" smtClean="0"/>
              <a:t>11/5/2018</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298818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8739F703-EA55-47F7-B0B3-A93BAAC78199}" type="datetimeFigureOut">
              <a:rPr lang="es-SV" smtClean="0"/>
              <a:t>11/5/2018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202403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8739F703-EA55-47F7-B0B3-A93BAAC78199}" type="datetimeFigureOut">
              <a:rPr lang="es-SV" smtClean="0"/>
              <a:t>11/5/2018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9C66E248-1493-4EA6-BF06-0E242CAEF732}" type="slidenum">
              <a:rPr lang="es-SV" smtClean="0"/>
              <a:t>‹Nº›</a:t>
            </a:fld>
            <a:endParaRPr lang="es-SV"/>
          </a:p>
        </p:txBody>
      </p:sp>
    </p:spTree>
    <p:extLst>
      <p:ext uri="{BB962C8B-B14F-4D97-AF65-F5344CB8AC3E}">
        <p14:creationId xmlns:p14="http://schemas.microsoft.com/office/powerpoint/2010/main" val="204929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9F703-EA55-47F7-B0B3-A93BAAC78199}" type="datetimeFigureOut">
              <a:rPr lang="es-SV" smtClean="0"/>
              <a:t>11/5/2018</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E248-1493-4EA6-BF06-0E242CAEF732}" type="slidenum">
              <a:rPr lang="es-SV" smtClean="0"/>
              <a:t>‹Nº›</a:t>
            </a:fld>
            <a:endParaRPr lang="es-SV"/>
          </a:p>
        </p:txBody>
      </p:sp>
    </p:spTree>
    <p:extLst>
      <p:ext uri="{BB962C8B-B14F-4D97-AF65-F5344CB8AC3E}">
        <p14:creationId xmlns:p14="http://schemas.microsoft.com/office/powerpoint/2010/main" val="4207155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26C28-D2E0-43C7-8440-8E4E677F11B8}"/>
              </a:ext>
            </a:extLst>
          </p:cNvPr>
          <p:cNvSpPr>
            <a:spLocks noGrp="1"/>
          </p:cNvSpPr>
          <p:nvPr>
            <p:ph type="ctrTitle"/>
          </p:nvPr>
        </p:nvSpPr>
        <p:spPr>
          <a:xfrm>
            <a:off x="583096" y="974035"/>
            <a:ext cx="8216347" cy="2812013"/>
          </a:xfrm>
          <a:solidFill>
            <a:schemeClr val="bg1"/>
          </a:solidFill>
        </p:spPr>
        <p:txBody>
          <a:bodyPr>
            <a:normAutofit/>
            <a:scene3d>
              <a:camera prst="orthographicFront"/>
              <a:lightRig rig="soft" dir="t">
                <a:rot lat="0" lon="0" rev="15600000"/>
              </a:lightRig>
            </a:scene3d>
            <a:sp3d extrusionH="57150" prstMaterial="softEdge">
              <a:bevelT w="25400" h="38100"/>
            </a:sp3d>
          </a:bodyPr>
          <a:lstStyle/>
          <a:p>
            <a:r>
              <a:rPr lang="es-SV" sz="8800" b="1" dirty="0">
                <a:ln/>
                <a:latin typeface="Impact" panose="020B0806030902050204" pitchFamily="34" charset="0"/>
              </a:rPr>
              <a:t>Sirviendo a Dios con gratitud</a:t>
            </a:r>
          </a:p>
        </p:txBody>
      </p:sp>
      <p:sp>
        <p:nvSpPr>
          <p:cNvPr id="3" name="Subtítulo 2">
            <a:extLst>
              <a:ext uri="{FF2B5EF4-FFF2-40B4-BE49-F238E27FC236}">
                <a16:creationId xmlns:a16="http://schemas.microsoft.com/office/drawing/2014/main" id="{ECFDA60B-EE0E-4B97-96CA-0A3845E1750A}"/>
              </a:ext>
            </a:extLst>
          </p:cNvPr>
          <p:cNvSpPr>
            <a:spLocks noGrp="1"/>
          </p:cNvSpPr>
          <p:nvPr>
            <p:ph type="subTitle" idx="1"/>
          </p:nvPr>
        </p:nvSpPr>
        <p:spPr>
          <a:xfrm>
            <a:off x="583096" y="4039359"/>
            <a:ext cx="8083826" cy="1844605"/>
          </a:xfrm>
        </p:spPr>
        <p:txBody>
          <a:bodyPr>
            <a:normAutofit/>
          </a:bodyPr>
          <a:lstStyle/>
          <a:p>
            <a:r>
              <a:rPr lang="es-SV" sz="3600" dirty="0">
                <a:latin typeface="Arial" panose="020B0604020202020204" pitchFamily="34" charset="0"/>
                <a:cs typeface="Arial" panose="020B0604020202020204" pitchFamily="34" charset="0"/>
              </a:rPr>
              <a:t>PROPÓSITO</a:t>
            </a:r>
            <a:r>
              <a:rPr lang="es-SV" sz="3600" b="1" dirty="0">
                <a:latin typeface="Arial" panose="020B0604020202020204" pitchFamily="34" charset="0"/>
                <a:cs typeface="Arial" panose="020B0604020202020204" pitchFamily="34" charset="0"/>
              </a:rPr>
              <a:t>: </a:t>
            </a:r>
          </a:p>
          <a:p>
            <a:r>
              <a:rPr lang="es-SV" sz="3600" b="1" dirty="0">
                <a:latin typeface="Arial" panose="020B0604020202020204" pitchFamily="34" charset="0"/>
                <a:cs typeface="Arial" panose="020B0604020202020204" pitchFamily="34" charset="0"/>
              </a:rPr>
              <a:t>Determinar la gratitud como una norma de vida para el creyente fiel.</a:t>
            </a:r>
          </a:p>
        </p:txBody>
      </p:sp>
      <p:sp>
        <p:nvSpPr>
          <p:cNvPr id="7" name="Rectángulo 6">
            <a:extLst>
              <a:ext uri="{FF2B5EF4-FFF2-40B4-BE49-F238E27FC236}">
                <a16:creationId xmlns:a16="http://schemas.microsoft.com/office/drawing/2014/main" id="{2828EA67-63AD-4878-87F7-0797FC4BAC0A}"/>
              </a:ext>
            </a:extLst>
          </p:cNvPr>
          <p:cNvSpPr/>
          <p:nvPr/>
        </p:nvSpPr>
        <p:spPr>
          <a:xfrm>
            <a:off x="390476" y="262604"/>
            <a:ext cx="8601586" cy="584775"/>
          </a:xfrm>
          <a:prstGeom prst="rect">
            <a:avLst/>
          </a:prstGeom>
          <a:noFill/>
        </p:spPr>
        <p:txBody>
          <a:bodyPr wrap="none" lIns="91440" tIns="45720" rIns="91440" bIns="45720">
            <a:spAutoFit/>
          </a:bodyPr>
          <a:lstStyle/>
          <a:p>
            <a:pPr algn="ctr"/>
            <a:r>
              <a:rPr lang="es-ES" sz="3200" b="1" cap="none" spc="0" dirty="0">
                <a:ln w="0"/>
                <a:solidFill>
                  <a:schemeClr val="tx1"/>
                </a:solidFill>
                <a:latin typeface="Arial Narrow" panose="020B0606020202030204" pitchFamily="34" charset="0"/>
              </a:rPr>
              <a:t>IGLESIA DE CRISTO USULUTÁN – 12 – mayo – 2018 </a:t>
            </a:r>
          </a:p>
        </p:txBody>
      </p:sp>
    </p:spTree>
    <p:extLst>
      <p:ext uri="{BB962C8B-B14F-4D97-AF65-F5344CB8AC3E}">
        <p14:creationId xmlns:p14="http://schemas.microsoft.com/office/powerpoint/2010/main" val="1328061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9194E-B8EC-4A9B-9ABE-6CBBDC6CAADE}"/>
              </a:ext>
            </a:extLst>
          </p:cNvPr>
          <p:cNvSpPr>
            <a:spLocks noGrp="1"/>
          </p:cNvSpPr>
          <p:nvPr>
            <p:ph type="title"/>
          </p:nvPr>
        </p:nvSpPr>
        <p:spPr>
          <a:xfrm>
            <a:off x="628650" y="287130"/>
            <a:ext cx="7886700" cy="787813"/>
          </a:xfrm>
        </p:spPr>
        <p:txBody>
          <a:bodyPr>
            <a:normAutofit/>
          </a:bodyPr>
          <a:lstStyle/>
          <a:p>
            <a:pPr algn="ctr"/>
            <a:r>
              <a:rPr lang="es-SV" sz="4800" b="1" spc="50" dirty="0">
                <a:ln w="9525" cmpd="sng">
                  <a:solidFill>
                    <a:schemeClr val="accent1"/>
                  </a:solidFill>
                  <a:prstDash val="solid"/>
                </a:ln>
                <a:solidFill>
                  <a:srgbClr val="70AD47">
                    <a:tint val="1000"/>
                  </a:srgbClr>
                </a:solidFill>
                <a:effectLst>
                  <a:glow rad="38100">
                    <a:schemeClr val="accent1">
                      <a:alpha val="40000"/>
                    </a:schemeClr>
                  </a:glow>
                </a:effectLst>
                <a:latin typeface="Impact" panose="020B0806030902050204" pitchFamily="34" charset="0"/>
              </a:rPr>
              <a:t>FILIPENSES_1.7 – 11 </a:t>
            </a:r>
          </a:p>
        </p:txBody>
      </p:sp>
      <p:sp>
        <p:nvSpPr>
          <p:cNvPr id="3" name="Marcador de contenido 2">
            <a:extLst>
              <a:ext uri="{FF2B5EF4-FFF2-40B4-BE49-F238E27FC236}">
                <a16:creationId xmlns:a16="http://schemas.microsoft.com/office/drawing/2014/main" id="{94317966-3CD9-496C-A390-9720FEF5D173}"/>
              </a:ext>
            </a:extLst>
          </p:cNvPr>
          <p:cNvSpPr>
            <a:spLocks noGrp="1"/>
          </p:cNvSpPr>
          <p:nvPr>
            <p:ph idx="1"/>
          </p:nvPr>
        </p:nvSpPr>
        <p:spPr>
          <a:xfrm>
            <a:off x="628650" y="1074943"/>
            <a:ext cx="7886700" cy="4981300"/>
          </a:xfrm>
        </p:spPr>
        <p:txBody>
          <a:bodyPr>
            <a:noAutofit/>
          </a:bodyPr>
          <a:lstStyle/>
          <a:p>
            <a:r>
              <a:rPr lang="es-ES" sz="3600" dirty="0">
                <a:latin typeface="Abadi MT Condensed Extra Bold" panose="020B0A06030101010103" pitchFamily="34" charset="0"/>
              </a:rPr>
              <a:t>Como  me es justo sentir esto de todos vosotros, por cuanto os tengo en el corazón; y en mis prisiones, y en la defensa y confirmación del evangelio, todos vosotros sois participantes conmigo de la gracia. </a:t>
            </a:r>
          </a:p>
          <a:p>
            <a:pPr marL="0" indent="0">
              <a:buNone/>
            </a:pPr>
            <a:endParaRPr lang="es-ES" sz="1050" dirty="0">
              <a:latin typeface="Abadi MT Condensed Extra Bold" panose="020B0A06030101010103" pitchFamily="34" charset="0"/>
            </a:endParaRPr>
          </a:p>
          <a:p>
            <a:r>
              <a:rPr lang="es-ES" sz="3600" dirty="0">
                <a:latin typeface="Abadi MT Condensed Extra Bold" panose="020B0A06030101010103" pitchFamily="34" charset="0"/>
              </a:rPr>
              <a:t>Porque Dios me es testigo de cómo os amo a todos vosotros con el entrañable amor de Jesucristo. </a:t>
            </a:r>
          </a:p>
        </p:txBody>
      </p:sp>
    </p:spTree>
    <p:extLst>
      <p:ext uri="{BB962C8B-B14F-4D97-AF65-F5344CB8AC3E}">
        <p14:creationId xmlns:p14="http://schemas.microsoft.com/office/powerpoint/2010/main" val="99212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9194E-B8EC-4A9B-9ABE-6CBBDC6CAADE}"/>
              </a:ext>
            </a:extLst>
          </p:cNvPr>
          <p:cNvSpPr>
            <a:spLocks noGrp="1"/>
          </p:cNvSpPr>
          <p:nvPr>
            <p:ph type="title"/>
          </p:nvPr>
        </p:nvSpPr>
        <p:spPr>
          <a:xfrm>
            <a:off x="628650" y="287130"/>
            <a:ext cx="7886700" cy="787813"/>
          </a:xfrm>
        </p:spPr>
        <p:txBody>
          <a:bodyPr>
            <a:normAutofit/>
          </a:bodyPr>
          <a:lstStyle/>
          <a:p>
            <a:pPr algn="ctr"/>
            <a:r>
              <a:rPr lang="es-SV" sz="4800" b="1" spc="50" dirty="0">
                <a:ln w="9525" cmpd="sng">
                  <a:solidFill>
                    <a:schemeClr val="accent1"/>
                  </a:solidFill>
                  <a:prstDash val="solid"/>
                </a:ln>
                <a:solidFill>
                  <a:srgbClr val="70AD47">
                    <a:tint val="1000"/>
                  </a:srgbClr>
                </a:solidFill>
                <a:effectLst>
                  <a:glow rad="38100">
                    <a:schemeClr val="accent1">
                      <a:alpha val="40000"/>
                    </a:schemeClr>
                  </a:glow>
                </a:effectLst>
                <a:latin typeface="Impact" panose="020B0806030902050204" pitchFamily="34" charset="0"/>
              </a:rPr>
              <a:t>FILIPENSES_1.3 – 11 </a:t>
            </a:r>
          </a:p>
        </p:txBody>
      </p:sp>
      <p:sp>
        <p:nvSpPr>
          <p:cNvPr id="3" name="Marcador de contenido 2">
            <a:extLst>
              <a:ext uri="{FF2B5EF4-FFF2-40B4-BE49-F238E27FC236}">
                <a16:creationId xmlns:a16="http://schemas.microsoft.com/office/drawing/2014/main" id="{94317966-3CD9-496C-A390-9720FEF5D173}"/>
              </a:ext>
            </a:extLst>
          </p:cNvPr>
          <p:cNvSpPr>
            <a:spLocks noGrp="1"/>
          </p:cNvSpPr>
          <p:nvPr>
            <p:ph idx="1"/>
          </p:nvPr>
        </p:nvSpPr>
        <p:spPr>
          <a:xfrm>
            <a:off x="522633" y="1074943"/>
            <a:ext cx="7886700" cy="5054704"/>
          </a:xfrm>
        </p:spPr>
        <p:txBody>
          <a:bodyPr>
            <a:normAutofit/>
          </a:bodyPr>
          <a:lstStyle/>
          <a:p>
            <a:r>
              <a:rPr lang="es-ES" sz="3600" b="1" dirty="0">
                <a:latin typeface="Arial Narrow" panose="020B0606020202030204" pitchFamily="34" charset="0"/>
              </a:rPr>
              <a:t>Y esto pido en oración, que vuestro amor abunde aun más y más en ciencia y en todo conocimiento, </a:t>
            </a:r>
          </a:p>
          <a:p>
            <a:r>
              <a:rPr lang="es-ES" sz="3600" b="1" dirty="0">
                <a:latin typeface="Arial Narrow" panose="020B0606020202030204" pitchFamily="34" charset="0"/>
              </a:rPr>
              <a:t>Para que aprobéis lo mejor, a fin de que seáis sinceros e irreprensibles para el día de Cristo, </a:t>
            </a:r>
          </a:p>
          <a:p>
            <a:r>
              <a:rPr lang="es-ES" sz="3600" b="1" dirty="0">
                <a:latin typeface="Arial Narrow" panose="020B0606020202030204" pitchFamily="34" charset="0"/>
              </a:rPr>
              <a:t>Llenos de frutos de justicia que son por medio de Jesucristo, para gloria y alabanza de Dios. </a:t>
            </a:r>
          </a:p>
          <a:p>
            <a:endParaRPr lang="es-SV" sz="3600" b="1" dirty="0">
              <a:latin typeface="Arial Narrow" panose="020B0606020202030204" pitchFamily="34" charset="0"/>
            </a:endParaRPr>
          </a:p>
        </p:txBody>
      </p:sp>
    </p:spTree>
    <p:extLst>
      <p:ext uri="{BB962C8B-B14F-4D97-AF65-F5344CB8AC3E}">
        <p14:creationId xmlns:p14="http://schemas.microsoft.com/office/powerpoint/2010/main" val="362809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50CCE4-B707-4BB0-A048-56095FB7C02C}"/>
              </a:ext>
            </a:extLst>
          </p:cNvPr>
          <p:cNvSpPr>
            <a:spLocks noGrp="1"/>
          </p:cNvSpPr>
          <p:nvPr>
            <p:ph idx="1"/>
          </p:nvPr>
        </p:nvSpPr>
        <p:spPr>
          <a:xfrm>
            <a:off x="628650" y="511207"/>
            <a:ext cx="7886700" cy="5386009"/>
          </a:xfrm>
        </p:spPr>
        <p:txBody>
          <a:bodyPr>
            <a:normAutofit lnSpcReduction="10000"/>
          </a:bodyPr>
          <a:lstStyle/>
          <a:p>
            <a:pPr marL="0" indent="0">
              <a:buNone/>
            </a:pPr>
            <a:r>
              <a:rPr lang="es-SV" sz="4000" b="1" dirty="0">
                <a:latin typeface="Arial Narrow" panose="020B0606020202030204" pitchFamily="34" charset="0"/>
              </a:rPr>
              <a:t>Servir a Dios con alegría, es hacer que la palabra suya se vivifique en nosotros a través de la obediencia sincera hacia él. </a:t>
            </a:r>
          </a:p>
          <a:p>
            <a:pPr marL="0" indent="0">
              <a:buNone/>
            </a:pPr>
            <a:endParaRPr lang="es-SV" sz="1300" b="1" dirty="0">
              <a:latin typeface="Arial Narrow" panose="020B0606020202030204" pitchFamily="34" charset="0"/>
            </a:endParaRPr>
          </a:p>
          <a:p>
            <a:pPr marL="0" indent="0">
              <a:buNone/>
            </a:pPr>
            <a:r>
              <a:rPr lang="es-SV" sz="4000" b="1" dirty="0">
                <a:latin typeface="Arial Narrow" panose="020B0606020202030204" pitchFamily="34" charset="0"/>
              </a:rPr>
              <a:t>Es ser leales y sinceros a Dios, llevando frutos de justicia y de amor, que irradie las vidas de quienes nos conocen y nos aprecian; es ver a Jesús en la vida de un siervo.</a:t>
            </a:r>
          </a:p>
        </p:txBody>
      </p:sp>
    </p:spTree>
    <p:extLst>
      <p:ext uri="{BB962C8B-B14F-4D97-AF65-F5344CB8AC3E}">
        <p14:creationId xmlns:p14="http://schemas.microsoft.com/office/powerpoint/2010/main" val="128416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463826" y="467139"/>
            <a:ext cx="8216348" cy="5923722"/>
          </a:xfrm>
        </p:spPr>
        <p:txBody>
          <a:bodyPr>
            <a:normAutofit/>
          </a:bodyPr>
          <a:lstStyle/>
          <a:p>
            <a:pPr marL="0" indent="0" fontAlgn="base">
              <a:buNone/>
            </a:pPr>
            <a:r>
              <a:rPr lang="es-ES" sz="4400" dirty="0">
                <a:latin typeface="Abadi MT Condensed Extra Bold" panose="020B0A06030101010103" pitchFamily="34" charset="0"/>
              </a:rPr>
              <a:t>El primer mandato de Dios para nuestra vida fue: “</a:t>
            </a:r>
            <a:r>
              <a:rPr lang="es-ES" sz="4400" dirty="0">
                <a:solidFill>
                  <a:srgbClr val="C00000"/>
                </a:solidFill>
                <a:latin typeface="Abadi MT Condensed Extra Bold" panose="020B0A06030101010103" pitchFamily="34" charset="0"/>
              </a:rPr>
              <a:t>Venid a mi</a:t>
            </a:r>
            <a:r>
              <a:rPr lang="es-ES" sz="4400" dirty="0">
                <a:latin typeface="Abadi MT Condensed Extra Bold" panose="020B0A06030101010103" pitchFamily="34" charset="0"/>
              </a:rPr>
              <a:t>” (Mateo 11:28), fue en ese momento en donde todas nuestras cargas fueron disipadas. </a:t>
            </a:r>
          </a:p>
          <a:p>
            <a:pPr marL="0" indent="0" fontAlgn="base">
              <a:buNone/>
            </a:pPr>
            <a:endParaRPr lang="es-ES" sz="1800" dirty="0">
              <a:latin typeface="Abadi MT Condensed Extra Bold" panose="020B0A06030101010103" pitchFamily="34" charset="0"/>
            </a:endParaRPr>
          </a:p>
          <a:p>
            <a:pPr marL="0" indent="0" fontAlgn="base">
              <a:buNone/>
            </a:pPr>
            <a:r>
              <a:rPr lang="es-ES" sz="4400" dirty="0">
                <a:latin typeface="Abadi MT Condensed Extra Bold" panose="020B0A06030101010103" pitchFamily="34" charset="0"/>
              </a:rPr>
              <a:t>El perdón de Dios para nuestra vida nos hizo reposar </a:t>
            </a:r>
            <a:r>
              <a:rPr lang="es-ES" sz="4400" u="sng" dirty="0">
                <a:latin typeface="Abadi MT Condensed Extra Bold" panose="020B0A06030101010103" pitchFamily="34" charset="0"/>
              </a:rPr>
              <a:t>espiritualmente</a:t>
            </a:r>
            <a:r>
              <a:rPr lang="es-ES" sz="4400" dirty="0">
                <a:latin typeface="Abadi MT Condensed Extra Bold" panose="020B0A06030101010103" pitchFamily="34" charset="0"/>
              </a:rPr>
              <a:t> y nos convirtió en hijos de Dios.</a:t>
            </a:r>
          </a:p>
        </p:txBody>
      </p:sp>
    </p:spTree>
    <p:extLst>
      <p:ext uri="{BB962C8B-B14F-4D97-AF65-F5344CB8AC3E}">
        <p14:creationId xmlns:p14="http://schemas.microsoft.com/office/powerpoint/2010/main" val="130715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28650" y="344557"/>
            <a:ext cx="7886700" cy="6029739"/>
          </a:xfrm>
        </p:spPr>
        <p:txBody>
          <a:bodyPr>
            <a:normAutofit/>
          </a:bodyPr>
          <a:lstStyle/>
          <a:p>
            <a:pPr marL="0" indent="0" fontAlgn="base">
              <a:buNone/>
            </a:pPr>
            <a:r>
              <a:rPr lang="es-ES" sz="3600" dirty="0">
                <a:latin typeface="Abadi MT Condensed Extra Bold" panose="020B0A06030101010103" pitchFamily="34" charset="0"/>
              </a:rPr>
              <a:t>La pregunta sería: ¿De qué manera estamos agradeciendo el perdón que Dios nos otorgó?</a:t>
            </a:r>
          </a:p>
          <a:p>
            <a:pPr marL="0" indent="0" fontAlgn="base">
              <a:buNone/>
            </a:pPr>
            <a:endParaRPr lang="es-ES" sz="1100" dirty="0">
              <a:latin typeface="Abadi MT Condensed Extra Bold" panose="020B0A06030101010103" pitchFamily="34" charset="0"/>
            </a:endParaRPr>
          </a:p>
          <a:p>
            <a:pPr marL="0" indent="0" fontAlgn="base">
              <a:buNone/>
            </a:pPr>
            <a:r>
              <a:rPr lang="es-ES" sz="3600" dirty="0">
                <a:latin typeface="Abadi MT Condensed Extra Bold" panose="020B0A06030101010103" pitchFamily="34" charset="0"/>
              </a:rPr>
              <a:t>La  mayoría de nosotros estamos mas que agradecidos con Dios por haber cambiado nuestra vida, ¿Pero será que ese agradecimiento se esta convirtiendo en </a:t>
            </a:r>
            <a:r>
              <a:rPr lang="es-ES" sz="3600" u="sng" dirty="0">
                <a:latin typeface="Abadi MT Condensed Extra Bold" panose="020B0A06030101010103" pitchFamily="34" charset="0"/>
              </a:rPr>
              <a:t>acción</a:t>
            </a:r>
            <a:r>
              <a:rPr lang="es-ES" sz="3600" dirty="0">
                <a:latin typeface="Abadi MT Condensed Extra Bold" panose="020B0A06030101010103" pitchFamily="34" charset="0"/>
              </a:rPr>
              <a:t>? ¿Ayudamos a los demás? ‘¿Somos de bendición a nuestros amigos y familia? </a:t>
            </a:r>
          </a:p>
          <a:p>
            <a:pPr marL="0" indent="0">
              <a:buNone/>
            </a:pPr>
            <a:endParaRPr lang="es-SV" sz="3600" dirty="0">
              <a:latin typeface="Abadi MT Condensed Extra Bold" panose="020B0A06030101010103" pitchFamily="34" charset="0"/>
            </a:endParaRPr>
          </a:p>
        </p:txBody>
      </p:sp>
    </p:spTree>
    <p:extLst>
      <p:ext uri="{BB962C8B-B14F-4D97-AF65-F5344CB8AC3E}">
        <p14:creationId xmlns:p14="http://schemas.microsoft.com/office/powerpoint/2010/main" val="300869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28649" y="685938"/>
            <a:ext cx="7733473" cy="4826966"/>
          </a:xfrm>
        </p:spPr>
        <p:txBody>
          <a:bodyPr>
            <a:noAutofit/>
          </a:bodyPr>
          <a:lstStyle/>
          <a:p>
            <a:pPr marL="0" indent="0" fontAlgn="base">
              <a:buNone/>
            </a:pPr>
            <a:r>
              <a:rPr lang="es-ES" sz="4000" dirty="0">
                <a:latin typeface="Abadi MT Condensed Extra Bold" panose="020B0A06030101010103" pitchFamily="34" charset="0"/>
              </a:rPr>
              <a:t>Hay algo tan lindo que tenemos que tener claro en nuestra vida </a:t>
            </a:r>
            <a:r>
              <a:rPr lang="es-ES" sz="4000" u="sng" dirty="0">
                <a:latin typeface="Abadi MT Condensed Extra Bold" panose="020B0A06030101010103" pitchFamily="34" charset="0"/>
              </a:rPr>
              <a:t>espiritual</a:t>
            </a:r>
            <a:r>
              <a:rPr lang="es-ES" sz="4000" dirty="0">
                <a:latin typeface="Abadi MT Condensed Extra Bold" panose="020B0A06030101010103" pitchFamily="34" charset="0"/>
              </a:rPr>
              <a:t>: si bien es cierto que el primer mandato de Jesús para nuestra vida fue: “Venid”, también el mismo </a:t>
            </a:r>
            <a:r>
              <a:rPr lang="es-ES" sz="4000" u="sng" dirty="0">
                <a:latin typeface="Abadi MT Condensed Extra Bold" panose="020B0A06030101010103" pitchFamily="34" charset="0"/>
              </a:rPr>
              <a:t>después</a:t>
            </a:r>
            <a:r>
              <a:rPr lang="es-ES" sz="4000" dirty="0">
                <a:latin typeface="Abadi MT Condensed Extra Bold" panose="020B0A06030101010103" pitchFamily="34" charset="0"/>
              </a:rPr>
              <a:t> de haber transformado nuestra vida nos dice: “</a:t>
            </a:r>
            <a:r>
              <a:rPr lang="es-ES" sz="4000" dirty="0">
                <a:solidFill>
                  <a:srgbClr val="C00000"/>
                </a:solidFill>
                <a:latin typeface="Abadi MT Condensed Extra Bold" panose="020B0A06030101010103" pitchFamily="34" charset="0"/>
              </a:rPr>
              <a:t>Id</a:t>
            </a:r>
            <a:r>
              <a:rPr lang="es-ES" sz="4000" dirty="0">
                <a:latin typeface="Abadi MT Condensed Extra Bold" panose="020B0A06030101010103" pitchFamily="34" charset="0"/>
              </a:rPr>
              <a:t>” (Mateo 28: 19, 20)</a:t>
            </a:r>
          </a:p>
        </p:txBody>
      </p:sp>
    </p:spTree>
    <p:extLst>
      <p:ext uri="{BB962C8B-B14F-4D97-AF65-F5344CB8AC3E}">
        <p14:creationId xmlns:p14="http://schemas.microsoft.com/office/powerpoint/2010/main" val="284337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28650" y="685937"/>
            <a:ext cx="7667211" cy="5145019"/>
          </a:xfrm>
        </p:spPr>
        <p:txBody>
          <a:bodyPr>
            <a:normAutofit/>
          </a:bodyPr>
          <a:lstStyle/>
          <a:p>
            <a:pPr marL="0" indent="0" fontAlgn="base">
              <a:buNone/>
            </a:pPr>
            <a:r>
              <a:rPr lang="es-ES" sz="4000" dirty="0">
                <a:latin typeface="Abadi MT Condensed Extra Bold" panose="020B0A06030101010103" pitchFamily="34" charset="0"/>
              </a:rPr>
              <a:t>“</a:t>
            </a:r>
            <a:r>
              <a:rPr lang="es-ES" sz="4000" dirty="0">
                <a:solidFill>
                  <a:srgbClr val="C00000"/>
                </a:solidFill>
                <a:latin typeface="Abadi MT Condensed Extra Bold" panose="020B0A06030101010103" pitchFamily="34" charset="0"/>
              </a:rPr>
              <a:t>Id y haced discípulos a todas las naciones</a:t>
            </a:r>
            <a:r>
              <a:rPr lang="es-ES" sz="4000" dirty="0">
                <a:latin typeface="Abadi MT Condensed Extra Bold" panose="020B0A06030101010103" pitchFamily="34" charset="0"/>
              </a:rPr>
              <a:t>” jamás podremos haced discípulos sino actuamos, es decir, si no accionamos. Hay miles de formas de poder realizar el mandato que Dios nos ha otorgado, pero ese mandato solo puede ser obedecido por una vida transformada y totalmente agradecida con Dios.</a:t>
            </a:r>
          </a:p>
        </p:txBody>
      </p:sp>
    </p:spTree>
    <p:extLst>
      <p:ext uri="{BB962C8B-B14F-4D97-AF65-F5344CB8AC3E}">
        <p14:creationId xmlns:p14="http://schemas.microsoft.com/office/powerpoint/2010/main" val="2489440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28650" y="685937"/>
            <a:ext cx="7886700" cy="5145019"/>
          </a:xfrm>
        </p:spPr>
        <p:txBody>
          <a:bodyPr>
            <a:normAutofit/>
          </a:bodyPr>
          <a:lstStyle/>
          <a:p>
            <a:pPr marL="0" indent="0" fontAlgn="base">
              <a:buNone/>
            </a:pPr>
            <a:r>
              <a:rPr lang="es-ES" sz="4400" dirty="0">
                <a:latin typeface="Abadi MT Condensed Extra Bold" panose="020B0A06030101010103" pitchFamily="34" charset="0"/>
              </a:rPr>
              <a:t>Si cada uno de nosotros tuviéramos </a:t>
            </a:r>
            <a:r>
              <a:rPr lang="es-ES" sz="4400" dirty="0">
                <a:solidFill>
                  <a:srgbClr val="C00000"/>
                </a:solidFill>
                <a:latin typeface="Abadi MT Condensed Extra Bold" panose="020B0A06030101010103" pitchFamily="34" charset="0"/>
              </a:rPr>
              <a:t>un </a:t>
            </a:r>
            <a:r>
              <a:rPr lang="es-ES" sz="4400" u="sng" dirty="0">
                <a:solidFill>
                  <a:srgbClr val="C00000"/>
                </a:solidFill>
                <a:latin typeface="Abadi MT Condensed Extra Bold" panose="020B0A06030101010103" pitchFamily="34" charset="0"/>
              </a:rPr>
              <a:t>corazón</a:t>
            </a:r>
            <a:r>
              <a:rPr lang="es-ES" sz="4400" dirty="0">
                <a:solidFill>
                  <a:srgbClr val="C00000"/>
                </a:solidFill>
                <a:latin typeface="Abadi MT Condensed Extra Bold" panose="020B0A06030101010103" pitchFamily="34" charset="0"/>
              </a:rPr>
              <a:t> con un profundo deseo de agradecer</a:t>
            </a:r>
            <a:r>
              <a:rPr lang="es-ES" sz="4400" dirty="0">
                <a:latin typeface="Abadi MT Condensed Extra Bold" panose="020B0A06030101010103" pitchFamily="34" charset="0"/>
              </a:rPr>
              <a:t> lo bueno que Dios ha sido con nosotros, el servicio a Dios nos saldría por las venas, no pudiéramos estar ni un momento sin hacer algo para el Señor.</a:t>
            </a:r>
          </a:p>
        </p:txBody>
      </p:sp>
    </p:spTree>
    <p:extLst>
      <p:ext uri="{BB962C8B-B14F-4D97-AF65-F5344CB8AC3E}">
        <p14:creationId xmlns:p14="http://schemas.microsoft.com/office/powerpoint/2010/main" val="42393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36104" y="410817"/>
            <a:ext cx="8083825" cy="5512905"/>
          </a:xfrm>
        </p:spPr>
        <p:txBody>
          <a:bodyPr>
            <a:noAutofit/>
          </a:bodyPr>
          <a:lstStyle/>
          <a:p>
            <a:pPr marL="0" indent="0" algn="ctr" fontAlgn="base">
              <a:buNone/>
            </a:pPr>
            <a:r>
              <a:rPr lang="es-ES" sz="4400" dirty="0">
                <a:latin typeface="Abadi MT Condensed Extra Bold" panose="020B0A06030101010103" pitchFamily="34" charset="0"/>
              </a:rPr>
              <a:t>El servicio a Dios lo puedes demostrar con tu obediencia, con tu familia, con tus amigos, hasta con personas desconocidas, ya que cuando tu les hablas de Cristo a estas personas estás llevando a cabo la obra que Dios te encomendó y estas sirviendo a Dios.</a:t>
            </a:r>
            <a:endParaRPr lang="es-SV" sz="4400" dirty="0">
              <a:latin typeface="Abadi MT Condensed Extra Bold" panose="020B0A06030101010103" pitchFamily="34" charset="0"/>
            </a:endParaRPr>
          </a:p>
        </p:txBody>
      </p:sp>
    </p:spTree>
    <p:extLst>
      <p:ext uri="{BB962C8B-B14F-4D97-AF65-F5344CB8AC3E}">
        <p14:creationId xmlns:p14="http://schemas.microsoft.com/office/powerpoint/2010/main" val="2189854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592620" y="989012"/>
            <a:ext cx="7958759" cy="4879975"/>
          </a:xfrm>
        </p:spPr>
        <p:txBody>
          <a:bodyPr>
            <a:normAutofit/>
          </a:bodyPr>
          <a:lstStyle/>
          <a:p>
            <a:pPr marL="0" indent="0">
              <a:buNone/>
            </a:pPr>
            <a:r>
              <a:rPr lang="es-ES" sz="4400" b="1" dirty="0">
                <a:latin typeface="Rockwell Condensed" panose="02060603050405020104" pitchFamily="18" charset="0"/>
              </a:rPr>
              <a:t>Y sobre todas estas cosas vestíos de amor, que es el vínculo perfecto. </a:t>
            </a:r>
          </a:p>
          <a:p>
            <a:pPr marL="0" indent="0">
              <a:buNone/>
            </a:pPr>
            <a:endParaRPr lang="es-ES" sz="1900" b="1" dirty="0">
              <a:latin typeface="Rockwell Condensed" panose="02060603050405020104" pitchFamily="18" charset="0"/>
            </a:endParaRPr>
          </a:p>
          <a:p>
            <a:pPr marL="0" indent="0">
              <a:buNone/>
            </a:pPr>
            <a:r>
              <a:rPr lang="es-ES" sz="4400" b="1" dirty="0">
                <a:latin typeface="Rockwell Condensed" panose="02060603050405020104" pitchFamily="18" charset="0"/>
              </a:rPr>
              <a:t>Y la paz de Dios gobierne en vuestros corazones, a la que asimismo fuisteis llamados en un solo cuerpo; y sed agradecidos. </a:t>
            </a:r>
          </a:p>
        </p:txBody>
      </p:sp>
      <p:sp>
        <p:nvSpPr>
          <p:cNvPr id="2" name="Rectángulo 1">
            <a:extLst>
              <a:ext uri="{FF2B5EF4-FFF2-40B4-BE49-F238E27FC236}">
                <a16:creationId xmlns:a16="http://schemas.microsoft.com/office/drawing/2014/main" id="{6B30413C-A959-4E5D-93F9-623CC40E4EAD}"/>
              </a:ext>
            </a:extLst>
          </p:cNvPr>
          <p:cNvSpPr/>
          <p:nvPr/>
        </p:nvSpPr>
        <p:spPr>
          <a:xfrm>
            <a:off x="930618" y="65682"/>
            <a:ext cx="7282763" cy="923330"/>
          </a:xfrm>
          <a:prstGeom prst="rect">
            <a:avLst/>
          </a:prstGeom>
          <a:noFill/>
        </p:spPr>
        <p:txBody>
          <a:bodyPr wrap="none" lIns="91440" tIns="45720" rIns="91440" bIns="45720">
            <a:spAutoFit/>
          </a:bodyPr>
          <a:lstStyle/>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53" panose="020B0500000000000000" pitchFamily="34" charset="0"/>
              </a:rPr>
              <a:t>Colosenses_3.14 , 15 </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53" panose="020B0500000000000000" pitchFamily="34" charset="0"/>
            </a:endParaRPr>
          </a:p>
        </p:txBody>
      </p:sp>
    </p:spTree>
    <p:extLst>
      <p:ext uri="{BB962C8B-B14F-4D97-AF65-F5344CB8AC3E}">
        <p14:creationId xmlns:p14="http://schemas.microsoft.com/office/powerpoint/2010/main" val="424550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6CF655-73E0-495E-AE66-40BAEA7C2388}"/>
              </a:ext>
            </a:extLst>
          </p:cNvPr>
          <p:cNvSpPr>
            <a:spLocks noGrp="1"/>
          </p:cNvSpPr>
          <p:nvPr>
            <p:ph type="title"/>
          </p:nvPr>
        </p:nvSpPr>
        <p:spPr/>
        <p:txBody>
          <a:bodyPr>
            <a:normAutofit/>
          </a:bodyPr>
          <a:lstStyle/>
          <a:p>
            <a:pPr algn="ctr"/>
            <a:r>
              <a:rPr lang="es-SV" sz="4800" b="1" dirty="0">
                <a:solidFill>
                  <a:srgbClr val="C00000"/>
                </a:solidFill>
                <a:latin typeface="Rockwell" panose="02060603020205020403" pitchFamily="18" charset="0"/>
              </a:rPr>
              <a:t>Hebreos_12.28</a:t>
            </a:r>
          </a:p>
        </p:txBody>
      </p:sp>
      <p:sp>
        <p:nvSpPr>
          <p:cNvPr id="3" name="Marcador de contenido 2">
            <a:extLst>
              <a:ext uri="{FF2B5EF4-FFF2-40B4-BE49-F238E27FC236}">
                <a16:creationId xmlns:a16="http://schemas.microsoft.com/office/drawing/2014/main" id="{43CBDE33-1FD4-4040-A626-7DBF4B551BDF}"/>
              </a:ext>
            </a:extLst>
          </p:cNvPr>
          <p:cNvSpPr>
            <a:spLocks noGrp="1"/>
          </p:cNvSpPr>
          <p:nvPr>
            <p:ph idx="1"/>
          </p:nvPr>
        </p:nvSpPr>
        <p:spPr>
          <a:xfrm>
            <a:off x="628650" y="1539022"/>
            <a:ext cx="7886700" cy="4351338"/>
          </a:xfrm>
        </p:spPr>
        <p:txBody>
          <a:bodyPr>
            <a:normAutofit/>
          </a:bodyPr>
          <a:lstStyle/>
          <a:p>
            <a:pPr marL="0" indent="0" algn="ctr">
              <a:buNone/>
            </a:pPr>
            <a:r>
              <a:rPr lang="es-ES" sz="4800" b="1" dirty="0">
                <a:latin typeface="Rockwell Condensed" panose="02060603050405020104" pitchFamily="18" charset="0"/>
              </a:rPr>
              <a:t>“Así que, recibiendo nosotros un reino inconmovible, tengamos gratitud, y mediante ella sirvamos a Dios agradándole con temor y reverencia”</a:t>
            </a:r>
            <a:endParaRPr lang="es-SV" sz="4800" b="1" dirty="0">
              <a:latin typeface="Rockwell Condensed" panose="02060603050405020104" pitchFamily="18" charset="0"/>
            </a:endParaRPr>
          </a:p>
        </p:txBody>
      </p:sp>
    </p:spTree>
    <p:extLst>
      <p:ext uri="{BB962C8B-B14F-4D97-AF65-F5344CB8AC3E}">
        <p14:creationId xmlns:p14="http://schemas.microsoft.com/office/powerpoint/2010/main" val="3177569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628647" y="1339331"/>
            <a:ext cx="7886700" cy="4497389"/>
          </a:xfrm>
        </p:spPr>
        <p:txBody>
          <a:bodyPr>
            <a:normAutofit/>
          </a:bodyPr>
          <a:lstStyle/>
          <a:p>
            <a:pPr marL="0" indent="0">
              <a:buNone/>
            </a:pPr>
            <a:r>
              <a:rPr lang="es-ES" sz="4400" dirty="0">
                <a:latin typeface="Abadi MT Condensed Extra Bold" panose="020B0A06030101010103" pitchFamily="34" charset="0"/>
              </a:rPr>
              <a:t>“La palabra de Cristo more en abundancia en vosotros, enseñándoos y exhortándoos unos a otros en toda sabiduría, cantando con gracia en vuestros corazones al Señor con salmos e himnos y cánticos espirituales” </a:t>
            </a:r>
          </a:p>
        </p:txBody>
      </p:sp>
      <p:sp>
        <p:nvSpPr>
          <p:cNvPr id="4" name="Rectángulo 3">
            <a:extLst>
              <a:ext uri="{FF2B5EF4-FFF2-40B4-BE49-F238E27FC236}">
                <a16:creationId xmlns:a16="http://schemas.microsoft.com/office/drawing/2014/main" id="{09EF3D93-9A05-4248-AF4C-03CAB041A4A7}"/>
              </a:ext>
            </a:extLst>
          </p:cNvPr>
          <p:cNvSpPr/>
          <p:nvPr/>
        </p:nvSpPr>
        <p:spPr>
          <a:xfrm>
            <a:off x="1283474" y="290969"/>
            <a:ext cx="5993950" cy="923330"/>
          </a:xfrm>
          <a:prstGeom prst="rect">
            <a:avLst/>
          </a:prstGeom>
          <a:noFill/>
        </p:spPr>
        <p:txBody>
          <a:bodyPr wrap="none" lIns="91440" tIns="45720" rIns="91440" bIns="45720">
            <a:spAutoFit/>
          </a:bodyPr>
          <a:lstStyle/>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cs typeface="Arial" panose="020B0604020202020204" pitchFamily="34" charset="0"/>
              </a:rPr>
              <a:t>Colosenses_3.16 </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13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D522A4-9B84-4D86-B000-413E16A1EF04}"/>
              </a:ext>
            </a:extLst>
          </p:cNvPr>
          <p:cNvSpPr>
            <a:spLocks noGrp="1"/>
          </p:cNvSpPr>
          <p:nvPr>
            <p:ph idx="1"/>
          </p:nvPr>
        </p:nvSpPr>
        <p:spPr>
          <a:xfrm>
            <a:off x="1085308" y="2146934"/>
            <a:ext cx="7190133" cy="3604509"/>
          </a:xfrm>
        </p:spPr>
        <p:txBody>
          <a:bodyPr>
            <a:normAutofit/>
          </a:bodyPr>
          <a:lstStyle/>
          <a:p>
            <a:pPr marL="0" indent="0">
              <a:buNone/>
            </a:pPr>
            <a:r>
              <a:rPr lang="es-ES" sz="4400" dirty="0">
                <a:latin typeface="Abadi MT Condensed Extra Bold" panose="020B0A06030101010103" pitchFamily="34" charset="0"/>
              </a:rPr>
              <a:t>“Y todo lo que hacéis, sea de palabra o de hecho, hacedlo todo en el nombre del Señor Jesús, dando gracias a Dios Padre por medio de él”</a:t>
            </a:r>
            <a:endParaRPr lang="es-SV" sz="4400" dirty="0">
              <a:latin typeface="Abadi MT Condensed Extra Bold" panose="020B0A06030101010103" pitchFamily="34" charset="0"/>
            </a:endParaRPr>
          </a:p>
        </p:txBody>
      </p:sp>
      <p:sp>
        <p:nvSpPr>
          <p:cNvPr id="4" name="Rectángulo 3">
            <a:extLst>
              <a:ext uri="{FF2B5EF4-FFF2-40B4-BE49-F238E27FC236}">
                <a16:creationId xmlns:a16="http://schemas.microsoft.com/office/drawing/2014/main" id="{DD52E015-F836-48E0-9BD7-A13EE578DF30}"/>
              </a:ext>
            </a:extLst>
          </p:cNvPr>
          <p:cNvSpPr/>
          <p:nvPr/>
        </p:nvSpPr>
        <p:spPr>
          <a:xfrm>
            <a:off x="1085308" y="317473"/>
            <a:ext cx="6973384" cy="1323439"/>
          </a:xfrm>
          <a:prstGeom prst="rect">
            <a:avLst/>
          </a:prstGeom>
          <a:noFill/>
        </p:spPr>
        <p:txBody>
          <a:bodyPr wrap="none" lIns="91440" tIns="45720" rIns="91440" bIns="45720">
            <a:spAutoFit/>
          </a:bodyPr>
          <a:lstStyle/>
          <a:p>
            <a:pPr algn="ctr"/>
            <a:r>
              <a:rPr lang="es-ES" sz="8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Rockwell Condensed" panose="02060603050405020104" pitchFamily="18" charset="0"/>
              </a:rPr>
              <a:t>Colosenses_3.17 </a:t>
            </a:r>
            <a:endParaRPr lang="es-ES" sz="8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Rockwell Condensed" panose="02060603050405020104" pitchFamily="18" charset="0"/>
            </a:endParaRPr>
          </a:p>
        </p:txBody>
      </p:sp>
    </p:spTree>
    <p:extLst>
      <p:ext uri="{BB962C8B-B14F-4D97-AF65-F5344CB8AC3E}">
        <p14:creationId xmlns:p14="http://schemas.microsoft.com/office/powerpoint/2010/main" val="63615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01E9D-82DF-4F8D-8D1C-7FCC2CCE74FA}"/>
              </a:ext>
            </a:extLst>
          </p:cNvPr>
          <p:cNvSpPr>
            <a:spLocks noGrp="1"/>
          </p:cNvSpPr>
          <p:nvPr>
            <p:ph type="title"/>
          </p:nvPr>
        </p:nvSpPr>
        <p:spPr/>
        <p:txBody>
          <a:bodyPr/>
          <a:lstStyle/>
          <a:p>
            <a:endParaRPr lang="es-SV"/>
          </a:p>
        </p:txBody>
      </p:sp>
      <p:pic>
        <p:nvPicPr>
          <p:cNvPr id="5" name="Marcador de contenido 4">
            <a:extLst>
              <a:ext uri="{FF2B5EF4-FFF2-40B4-BE49-F238E27FC236}">
                <a16:creationId xmlns:a16="http://schemas.microsoft.com/office/drawing/2014/main" id="{3DF0A80D-3660-47E8-8A0E-9006E7EF41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347200" cy="7010400"/>
          </a:xfrm>
        </p:spPr>
      </p:pic>
      <p:sp>
        <p:nvSpPr>
          <p:cNvPr id="6" name="Rectángulo 5">
            <a:extLst>
              <a:ext uri="{FF2B5EF4-FFF2-40B4-BE49-F238E27FC236}">
                <a16:creationId xmlns:a16="http://schemas.microsoft.com/office/drawing/2014/main" id="{FF77ABCC-CC63-4608-B3CE-87AD83DBEC76}"/>
              </a:ext>
            </a:extLst>
          </p:cNvPr>
          <p:cNvSpPr/>
          <p:nvPr/>
        </p:nvSpPr>
        <p:spPr>
          <a:xfrm>
            <a:off x="319550" y="5292545"/>
            <a:ext cx="7365222" cy="1200329"/>
          </a:xfrm>
          <a:prstGeom prst="rect">
            <a:avLst/>
          </a:prstGeom>
          <a:noFill/>
        </p:spPr>
        <p:txBody>
          <a:bodyPr wrap="none" lIns="91440" tIns="45720" rIns="91440" bIns="45720">
            <a:spAutoFit/>
          </a:bodyPr>
          <a:lstStyle/>
          <a:p>
            <a:pPr algn="ctr"/>
            <a:r>
              <a:rPr lang="es-E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cs typeface="Arial" panose="020B0604020202020204" pitchFamily="34" charset="0"/>
              </a:rPr>
              <a:t>Hoy y siempre</a:t>
            </a:r>
          </a:p>
        </p:txBody>
      </p:sp>
    </p:spTree>
    <p:extLst>
      <p:ext uri="{BB962C8B-B14F-4D97-AF65-F5344CB8AC3E}">
        <p14:creationId xmlns:p14="http://schemas.microsoft.com/office/powerpoint/2010/main" val="310315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9CDDFF-5CE3-4F8C-BCFD-8B4F3EDE32A8}"/>
              </a:ext>
            </a:extLst>
          </p:cNvPr>
          <p:cNvSpPr>
            <a:spLocks noGrp="1"/>
          </p:cNvSpPr>
          <p:nvPr>
            <p:ph type="title"/>
          </p:nvPr>
        </p:nvSpPr>
        <p:spPr>
          <a:xfrm>
            <a:off x="628650" y="322029"/>
            <a:ext cx="3738634" cy="818866"/>
          </a:xfrm>
        </p:spPr>
        <p:txBody>
          <a:bodyPr/>
          <a:lstStyle/>
          <a:p>
            <a:r>
              <a:rPr lang="es-SV" dirty="0">
                <a:latin typeface="Impact" panose="020B0806030902050204" pitchFamily="34" charset="0"/>
              </a:rPr>
              <a:t>INTRODUCCIÓN</a:t>
            </a:r>
          </a:p>
        </p:txBody>
      </p:sp>
      <p:sp>
        <p:nvSpPr>
          <p:cNvPr id="3" name="Marcador de contenido 2">
            <a:extLst>
              <a:ext uri="{FF2B5EF4-FFF2-40B4-BE49-F238E27FC236}">
                <a16:creationId xmlns:a16="http://schemas.microsoft.com/office/drawing/2014/main" id="{37BA8E79-F0C7-4A2F-8031-EF1AFF4C6AAC}"/>
              </a:ext>
            </a:extLst>
          </p:cNvPr>
          <p:cNvSpPr>
            <a:spLocks noGrp="1"/>
          </p:cNvSpPr>
          <p:nvPr>
            <p:ph idx="1"/>
          </p:nvPr>
        </p:nvSpPr>
        <p:spPr>
          <a:xfrm>
            <a:off x="450506" y="1683819"/>
            <a:ext cx="8242988" cy="4351338"/>
          </a:xfrm>
        </p:spPr>
        <p:txBody>
          <a:bodyPr>
            <a:normAutofit/>
          </a:bodyPr>
          <a:lstStyle/>
          <a:p>
            <a:pPr marL="0" indent="0">
              <a:buNone/>
            </a:pPr>
            <a:r>
              <a:rPr lang="es-ES" sz="4800" b="1" dirty="0">
                <a:latin typeface="Rockwell Condensed" panose="02060603050405020104" pitchFamily="18" charset="0"/>
              </a:rPr>
              <a:t>La gratitud, es un sentimiento de estima y reconocimiento que una persona tiene hacia quien le ha hecho un favor o prestado un servicio, por el cual desea corresponderle.</a:t>
            </a:r>
            <a:endParaRPr lang="es-SV" sz="4800" b="1" dirty="0">
              <a:latin typeface="Rockwell Condensed" panose="02060603050405020104" pitchFamily="18" charset="0"/>
            </a:endParaRPr>
          </a:p>
          <a:p>
            <a:pPr marL="0" indent="0">
              <a:buNone/>
            </a:pPr>
            <a:endParaRPr lang="es-SV" sz="4800" b="1" dirty="0">
              <a:latin typeface="Rockwell Condensed" panose="02060603050405020104" pitchFamily="18" charset="0"/>
            </a:endParaRPr>
          </a:p>
        </p:txBody>
      </p:sp>
    </p:spTree>
    <p:extLst>
      <p:ext uri="{BB962C8B-B14F-4D97-AF65-F5344CB8AC3E}">
        <p14:creationId xmlns:p14="http://schemas.microsoft.com/office/powerpoint/2010/main" val="103304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9CDDFF-5CE3-4F8C-BCFD-8B4F3EDE32A8}"/>
              </a:ext>
            </a:extLst>
          </p:cNvPr>
          <p:cNvSpPr>
            <a:spLocks noGrp="1"/>
          </p:cNvSpPr>
          <p:nvPr>
            <p:ph type="title"/>
          </p:nvPr>
        </p:nvSpPr>
        <p:spPr>
          <a:xfrm>
            <a:off x="628650" y="122831"/>
            <a:ext cx="3738634" cy="818866"/>
          </a:xfrm>
        </p:spPr>
        <p:txBody>
          <a:bodyPr/>
          <a:lstStyle/>
          <a:p>
            <a:r>
              <a:rPr lang="es-SV" dirty="0">
                <a:solidFill>
                  <a:srgbClr val="C00000"/>
                </a:solidFill>
                <a:latin typeface="Impact" panose="020B0806030902050204" pitchFamily="34" charset="0"/>
              </a:rPr>
              <a:t>INTRODUCCIÓN</a:t>
            </a:r>
          </a:p>
        </p:txBody>
      </p:sp>
      <p:sp>
        <p:nvSpPr>
          <p:cNvPr id="3" name="Marcador de contenido 2">
            <a:extLst>
              <a:ext uri="{FF2B5EF4-FFF2-40B4-BE49-F238E27FC236}">
                <a16:creationId xmlns:a16="http://schemas.microsoft.com/office/drawing/2014/main" id="{37BA8E79-F0C7-4A2F-8031-EF1AFF4C6AAC}"/>
              </a:ext>
            </a:extLst>
          </p:cNvPr>
          <p:cNvSpPr>
            <a:spLocks noGrp="1"/>
          </p:cNvSpPr>
          <p:nvPr>
            <p:ph idx="1"/>
          </p:nvPr>
        </p:nvSpPr>
        <p:spPr>
          <a:xfrm>
            <a:off x="628650" y="1193488"/>
            <a:ext cx="7886700" cy="5061538"/>
          </a:xfrm>
        </p:spPr>
        <p:txBody>
          <a:bodyPr>
            <a:normAutofit lnSpcReduction="10000"/>
          </a:bodyPr>
          <a:lstStyle/>
          <a:p>
            <a:pPr marL="0" indent="0">
              <a:buNone/>
            </a:pPr>
            <a:r>
              <a:rPr lang="es-SV" sz="4800" b="1" dirty="0">
                <a:latin typeface="Rockwell Condensed" panose="02060603050405020104" pitchFamily="18" charset="0"/>
              </a:rPr>
              <a:t>La gratitud es una práctica sagrada, una forma de conocer y agradecer a Dios.</a:t>
            </a:r>
          </a:p>
          <a:p>
            <a:pPr marL="0" indent="0">
              <a:buNone/>
            </a:pPr>
            <a:endParaRPr lang="es-SV" sz="2200" b="1" dirty="0">
              <a:latin typeface="Rockwell Condensed" panose="02060603050405020104" pitchFamily="18" charset="0"/>
            </a:endParaRPr>
          </a:p>
          <a:p>
            <a:pPr marL="0" indent="0">
              <a:buNone/>
            </a:pPr>
            <a:r>
              <a:rPr lang="es-SV" sz="4800" b="1" dirty="0">
                <a:latin typeface="Rockwell Condensed" panose="02060603050405020104" pitchFamily="18" charset="0"/>
              </a:rPr>
              <a:t>La gratitud eleva nuestros espíritus, cambia nuestra perspectiva y suaviza nuestros corazones. </a:t>
            </a:r>
          </a:p>
        </p:txBody>
      </p:sp>
    </p:spTree>
    <p:extLst>
      <p:ext uri="{BB962C8B-B14F-4D97-AF65-F5344CB8AC3E}">
        <p14:creationId xmlns:p14="http://schemas.microsoft.com/office/powerpoint/2010/main" val="133468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461D9-4B29-4A28-9D9F-CC0D11ECF26B}"/>
              </a:ext>
            </a:extLst>
          </p:cNvPr>
          <p:cNvSpPr>
            <a:spLocks noGrp="1"/>
          </p:cNvSpPr>
          <p:nvPr>
            <p:ph type="title"/>
          </p:nvPr>
        </p:nvSpPr>
        <p:spPr>
          <a:xfrm>
            <a:off x="360707" y="273878"/>
            <a:ext cx="8422585" cy="1091096"/>
          </a:xfrm>
        </p:spPr>
        <p:txBody>
          <a:bodyPr>
            <a:normAutofit fontScale="90000"/>
          </a:bodyPr>
          <a:lstStyle/>
          <a:p>
            <a:r>
              <a:rPr lang="es-SV" sz="5400" b="1" cap="all"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Rockwell" panose="02060603020205020403" pitchFamily="18" charset="0"/>
              </a:rPr>
              <a:t>Una actitud humilde</a:t>
            </a:r>
          </a:p>
        </p:txBody>
      </p:sp>
      <p:sp>
        <p:nvSpPr>
          <p:cNvPr id="3" name="Marcador de contenido 2">
            <a:extLst>
              <a:ext uri="{FF2B5EF4-FFF2-40B4-BE49-F238E27FC236}">
                <a16:creationId xmlns:a16="http://schemas.microsoft.com/office/drawing/2014/main" id="{927F13F9-3C42-4C47-9EA5-8EF2A73FFAF1}"/>
              </a:ext>
            </a:extLst>
          </p:cNvPr>
          <p:cNvSpPr>
            <a:spLocks noGrp="1"/>
          </p:cNvSpPr>
          <p:nvPr>
            <p:ph idx="1"/>
          </p:nvPr>
        </p:nvSpPr>
        <p:spPr>
          <a:xfrm>
            <a:off x="496128" y="1494320"/>
            <a:ext cx="8287164" cy="4336636"/>
          </a:xfrm>
        </p:spPr>
        <p:txBody>
          <a:bodyPr>
            <a:normAutofit fontScale="92500" lnSpcReduction="20000"/>
          </a:bodyPr>
          <a:lstStyle/>
          <a:p>
            <a:pPr marL="0" indent="0">
              <a:buNone/>
            </a:pPr>
            <a:r>
              <a:rPr lang="es-SV" sz="5400" b="1" dirty="0">
                <a:latin typeface="Rockwell Condensed" panose="02060603050405020104" pitchFamily="18" charset="0"/>
              </a:rPr>
              <a:t>Cuando somos agradecidos, somos humildes, estamos despiertos y maravillados. La gratitud nos ayuda a apreciar lo que sí tenemos en vez de enfocarnos en lo que no tenemos. Servimos con alegría. </a:t>
            </a:r>
          </a:p>
        </p:txBody>
      </p:sp>
    </p:spTree>
    <p:extLst>
      <p:ext uri="{BB962C8B-B14F-4D97-AF65-F5344CB8AC3E}">
        <p14:creationId xmlns:p14="http://schemas.microsoft.com/office/powerpoint/2010/main" val="162696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D255B6F-704C-454A-B05B-3485AF61C60E}"/>
              </a:ext>
            </a:extLst>
          </p:cNvPr>
          <p:cNvSpPr>
            <a:spLocks noGrp="1"/>
          </p:cNvSpPr>
          <p:nvPr>
            <p:ph idx="1"/>
          </p:nvPr>
        </p:nvSpPr>
        <p:spPr>
          <a:xfrm>
            <a:off x="225287" y="1285462"/>
            <a:ext cx="8375374" cy="4787210"/>
          </a:xfrm>
        </p:spPr>
        <p:txBody>
          <a:bodyPr>
            <a:normAutofit/>
          </a:bodyPr>
          <a:lstStyle/>
          <a:p>
            <a:pPr marL="0" indent="0">
              <a:buNone/>
            </a:pPr>
            <a:r>
              <a:rPr lang="es-SV" sz="4000" b="1" dirty="0">
                <a:latin typeface="Rockwell Condensed" panose="02060603050405020104" pitchFamily="18" charset="0"/>
              </a:rPr>
              <a:t>¿Alguna vez has sentido pena por ti mismo y luego te has encontrado con alguien mucho menos afortunado? Quizás con alguien que no tiene hogar, dinero o está severamente incapacitado. De repente, te das cuenta que tus problemas se vieron muy pequeños y tu bendición muy grande.</a:t>
            </a:r>
          </a:p>
        </p:txBody>
      </p:sp>
      <p:sp>
        <p:nvSpPr>
          <p:cNvPr id="4" name="Título 1">
            <a:extLst>
              <a:ext uri="{FF2B5EF4-FFF2-40B4-BE49-F238E27FC236}">
                <a16:creationId xmlns:a16="http://schemas.microsoft.com/office/drawing/2014/main" id="{12B1C25B-2E21-4409-86AA-80559A1F064E}"/>
              </a:ext>
            </a:extLst>
          </p:cNvPr>
          <p:cNvSpPr>
            <a:spLocks noGrp="1"/>
          </p:cNvSpPr>
          <p:nvPr>
            <p:ph type="title"/>
          </p:nvPr>
        </p:nvSpPr>
        <p:spPr>
          <a:xfrm>
            <a:off x="225287" y="232606"/>
            <a:ext cx="8918713" cy="814316"/>
          </a:xfrm>
        </p:spPr>
        <p:txBody>
          <a:bodyPr>
            <a:normAutofit fontScale="90000"/>
          </a:bodyPr>
          <a:lstStyle/>
          <a:p>
            <a:r>
              <a:rPr lang="es-SV" sz="5400" b="1" cap="all"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Rockwell" panose="02060603020205020403" pitchFamily="18" charset="0"/>
              </a:rPr>
              <a:t>Tu riqueza está en Dios</a:t>
            </a:r>
          </a:p>
        </p:txBody>
      </p:sp>
      <p:sp>
        <p:nvSpPr>
          <p:cNvPr id="2" name="Rectángulo 1">
            <a:extLst>
              <a:ext uri="{FF2B5EF4-FFF2-40B4-BE49-F238E27FC236}">
                <a16:creationId xmlns:a16="http://schemas.microsoft.com/office/drawing/2014/main" id="{CEB71D8C-6CDC-48F1-928D-6F197F8E158C}"/>
              </a:ext>
            </a:extLst>
          </p:cNvPr>
          <p:cNvSpPr/>
          <p:nvPr/>
        </p:nvSpPr>
        <p:spPr>
          <a:xfrm>
            <a:off x="865598" y="5934670"/>
            <a:ext cx="7094763" cy="923330"/>
          </a:xfrm>
          <a:prstGeom prst="rect">
            <a:avLst/>
          </a:prstGeom>
          <a:noFill/>
        </p:spPr>
        <p:txBody>
          <a:bodyPr wrap="none" lIns="91440" tIns="45720" rIns="91440" bIns="45720">
            <a:spAutoFit/>
          </a:bodyPr>
          <a:lstStyle/>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VEASE APOCALIPSIS 2.9 </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96751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D9C0C37-956F-4BF3-BB82-392A66507BB3}"/>
              </a:ext>
            </a:extLst>
          </p:cNvPr>
          <p:cNvSpPr>
            <a:spLocks noGrp="1"/>
          </p:cNvSpPr>
          <p:nvPr>
            <p:ph idx="1"/>
          </p:nvPr>
        </p:nvSpPr>
        <p:spPr>
          <a:xfrm>
            <a:off x="1113182" y="371060"/>
            <a:ext cx="7593496" cy="6016487"/>
          </a:xfrm>
        </p:spPr>
        <p:txBody>
          <a:bodyPr>
            <a:normAutofit lnSpcReduction="10000"/>
          </a:bodyPr>
          <a:lstStyle/>
          <a:p>
            <a:pPr marL="0" indent="0">
              <a:buNone/>
            </a:pPr>
            <a:r>
              <a:rPr lang="es-SV" sz="3600" b="1" dirty="0">
                <a:latin typeface="Rockwell Condensed" panose="02060603050405020104" pitchFamily="18" charset="0"/>
              </a:rPr>
              <a:t>Quizás pensaste que la gratitud solamente es posible en tiempos de buena fortuna cuando todo va bien.</a:t>
            </a:r>
          </a:p>
          <a:p>
            <a:pPr marL="0" indent="0">
              <a:buNone/>
            </a:pPr>
            <a:endParaRPr lang="es-SV" sz="3600" b="1" dirty="0">
              <a:latin typeface="Rockwell Condensed" panose="02060603050405020104" pitchFamily="18" charset="0"/>
            </a:endParaRPr>
          </a:p>
          <a:p>
            <a:pPr marL="0" indent="0">
              <a:buNone/>
            </a:pPr>
            <a:r>
              <a:rPr lang="es-SV" sz="3600" b="1" dirty="0">
                <a:latin typeface="Rockwell Condensed" panose="02060603050405020104" pitchFamily="18" charset="0"/>
              </a:rPr>
              <a:t>Pero al contrario, la gratitud puede ser un modo de vida. </a:t>
            </a:r>
          </a:p>
          <a:p>
            <a:pPr marL="0" indent="0">
              <a:buNone/>
            </a:pPr>
            <a:endParaRPr lang="es-SV" sz="3600" b="1" dirty="0">
              <a:latin typeface="Rockwell Condensed" panose="02060603050405020104" pitchFamily="18" charset="0"/>
            </a:endParaRPr>
          </a:p>
          <a:p>
            <a:pPr marL="0" indent="0">
              <a:buNone/>
            </a:pPr>
            <a:r>
              <a:rPr lang="es-SV" sz="3600" b="1" dirty="0">
                <a:latin typeface="Rockwell Condensed" panose="02060603050405020104" pitchFamily="18" charset="0"/>
              </a:rPr>
              <a:t>Nuestra fe puede ser tan fuerte, tan inquebrantable, que incluso cuando estamos en el dolor, sabemos que saldrá algo bueno de allí.</a:t>
            </a:r>
          </a:p>
        </p:txBody>
      </p:sp>
    </p:spTree>
    <p:extLst>
      <p:ext uri="{BB962C8B-B14F-4D97-AF65-F5344CB8AC3E}">
        <p14:creationId xmlns:p14="http://schemas.microsoft.com/office/powerpoint/2010/main" val="63896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0145CCE-17DE-4042-89E0-26796F199AC2}"/>
              </a:ext>
            </a:extLst>
          </p:cNvPr>
          <p:cNvSpPr>
            <a:spLocks noGrp="1"/>
          </p:cNvSpPr>
          <p:nvPr>
            <p:ph idx="1"/>
          </p:nvPr>
        </p:nvSpPr>
        <p:spPr>
          <a:xfrm>
            <a:off x="1113182" y="1457739"/>
            <a:ext cx="7402167" cy="3763618"/>
          </a:xfrm>
        </p:spPr>
        <p:txBody>
          <a:bodyPr>
            <a:normAutofit/>
          </a:bodyPr>
          <a:lstStyle/>
          <a:p>
            <a:pPr marL="0" indent="0">
              <a:buNone/>
            </a:pPr>
            <a:r>
              <a:rPr lang="es-SV" sz="3600" b="1" dirty="0">
                <a:latin typeface="Rockwell Condensed" panose="02060603050405020104" pitchFamily="18" charset="0"/>
              </a:rPr>
              <a:t>El apóstol de Jesucristo, enviado a los gentiles; el apóstol Pablo se mostró agradecido con Dios, porque siempre le ayudó a completar su obra y esa gratitud, le traía confianza y ánimo para seguir adelante.</a:t>
            </a:r>
          </a:p>
          <a:p>
            <a:endParaRPr lang="es-SV" sz="3600" b="1" dirty="0">
              <a:latin typeface="Rockwell Condensed" panose="02060603050405020104" pitchFamily="18" charset="0"/>
            </a:endParaRPr>
          </a:p>
        </p:txBody>
      </p:sp>
    </p:spTree>
    <p:extLst>
      <p:ext uri="{BB962C8B-B14F-4D97-AF65-F5344CB8AC3E}">
        <p14:creationId xmlns:p14="http://schemas.microsoft.com/office/powerpoint/2010/main" val="418703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9194E-B8EC-4A9B-9ABE-6CBBDC6CAADE}"/>
              </a:ext>
            </a:extLst>
          </p:cNvPr>
          <p:cNvSpPr>
            <a:spLocks noGrp="1"/>
          </p:cNvSpPr>
          <p:nvPr>
            <p:ph type="title"/>
          </p:nvPr>
        </p:nvSpPr>
        <p:spPr>
          <a:xfrm>
            <a:off x="212035" y="5691049"/>
            <a:ext cx="7886700" cy="787813"/>
          </a:xfrm>
        </p:spPr>
        <p:txBody>
          <a:bodyPr>
            <a:normAutofit/>
          </a:bodyPr>
          <a:lstStyle/>
          <a:p>
            <a:pPr algn="ctr"/>
            <a:r>
              <a:rPr lang="es-SV" sz="4800" b="1" spc="50" dirty="0">
                <a:ln w="9525" cmpd="sng">
                  <a:solidFill>
                    <a:schemeClr val="accent1"/>
                  </a:solidFill>
                  <a:prstDash val="solid"/>
                </a:ln>
                <a:solidFill>
                  <a:srgbClr val="70AD47">
                    <a:tint val="1000"/>
                  </a:srgbClr>
                </a:solidFill>
                <a:effectLst>
                  <a:glow rad="38100">
                    <a:schemeClr val="accent1">
                      <a:alpha val="40000"/>
                    </a:schemeClr>
                  </a:glow>
                </a:effectLst>
                <a:latin typeface="Impact" panose="020B0806030902050204" pitchFamily="34" charset="0"/>
              </a:rPr>
              <a:t>FILIPENSES_1.3 – 6 </a:t>
            </a:r>
          </a:p>
        </p:txBody>
      </p:sp>
      <p:sp>
        <p:nvSpPr>
          <p:cNvPr id="3" name="Marcador de contenido 2">
            <a:extLst>
              <a:ext uri="{FF2B5EF4-FFF2-40B4-BE49-F238E27FC236}">
                <a16:creationId xmlns:a16="http://schemas.microsoft.com/office/drawing/2014/main" id="{94317966-3CD9-496C-A390-9720FEF5D173}"/>
              </a:ext>
            </a:extLst>
          </p:cNvPr>
          <p:cNvSpPr>
            <a:spLocks noGrp="1"/>
          </p:cNvSpPr>
          <p:nvPr>
            <p:ph idx="1"/>
          </p:nvPr>
        </p:nvSpPr>
        <p:spPr>
          <a:xfrm>
            <a:off x="420342" y="379136"/>
            <a:ext cx="8303315" cy="5311913"/>
          </a:xfrm>
        </p:spPr>
        <p:txBody>
          <a:bodyPr>
            <a:normAutofit/>
          </a:bodyPr>
          <a:lstStyle/>
          <a:p>
            <a:r>
              <a:rPr lang="es-ES" sz="3600" b="1" dirty="0">
                <a:latin typeface="Abadi MT Condensed Extra Bold" panose="020B0A06030101010103" pitchFamily="34" charset="0"/>
              </a:rPr>
              <a:t>Doy gracias a mi Dios siempre que me acuerdo de vosotros, </a:t>
            </a:r>
          </a:p>
          <a:p>
            <a:r>
              <a:rPr lang="es-ES" sz="3600" b="1" dirty="0">
                <a:latin typeface="Abadi MT Condensed Extra Bold" panose="020B0A06030101010103" pitchFamily="34" charset="0"/>
              </a:rPr>
              <a:t>Siempre en todas mis oraciones rogando con gozo por todos vosotros, </a:t>
            </a:r>
          </a:p>
          <a:p>
            <a:r>
              <a:rPr lang="es-ES" sz="3600" b="1" dirty="0">
                <a:latin typeface="Abadi MT Condensed Extra Bold" panose="020B0A06030101010103" pitchFamily="34" charset="0"/>
              </a:rPr>
              <a:t>Por  vuestra comunión en el evangelio, desde el primer día hasta ahora; </a:t>
            </a:r>
          </a:p>
          <a:p>
            <a:r>
              <a:rPr lang="es-ES" sz="3600" b="1" dirty="0">
                <a:latin typeface="Abadi MT Condensed Extra Bold" panose="020B0A06030101010103" pitchFamily="34" charset="0"/>
              </a:rPr>
              <a:t>Estando persuadido de esto, que el que comenzó en vosotros la buena obra, la perfeccionará hasta el día de Jesucristo; </a:t>
            </a:r>
          </a:p>
          <a:p>
            <a:endParaRPr lang="es-SV" sz="3600" b="1" dirty="0">
              <a:latin typeface="Abadi MT Condensed Extra Bold" panose="020B0A06030101010103" pitchFamily="34" charset="0"/>
            </a:endParaRPr>
          </a:p>
        </p:txBody>
      </p:sp>
    </p:spTree>
    <p:extLst>
      <p:ext uri="{BB962C8B-B14F-4D97-AF65-F5344CB8AC3E}">
        <p14:creationId xmlns:p14="http://schemas.microsoft.com/office/powerpoint/2010/main" val="312332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868</Words>
  <Application>Microsoft Office PowerPoint</Application>
  <PresentationFormat>Presentación en pantalla (4:3)</PresentationFormat>
  <Paragraphs>58</Paragraphs>
  <Slides>22</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22</vt:i4>
      </vt:variant>
    </vt:vector>
  </HeadingPairs>
  <TitlesOfParts>
    <vt:vector size="33" baseType="lpstr">
      <vt:lpstr>53</vt:lpstr>
      <vt:lpstr>Abadi MT Condensed Extra Bold</vt:lpstr>
      <vt:lpstr>Arial</vt:lpstr>
      <vt:lpstr>Arial Black</vt:lpstr>
      <vt:lpstr>Arial Narrow</vt:lpstr>
      <vt:lpstr>Calibri</vt:lpstr>
      <vt:lpstr>Calibri Light</vt:lpstr>
      <vt:lpstr>Impact</vt:lpstr>
      <vt:lpstr>Rockwell</vt:lpstr>
      <vt:lpstr>Rockwell Condensed</vt:lpstr>
      <vt:lpstr>Tema de Office</vt:lpstr>
      <vt:lpstr>Sirviendo a Dios con gratitud</vt:lpstr>
      <vt:lpstr>Hebreos_12.28</vt:lpstr>
      <vt:lpstr>INTRODUCCIÓN</vt:lpstr>
      <vt:lpstr>INTRODUCCIÓN</vt:lpstr>
      <vt:lpstr>Una actitud humilde</vt:lpstr>
      <vt:lpstr>Tu riqueza está en Dios</vt:lpstr>
      <vt:lpstr>Presentación de PowerPoint</vt:lpstr>
      <vt:lpstr>Presentación de PowerPoint</vt:lpstr>
      <vt:lpstr>FILIPENSES_1.3 – 6 </vt:lpstr>
      <vt:lpstr>FILIPENSES_1.7 – 11 </vt:lpstr>
      <vt:lpstr>FILIPENSES_1.3 – 11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Sirviendo a Dios con gratitud</dc:title>
  <dc:creator>Gerber Reyes</dc:creator>
  <cp:lastModifiedBy>Gerber Reyes</cp:lastModifiedBy>
  <cp:revision>16</cp:revision>
  <dcterms:created xsi:type="dcterms:W3CDTF">2018-05-10T23:21:35Z</dcterms:created>
  <dcterms:modified xsi:type="dcterms:W3CDTF">2018-05-12T03:14:45Z</dcterms:modified>
</cp:coreProperties>
</file>