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0" r:id="rId7"/>
    <p:sldId id="261" r:id="rId8"/>
    <p:sldId id="271" r:id="rId9"/>
    <p:sldId id="272" r:id="rId10"/>
    <p:sldId id="262" r:id="rId11"/>
    <p:sldId id="263" r:id="rId12"/>
    <p:sldId id="280" r:id="rId13"/>
    <p:sldId id="264" r:id="rId14"/>
    <p:sldId id="274" r:id="rId15"/>
    <p:sldId id="273" r:id="rId16"/>
    <p:sldId id="265" r:id="rId17"/>
    <p:sldId id="275" r:id="rId18"/>
    <p:sldId id="276" r:id="rId19"/>
    <p:sldId id="266" r:id="rId20"/>
    <p:sldId id="267" r:id="rId21"/>
    <p:sldId id="277" r:id="rId22"/>
    <p:sldId id="268" r:id="rId23"/>
    <p:sldId id="269" r:id="rId24"/>
    <p:sldId id="278"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129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045C798-79B2-44C4-B5B8-C63B281988E6}" type="datetimeFigureOut">
              <a:rPr lang="es-SV" smtClean="0"/>
              <a:t>26/5/2018</a:t>
            </a:fld>
            <a:endParaRPr lang="es-SV"/>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SV"/>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3D98024-6748-4053-9942-FC8A3E0217A9}" type="slidenum">
              <a:rPr lang="es-SV" smtClean="0"/>
              <a:t>‹Nº›</a:t>
            </a:fld>
            <a:endParaRPr lang="es-SV"/>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23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45C798-79B2-44C4-B5B8-C63B281988E6}" type="datetimeFigureOut">
              <a:rPr lang="es-SV" smtClean="0"/>
              <a:t>26/5/2018</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53D98024-6748-4053-9942-FC8A3E0217A9}" type="slidenum">
              <a:rPr lang="es-SV" smtClean="0"/>
              <a:t>‹Nº›</a:t>
            </a:fld>
            <a:endParaRPr lang="es-SV"/>
          </a:p>
        </p:txBody>
      </p:sp>
    </p:spTree>
    <p:extLst>
      <p:ext uri="{BB962C8B-B14F-4D97-AF65-F5344CB8AC3E}">
        <p14:creationId xmlns:p14="http://schemas.microsoft.com/office/powerpoint/2010/main" val="158587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45C798-79B2-44C4-B5B8-C63B281988E6}" type="datetimeFigureOut">
              <a:rPr lang="es-SV" smtClean="0"/>
              <a:t>26/5/2018</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53D98024-6748-4053-9942-FC8A3E0217A9}" type="slidenum">
              <a:rPr lang="es-SV" smtClean="0"/>
              <a:t>‹Nº›</a:t>
            </a:fld>
            <a:endParaRPr lang="es-SV"/>
          </a:p>
        </p:txBody>
      </p:sp>
    </p:spTree>
    <p:extLst>
      <p:ext uri="{BB962C8B-B14F-4D97-AF65-F5344CB8AC3E}">
        <p14:creationId xmlns:p14="http://schemas.microsoft.com/office/powerpoint/2010/main" val="183463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45C798-79B2-44C4-B5B8-C63B281988E6}" type="datetimeFigureOut">
              <a:rPr lang="es-SV" smtClean="0"/>
              <a:t>26/5/2018</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53D98024-6748-4053-9942-FC8A3E0217A9}" type="slidenum">
              <a:rPr lang="es-SV" smtClean="0"/>
              <a:t>‹Nº›</a:t>
            </a:fld>
            <a:endParaRPr lang="es-SV"/>
          </a:p>
        </p:txBody>
      </p:sp>
    </p:spTree>
    <p:extLst>
      <p:ext uri="{BB962C8B-B14F-4D97-AF65-F5344CB8AC3E}">
        <p14:creationId xmlns:p14="http://schemas.microsoft.com/office/powerpoint/2010/main" val="420720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7045C798-79B2-44C4-B5B8-C63B281988E6}" type="datetimeFigureOut">
              <a:rPr lang="es-SV" smtClean="0"/>
              <a:t>26/5/2018</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53D98024-6748-4053-9942-FC8A3E0217A9}" type="slidenum">
              <a:rPr lang="es-SV" smtClean="0"/>
              <a:t>‹Nº›</a:t>
            </a:fld>
            <a:endParaRPr lang="es-SV"/>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63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45C798-79B2-44C4-B5B8-C63B281988E6}" type="datetimeFigureOut">
              <a:rPr lang="es-SV" smtClean="0"/>
              <a:t>26/5/2018</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53D98024-6748-4053-9942-FC8A3E0217A9}" type="slidenum">
              <a:rPr lang="es-SV" smtClean="0"/>
              <a:t>‹Nº›</a:t>
            </a:fld>
            <a:endParaRPr lang="es-SV"/>
          </a:p>
        </p:txBody>
      </p:sp>
    </p:spTree>
    <p:extLst>
      <p:ext uri="{BB962C8B-B14F-4D97-AF65-F5344CB8AC3E}">
        <p14:creationId xmlns:p14="http://schemas.microsoft.com/office/powerpoint/2010/main" val="266821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45C798-79B2-44C4-B5B8-C63B281988E6}" type="datetimeFigureOut">
              <a:rPr lang="es-SV" smtClean="0"/>
              <a:t>26/5/2018</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53D98024-6748-4053-9942-FC8A3E0217A9}" type="slidenum">
              <a:rPr lang="es-SV" smtClean="0"/>
              <a:t>‹Nº›</a:t>
            </a:fld>
            <a:endParaRPr lang="es-SV"/>
          </a:p>
        </p:txBody>
      </p:sp>
    </p:spTree>
    <p:extLst>
      <p:ext uri="{BB962C8B-B14F-4D97-AF65-F5344CB8AC3E}">
        <p14:creationId xmlns:p14="http://schemas.microsoft.com/office/powerpoint/2010/main" val="216315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45C798-79B2-44C4-B5B8-C63B281988E6}" type="datetimeFigureOut">
              <a:rPr lang="es-SV" smtClean="0"/>
              <a:t>26/5/2018</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53D98024-6748-4053-9942-FC8A3E0217A9}" type="slidenum">
              <a:rPr lang="es-SV" smtClean="0"/>
              <a:t>‹Nº›</a:t>
            </a:fld>
            <a:endParaRPr lang="es-SV"/>
          </a:p>
        </p:txBody>
      </p:sp>
    </p:spTree>
    <p:extLst>
      <p:ext uri="{BB962C8B-B14F-4D97-AF65-F5344CB8AC3E}">
        <p14:creationId xmlns:p14="http://schemas.microsoft.com/office/powerpoint/2010/main" val="277258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5C798-79B2-44C4-B5B8-C63B281988E6}" type="datetimeFigureOut">
              <a:rPr lang="es-SV" smtClean="0"/>
              <a:t>26/5/2018</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53D98024-6748-4053-9942-FC8A3E0217A9}" type="slidenum">
              <a:rPr lang="es-SV" smtClean="0"/>
              <a:t>‹Nº›</a:t>
            </a:fld>
            <a:endParaRPr lang="es-SV"/>
          </a:p>
        </p:txBody>
      </p:sp>
    </p:spTree>
    <p:extLst>
      <p:ext uri="{BB962C8B-B14F-4D97-AF65-F5344CB8AC3E}">
        <p14:creationId xmlns:p14="http://schemas.microsoft.com/office/powerpoint/2010/main" val="311353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los estilos de texto del patrón</a:t>
            </a:r>
          </a:p>
        </p:txBody>
      </p:sp>
      <p:sp>
        <p:nvSpPr>
          <p:cNvPr id="5" name="Date Placeholder 4"/>
          <p:cNvSpPr>
            <a:spLocks noGrp="1"/>
          </p:cNvSpPr>
          <p:nvPr>
            <p:ph type="dt" sz="half" idx="10"/>
          </p:nvPr>
        </p:nvSpPr>
        <p:spPr/>
        <p:txBody>
          <a:bodyPr/>
          <a:lstStyle/>
          <a:p>
            <a:fld id="{7045C798-79B2-44C4-B5B8-C63B281988E6}" type="datetimeFigureOut">
              <a:rPr lang="es-SV" smtClean="0"/>
              <a:t>26/5/2018</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53D98024-6748-4053-9942-FC8A3E0217A9}" type="slidenum">
              <a:rPr lang="es-SV" smtClean="0"/>
              <a:t>‹Nº›</a:t>
            </a:fld>
            <a:endParaRPr lang="es-SV"/>
          </a:p>
        </p:txBody>
      </p:sp>
    </p:spTree>
    <p:extLst>
      <p:ext uri="{BB962C8B-B14F-4D97-AF65-F5344CB8AC3E}">
        <p14:creationId xmlns:p14="http://schemas.microsoft.com/office/powerpoint/2010/main" val="389163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los estilos de texto del patrón</a:t>
            </a:r>
          </a:p>
        </p:txBody>
      </p:sp>
      <p:sp>
        <p:nvSpPr>
          <p:cNvPr id="5" name="Date Placeholder 4"/>
          <p:cNvSpPr>
            <a:spLocks noGrp="1"/>
          </p:cNvSpPr>
          <p:nvPr>
            <p:ph type="dt" sz="half" idx="10"/>
          </p:nvPr>
        </p:nvSpPr>
        <p:spPr/>
        <p:txBody>
          <a:bodyPr/>
          <a:lstStyle/>
          <a:p>
            <a:fld id="{7045C798-79B2-44C4-B5B8-C63B281988E6}" type="datetimeFigureOut">
              <a:rPr lang="es-SV" smtClean="0"/>
              <a:t>26/5/2018</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53D98024-6748-4053-9942-FC8A3E0217A9}" type="slidenum">
              <a:rPr lang="es-SV" smtClean="0"/>
              <a:t>‹Nº›</a:t>
            </a:fld>
            <a:endParaRPr lang="es-SV"/>
          </a:p>
        </p:txBody>
      </p:sp>
    </p:spTree>
    <p:extLst>
      <p:ext uri="{BB962C8B-B14F-4D97-AF65-F5344CB8AC3E}">
        <p14:creationId xmlns:p14="http://schemas.microsoft.com/office/powerpoint/2010/main" val="12784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7045C798-79B2-44C4-B5B8-C63B281988E6}" type="datetimeFigureOut">
              <a:rPr lang="es-SV" smtClean="0"/>
              <a:t>26/5/2018</a:t>
            </a:fld>
            <a:endParaRPr lang="es-SV"/>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s-SV"/>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53D98024-6748-4053-9942-FC8A3E0217A9}" type="slidenum">
              <a:rPr lang="es-SV" smtClean="0"/>
              <a:t>‹Nº›</a:t>
            </a:fld>
            <a:endParaRPr lang="es-SV"/>
          </a:p>
        </p:txBody>
      </p:sp>
    </p:spTree>
    <p:extLst>
      <p:ext uri="{BB962C8B-B14F-4D97-AF65-F5344CB8AC3E}">
        <p14:creationId xmlns:p14="http://schemas.microsoft.com/office/powerpoint/2010/main" val="3773428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6648C0B-93FF-47EA-ADBC-774439BA0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43" y="260623"/>
            <a:ext cx="8770513" cy="6397753"/>
          </a:xfrm>
          <a:prstGeom prst="rect">
            <a:avLst/>
          </a:prstGeom>
        </p:spPr>
      </p:pic>
      <p:sp>
        <p:nvSpPr>
          <p:cNvPr id="2" name="Título 1">
            <a:extLst>
              <a:ext uri="{FF2B5EF4-FFF2-40B4-BE49-F238E27FC236}">
                <a16:creationId xmlns:a16="http://schemas.microsoft.com/office/drawing/2014/main" id="{4131F78C-57CC-491E-A2DC-E94898784ABC}"/>
              </a:ext>
            </a:extLst>
          </p:cNvPr>
          <p:cNvSpPr>
            <a:spLocks noGrp="1"/>
          </p:cNvSpPr>
          <p:nvPr>
            <p:ph type="ctrTitle"/>
          </p:nvPr>
        </p:nvSpPr>
        <p:spPr>
          <a:xfrm>
            <a:off x="397340" y="1262130"/>
            <a:ext cx="8345510" cy="26075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r>
              <a:rPr lang="es-SV" sz="9600" dirty="0">
                <a:solidFill>
                  <a:srgbClr val="002060"/>
                </a:solidFill>
                <a:effectLst>
                  <a:outerShdw blurRad="38100" dist="38100" dir="2700000" algn="tl">
                    <a:srgbClr val="000000">
                      <a:alpha val="43137"/>
                    </a:srgbClr>
                  </a:outerShdw>
                </a:effectLst>
                <a:latin typeface="Zurich Cn BT" panose="020B0506020202040204" pitchFamily="34" charset="0"/>
              </a:rPr>
              <a:t>Los otros discípulos</a:t>
            </a:r>
          </a:p>
        </p:txBody>
      </p:sp>
      <p:sp>
        <p:nvSpPr>
          <p:cNvPr id="3" name="Subtítulo 2">
            <a:extLst>
              <a:ext uri="{FF2B5EF4-FFF2-40B4-BE49-F238E27FC236}">
                <a16:creationId xmlns:a16="http://schemas.microsoft.com/office/drawing/2014/main" id="{7CA53F1D-BC15-4E39-B418-FE5AF42A8F3F}"/>
              </a:ext>
            </a:extLst>
          </p:cNvPr>
          <p:cNvSpPr>
            <a:spLocks noGrp="1"/>
          </p:cNvSpPr>
          <p:nvPr>
            <p:ph type="subTitle" idx="1"/>
          </p:nvPr>
        </p:nvSpPr>
        <p:spPr>
          <a:xfrm>
            <a:off x="721218" y="3650694"/>
            <a:ext cx="8232229" cy="2325103"/>
          </a:xfrm>
        </p:spPr>
        <p:txBody>
          <a:bodyPr>
            <a:normAutofit/>
          </a:bodyPr>
          <a:lstStyle/>
          <a:p>
            <a:r>
              <a:rPr lang="es-SV" sz="4000" b="1" dirty="0">
                <a:ln w="0"/>
                <a:solidFill>
                  <a:schemeClr val="tx1"/>
                </a:solidFill>
                <a:effectLst>
                  <a:outerShdw blurRad="38100" dist="19050" dir="2700000" algn="tl" rotWithShape="0">
                    <a:schemeClr val="dk1">
                      <a:alpha val="40000"/>
                    </a:schemeClr>
                  </a:outerShdw>
                </a:effectLst>
              </a:rPr>
              <a:t>Propósito: </a:t>
            </a:r>
          </a:p>
          <a:p>
            <a:r>
              <a:rPr lang="es-SV" sz="4400" b="1" dirty="0">
                <a:ln w="0"/>
                <a:solidFill>
                  <a:schemeClr val="tx1"/>
                </a:solidFill>
                <a:effectLst>
                  <a:outerShdw blurRad="38100" dist="19050" dir="2700000" algn="tl" rotWithShape="0">
                    <a:schemeClr val="dk1">
                      <a:alpha val="40000"/>
                    </a:schemeClr>
                  </a:outerShdw>
                </a:effectLst>
              </a:rPr>
              <a:t>“Determinar lo que significa ser seguidor de Jesús”</a:t>
            </a:r>
          </a:p>
        </p:txBody>
      </p:sp>
      <p:sp>
        <p:nvSpPr>
          <p:cNvPr id="6" name="CuadroTexto 5">
            <a:extLst>
              <a:ext uri="{FF2B5EF4-FFF2-40B4-BE49-F238E27FC236}">
                <a16:creationId xmlns:a16="http://schemas.microsoft.com/office/drawing/2014/main" id="{DD0BEB05-64D2-4427-BF3B-C090F1FC5C87}"/>
              </a:ext>
            </a:extLst>
          </p:cNvPr>
          <p:cNvSpPr txBox="1"/>
          <p:nvPr/>
        </p:nvSpPr>
        <p:spPr>
          <a:xfrm>
            <a:off x="721218" y="358983"/>
            <a:ext cx="8021632" cy="954107"/>
          </a:xfrm>
          <a:prstGeom prst="rect">
            <a:avLst/>
          </a:prstGeom>
          <a:noFill/>
        </p:spPr>
        <p:txBody>
          <a:bodyPr wrap="square" rtlCol="0">
            <a:spAutoFit/>
          </a:bodyPr>
          <a:lstStyle/>
          <a:p>
            <a:pPr algn="ctr"/>
            <a:r>
              <a:rPr lang="es-SV" sz="2800" b="1" dirty="0"/>
              <a:t>IGLESIA DE CRISTO USULUTÁN </a:t>
            </a:r>
          </a:p>
          <a:p>
            <a:pPr algn="ctr"/>
            <a:r>
              <a:rPr lang="es-SV" sz="2800" b="1" dirty="0"/>
              <a:t>27 – Mayo – 2018</a:t>
            </a:r>
          </a:p>
        </p:txBody>
      </p:sp>
    </p:spTree>
    <p:extLst>
      <p:ext uri="{BB962C8B-B14F-4D97-AF65-F5344CB8AC3E}">
        <p14:creationId xmlns:p14="http://schemas.microsoft.com/office/powerpoint/2010/main" val="13116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5C634-A95D-4E12-86E8-98F23D6FFC4D}"/>
              </a:ext>
            </a:extLst>
          </p:cNvPr>
          <p:cNvSpPr>
            <a:spLocks noGrp="1"/>
          </p:cNvSpPr>
          <p:nvPr>
            <p:ph type="title"/>
          </p:nvPr>
        </p:nvSpPr>
        <p:spPr>
          <a:xfrm>
            <a:off x="857251" y="390659"/>
            <a:ext cx="7406640" cy="135636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s-SV" sz="4400" b="1" dirty="0">
                <a:ln/>
                <a:solidFill>
                  <a:schemeClr val="accent3"/>
                </a:solidFill>
                <a:latin typeface="Arial" panose="020B0604020202020204" pitchFamily="34" charset="0"/>
                <a:cs typeface="Arial" panose="020B0604020202020204" pitchFamily="34" charset="0"/>
              </a:rPr>
              <a:t>Las demandas para ser un discípulo verdadero</a:t>
            </a:r>
          </a:p>
        </p:txBody>
      </p:sp>
      <p:sp>
        <p:nvSpPr>
          <p:cNvPr id="3" name="Marcador de contenido 2">
            <a:extLst>
              <a:ext uri="{FF2B5EF4-FFF2-40B4-BE49-F238E27FC236}">
                <a16:creationId xmlns:a16="http://schemas.microsoft.com/office/drawing/2014/main" id="{A3549FEB-2511-45C3-A0B8-27EFFB7468FE}"/>
              </a:ext>
            </a:extLst>
          </p:cNvPr>
          <p:cNvSpPr>
            <a:spLocks noGrp="1"/>
          </p:cNvSpPr>
          <p:nvPr>
            <p:ph idx="1"/>
          </p:nvPr>
        </p:nvSpPr>
        <p:spPr>
          <a:xfrm>
            <a:off x="857251" y="2135532"/>
            <a:ext cx="7654961" cy="4331809"/>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34290" indent="0" algn="ctr">
              <a:buNone/>
            </a:pPr>
            <a:r>
              <a:rPr lang="es-ES" sz="4000" b="1" dirty="0">
                <a:ln/>
                <a:solidFill>
                  <a:schemeClr val="tx1"/>
                </a:solidFill>
                <a:latin typeface="Zurich BlkEx BT" panose="020B0807040502030204" pitchFamily="34" charset="0"/>
              </a:rPr>
              <a:t>«Y llamando a la gente y a sus discípulos, les dijo: Si alguno quiere venir en </a:t>
            </a:r>
            <a:r>
              <a:rPr lang="es-ES" sz="4000" b="1" dirty="0" err="1">
                <a:ln/>
                <a:solidFill>
                  <a:schemeClr val="tx1"/>
                </a:solidFill>
                <a:latin typeface="Zurich BlkEx BT" panose="020B0807040502030204" pitchFamily="34" charset="0"/>
              </a:rPr>
              <a:t>pos</a:t>
            </a:r>
            <a:r>
              <a:rPr lang="es-ES" sz="4000" b="1" dirty="0">
                <a:ln/>
                <a:solidFill>
                  <a:schemeClr val="tx1"/>
                </a:solidFill>
                <a:latin typeface="Zurich BlkEx BT" panose="020B0807040502030204" pitchFamily="34" charset="0"/>
              </a:rPr>
              <a:t> de mí, niéguese a sí mismo, y tome su cruz, y sígame» </a:t>
            </a:r>
            <a:r>
              <a:rPr lang="es-E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Marcos_ 8.34</a:t>
            </a:r>
            <a:endParaRPr lang="es-SV" sz="4800" b="1" dirty="0">
              <a:ln/>
              <a:solidFill>
                <a:schemeClr val="accent3"/>
              </a:solidFill>
              <a:latin typeface="Arial Black" panose="020B0A04020102020204" pitchFamily="34" charset="0"/>
            </a:endParaRPr>
          </a:p>
        </p:txBody>
      </p:sp>
    </p:spTree>
    <p:extLst>
      <p:ext uri="{BB962C8B-B14F-4D97-AF65-F5344CB8AC3E}">
        <p14:creationId xmlns:p14="http://schemas.microsoft.com/office/powerpoint/2010/main" val="15408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3549FEB-2511-45C3-A0B8-27EFFB7468FE}"/>
              </a:ext>
            </a:extLst>
          </p:cNvPr>
          <p:cNvSpPr>
            <a:spLocks noGrp="1"/>
          </p:cNvSpPr>
          <p:nvPr>
            <p:ph idx="1"/>
          </p:nvPr>
        </p:nvSpPr>
        <p:spPr>
          <a:xfrm>
            <a:off x="592428" y="515154"/>
            <a:ext cx="8049296" cy="5499280"/>
          </a:xfrm>
        </p:spPr>
        <p:txBody>
          <a:bodyPr>
            <a:normAutofit lnSpcReduction="10000"/>
          </a:bodyPr>
          <a:lstStyle/>
          <a:p>
            <a:pPr marL="34290" indent="0">
              <a:buNone/>
            </a:pPr>
            <a:r>
              <a:rPr lang="es-ES" sz="4000" b="1" dirty="0">
                <a:solidFill>
                  <a:srgbClr val="002060"/>
                </a:solidFill>
              </a:rPr>
              <a:t>Como vemos habían requisitos para ser un discípulo verdadero de Jesús y entre ellos estaba, tomar su cruz cada día:</a:t>
            </a:r>
          </a:p>
          <a:p>
            <a:pPr marL="34290" indent="0">
              <a:buNone/>
            </a:pPr>
            <a:endParaRPr lang="es-ES" sz="1300" b="1" dirty="0">
              <a:solidFill>
                <a:srgbClr val="002060"/>
              </a:solidFill>
            </a:endParaRPr>
          </a:p>
          <a:p>
            <a:pPr marL="34290" indent="0" algn="ctr">
              <a:buNone/>
            </a:pPr>
            <a:r>
              <a:rPr lang="es-ES" sz="4000" b="1" dirty="0">
                <a:solidFill>
                  <a:srgbClr val="002060"/>
                </a:solidFill>
                <a:latin typeface="Zurich BlkEx BT" panose="020B0807040502030204" pitchFamily="34" charset="0"/>
              </a:rPr>
              <a:t>«</a:t>
            </a:r>
            <a:r>
              <a:rPr lang="es-ES" sz="4000" b="1" dirty="0">
                <a:solidFill>
                  <a:schemeClr val="tx1"/>
                </a:solidFill>
                <a:latin typeface="Zurich BlkEx BT" panose="020B0807040502030204" pitchFamily="34" charset="0"/>
              </a:rPr>
              <a:t>Y decía a todos: Si alguno quiere venir en </a:t>
            </a:r>
            <a:r>
              <a:rPr lang="es-ES" sz="4000" b="1" dirty="0" err="1">
                <a:solidFill>
                  <a:schemeClr val="tx1"/>
                </a:solidFill>
                <a:latin typeface="Zurich BlkEx BT" panose="020B0807040502030204" pitchFamily="34" charset="0"/>
              </a:rPr>
              <a:t>pos</a:t>
            </a:r>
            <a:r>
              <a:rPr lang="es-ES" sz="4000" b="1" dirty="0">
                <a:solidFill>
                  <a:schemeClr val="tx1"/>
                </a:solidFill>
                <a:latin typeface="Zurich BlkEx BT" panose="020B0807040502030204" pitchFamily="34" charset="0"/>
              </a:rPr>
              <a:t> de mí, niéguese a sí mismo, tome su cruz cada día, y sígame</a:t>
            </a:r>
            <a:r>
              <a:rPr lang="es-ES" sz="4000" b="1" dirty="0">
                <a:solidFill>
                  <a:srgbClr val="002060"/>
                </a:solidFill>
                <a:latin typeface="Zurich BlkEx BT" panose="020B0807040502030204" pitchFamily="34" charset="0"/>
              </a:rPr>
              <a:t>» Lucas_9.23</a:t>
            </a:r>
            <a:endParaRPr lang="es-SV" sz="4000" b="1" dirty="0">
              <a:solidFill>
                <a:srgbClr val="002060"/>
              </a:solidFill>
              <a:latin typeface="Zurich BlkEx BT" panose="020B0807040502030204" pitchFamily="34" charset="0"/>
            </a:endParaRPr>
          </a:p>
        </p:txBody>
      </p:sp>
    </p:spTree>
    <p:extLst>
      <p:ext uri="{BB962C8B-B14F-4D97-AF65-F5344CB8AC3E}">
        <p14:creationId xmlns:p14="http://schemas.microsoft.com/office/powerpoint/2010/main" val="386782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118877F-CE85-41EF-925D-33EDA5F81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81" y="200629"/>
            <a:ext cx="8704777" cy="6431991"/>
          </a:xfrm>
          <a:prstGeom prst="rect">
            <a:avLst/>
          </a:prstGeom>
        </p:spPr>
      </p:pic>
    </p:spTree>
    <p:extLst>
      <p:ext uri="{BB962C8B-B14F-4D97-AF65-F5344CB8AC3E}">
        <p14:creationId xmlns:p14="http://schemas.microsoft.com/office/powerpoint/2010/main" val="46659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4F838-D87B-473F-B755-F1684B79DABE}"/>
              </a:ext>
            </a:extLst>
          </p:cNvPr>
          <p:cNvSpPr>
            <a:spLocks noGrp="1"/>
          </p:cNvSpPr>
          <p:nvPr>
            <p:ph type="title"/>
          </p:nvPr>
        </p:nvSpPr>
        <p:spPr>
          <a:xfrm>
            <a:off x="418563" y="133082"/>
            <a:ext cx="8306873" cy="135636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SV" b="1" dirty="0">
                <a:ln/>
                <a:solidFill>
                  <a:schemeClr val="accent3"/>
                </a:solidFill>
              </a:rPr>
              <a:t>1. Fidelidad para seguirle en todo momento.</a:t>
            </a:r>
          </a:p>
        </p:txBody>
      </p:sp>
      <p:sp>
        <p:nvSpPr>
          <p:cNvPr id="3" name="Marcador de contenido 2">
            <a:extLst>
              <a:ext uri="{FF2B5EF4-FFF2-40B4-BE49-F238E27FC236}">
                <a16:creationId xmlns:a16="http://schemas.microsoft.com/office/drawing/2014/main" id="{E242A33D-BD86-4E88-B5F4-FECD50BEE3BF}"/>
              </a:ext>
            </a:extLst>
          </p:cNvPr>
          <p:cNvSpPr>
            <a:spLocks noGrp="1"/>
          </p:cNvSpPr>
          <p:nvPr>
            <p:ph idx="1"/>
          </p:nvPr>
        </p:nvSpPr>
        <p:spPr>
          <a:xfrm>
            <a:off x="856446" y="1822467"/>
            <a:ext cx="7682247" cy="3610593"/>
          </a:xfrm>
        </p:spPr>
        <p:txBody>
          <a:bodyPr>
            <a:normAutofit/>
          </a:bodyPr>
          <a:lstStyle/>
          <a:p>
            <a:pPr marL="34290" indent="0">
              <a:buNone/>
            </a:pPr>
            <a:r>
              <a:rPr lang="es-SV" sz="4000" b="1" dirty="0">
                <a:solidFill>
                  <a:schemeClr val="tx1"/>
                </a:solidFill>
              </a:rPr>
              <a:t>Aunque fueron muchos los discípulos de Jesús, los que le siguieron a medias por un tiempo. Pero él requería mucho más de aquellos que querían ser discípulos verdaderos:</a:t>
            </a:r>
          </a:p>
        </p:txBody>
      </p:sp>
    </p:spTree>
    <p:extLst>
      <p:ext uri="{BB962C8B-B14F-4D97-AF65-F5344CB8AC3E}">
        <p14:creationId xmlns:p14="http://schemas.microsoft.com/office/powerpoint/2010/main" val="218232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42A33D-BD86-4E88-B5F4-FECD50BEE3BF}"/>
              </a:ext>
            </a:extLst>
          </p:cNvPr>
          <p:cNvSpPr>
            <a:spLocks noGrp="1"/>
          </p:cNvSpPr>
          <p:nvPr>
            <p:ph idx="1"/>
          </p:nvPr>
        </p:nvSpPr>
        <p:spPr>
          <a:xfrm>
            <a:off x="379926" y="536403"/>
            <a:ext cx="8017099" cy="6121973"/>
          </a:xfrm>
        </p:spPr>
        <p:txBody>
          <a:bodyPr>
            <a:normAutofit/>
          </a:bodyPr>
          <a:lstStyle/>
          <a:p>
            <a:pPr marL="34290" indent="0" algn="ctr">
              <a:buNone/>
            </a:pPr>
            <a:r>
              <a:rPr lang="es-ES" sz="3600" b="1" dirty="0">
                <a:solidFill>
                  <a:schemeClr val="tx1"/>
                </a:solidFill>
                <a:latin typeface="Zurich BlkEx BT" panose="020B0807040502030204" pitchFamily="34" charset="0"/>
              </a:rPr>
              <a:t>«Grandes multitudes iban con él; y volviéndose, les dijo: Si alguno viene a mí, y no aborrece a su padre, y madre, y mujer, e hijos, y hermanos, y hermanas, y aun también su propia vida, no puede ser mi discípulo. Y el que no lleva su cruz y viene en </a:t>
            </a:r>
            <a:r>
              <a:rPr lang="es-ES" sz="3600" b="1" dirty="0" err="1">
                <a:solidFill>
                  <a:schemeClr val="tx1"/>
                </a:solidFill>
                <a:latin typeface="Zurich BlkEx BT" panose="020B0807040502030204" pitchFamily="34" charset="0"/>
              </a:rPr>
              <a:t>pos</a:t>
            </a:r>
            <a:r>
              <a:rPr lang="es-ES" sz="3600" b="1" dirty="0">
                <a:solidFill>
                  <a:schemeClr val="tx1"/>
                </a:solidFill>
                <a:latin typeface="Zurich BlkEx BT" panose="020B0807040502030204" pitchFamily="34" charset="0"/>
              </a:rPr>
              <a:t> de mí, no puede ser mi discípulo»</a:t>
            </a:r>
            <a:r>
              <a:rPr lang="es-SV" sz="3600" b="1" dirty="0">
                <a:solidFill>
                  <a:schemeClr val="tx1"/>
                </a:solidFill>
                <a:latin typeface="Zurich BlkEx BT" panose="020B0807040502030204" pitchFamily="34" charset="0"/>
              </a:rPr>
              <a:t> </a:t>
            </a:r>
            <a:r>
              <a:rPr lang="es-SV" sz="3600" b="1" dirty="0">
                <a:solidFill>
                  <a:schemeClr val="tx1"/>
                </a:solidFill>
              </a:rPr>
              <a:t>Lucas_14.25 – 27 </a:t>
            </a:r>
            <a:endParaRPr lang="es-ES" sz="3600" b="1" dirty="0">
              <a:solidFill>
                <a:schemeClr val="tx1"/>
              </a:solidFill>
            </a:endParaRPr>
          </a:p>
        </p:txBody>
      </p:sp>
    </p:spTree>
    <p:extLst>
      <p:ext uri="{BB962C8B-B14F-4D97-AF65-F5344CB8AC3E}">
        <p14:creationId xmlns:p14="http://schemas.microsoft.com/office/powerpoint/2010/main" val="2373412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4F838-D87B-473F-B755-F1684B79DABE}"/>
              </a:ext>
            </a:extLst>
          </p:cNvPr>
          <p:cNvSpPr>
            <a:spLocks noGrp="1"/>
          </p:cNvSpPr>
          <p:nvPr>
            <p:ph type="title"/>
          </p:nvPr>
        </p:nvSpPr>
        <p:spPr>
          <a:xfrm>
            <a:off x="857251" y="416417"/>
            <a:ext cx="7406640" cy="135636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SV" b="1" dirty="0">
                <a:ln/>
                <a:solidFill>
                  <a:schemeClr val="accent3"/>
                </a:solidFill>
              </a:rPr>
              <a:t>1. Fidelidad para seguirle en todo momento.</a:t>
            </a:r>
          </a:p>
        </p:txBody>
      </p:sp>
      <p:sp>
        <p:nvSpPr>
          <p:cNvPr id="3" name="Marcador de contenido 2">
            <a:extLst>
              <a:ext uri="{FF2B5EF4-FFF2-40B4-BE49-F238E27FC236}">
                <a16:creationId xmlns:a16="http://schemas.microsoft.com/office/drawing/2014/main" id="{E242A33D-BD86-4E88-B5F4-FECD50BEE3BF}"/>
              </a:ext>
            </a:extLst>
          </p:cNvPr>
          <p:cNvSpPr>
            <a:spLocks noGrp="1"/>
          </p:cNvSpPr>
          <p:nvPr>
            <p:ph idx="1"/>
          </p:nvPr>
        </p:nvSpPr>
        <p:spPr>
          <a:xfrm>
            <a:off x="610379" y="1902854"/>
            <a:ext cx="7900383" cy="4038600"/>
          </a:xfrm>
        </p:spPr>
        <p:txBody>
          <a:bodyPr>
            <a:normAutofit fontScale="92500"/>
          </a:bodyPr>
          <a:lstStyle/>
          <a:p>
            <a:pPr marL="34290" indent="0" algn="ctr">
              <a:buNone/>
            </a:pPr>
            <a:r>
              <a:rPr lang="es-ES" sz="4800" b="1" dirty="0">
                <a:solidFill>
                  <a:schemeClr val="tx1"/>
                </a:solidFill>
                <a:latin typeface="Zurich BlkEx BT" panose="020B0807040502030204" pitchFamily="34" charset="0"/>
              </a:rPr>
              <a:t>« Así, pues, cualquiera de vosotros que no renuncia a todo lo que posee, no puede ser mi discípulo» </a:t>
            </a:r>
          </a:p>
          <a:p>
            <a:pPr marL="34290" indent="0" algn="ctr">
              <a:buNone/>
            </a:pPr>
            <a:r>
              <a:rPr lang="es-ES" sz="4800" b="1" dirty="0">
                <a:solidFill>
                  <a:schemeClr val="tx1"/>
                </a:solidFill>
              </a:rPr>
              <a:t>Lucas_14.33</a:t>
            </a:r>
          </a:p>
          <a:p>
            <a:endParaRPr lang="es-SV" sz="4800" b="1" dirty="0">
              <a:solidFill>
                <a:schemeClr val="tx1"/>
              </a:solidFill>
            </a:endParaRPr>
          </a:p>
        </p:txBody>
      </p:sp>
    </p:spTree>
    <p:extLst>
      <p:ext uri="{BB962C8B-B14F-4D97-AF65-F5344CB8AC3E}">
        <p14:creationId xmlns:p14="http://schemas.microsoft.com/office/powerpoint/2010/main" val="263717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D469F9-35A7-420D-AAB3-4639E8EF1C84}"/>
              </a:ext>
            </a:extLst>
          </p:cNvPr>
          <p:cNvSpPr>
            <a:spLocks noGrp="1"/>
          </p:cNvSpPr>
          <p:nvPr>
            <p:ph idx="1"/>
          </p:nvPr>
        </p:nvSpPr>
        <p:spPr>
          <a:xfrm>
            <a:off x="589611" y="748584"/>
            <a:ext cx="7964778" cy="5360831"/>
          </a:xfrm>
        </p:spPr>
        <p:txBody>
          <a:bodyPr>
            <a:normAutofit/>
          </a:bodyPr>
          <a:lstStyle/>
          <a:p>
            <a:pPr marL="34290" indent="0" algn="ctr">
              <a:buNone/>
            </a:pPr>
            <a:r>
              <a:rPr lang="es-ES" sz="3600" b="1" dirty="0">
                <a:solidFill>
                  <a:schemeClr val="tx1"/>
                </a:solidFill>
                <a:latin typeface="Zurich BlkEx BT" panose="020B0807040502030204" pitchFamily="34" charset="0"/>
              </a:rPr>
              <a:t>«Yendo ellos, uno le dijo en el camino: Señor, te seguiré adondequiera que vayas.  Y le dijo Jesús: Las zorras tienen guaridas, y las aves de los cielos nidos; mas el Hijo del Hombre no tiene dónde recostar la cabeza» </a:t>
            </a:r>
            <a:r>
              <a:rPr lang="es-ES" sz="3600" b="1" dirty="0">
                <a:solidFill>
                  <a:schemeClr val="tx1"/>
                </a:solidFill>
              </a:rPr>
              <a:t>Lucas_9.57-58 </a:t>
            </a:r>
          </a:p>
        </p:txBody>
      </p:sp>
    </p:spTree>
    <p:extLst>
      <p:ext uri="{BB962C8B-B14F-4D97-AF65-F5344CB8AC3E}">
        <p14:creationId xmlns:p14="http://schemas.microsoft.com/office/powerpoint/2010/main" val="124597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D469F9-35A7-420D-AAB3-4639E8EF1C84}"/>
              </a:ext>
            </a:extLst>
          </p:cNvPr>
          <p:cNvSpPr>
            <a:spLocks noGrp="1"/>
          </p:cNvSpPr>
          <p:nvPr>
            <p:ph idx="1"/>
          </p:nvPr>
        </p:nvSpPr>
        <p:spPr>
          <a:xfrm>
            <a:off x="689019" y="734095"/>
            <a:ext cx="7765961" cy="5602310"/>
          </a:xfrm>
        </p:spPr>
        <p:txBody>
          <a:bodyPr>
            <a:normAutofit/>
          </a:bodyPr>
          <a:lstStyle/>
          <a:p>
            <a:pPr marL="34290" indent="0" algn="ctr">
              <a:buNone/>
            </a:pPr>
            <a:r>
              <a:rPr lang="es-ES" sz="4000" b="1" dirty="0">
                <a:solidFill>
                  <a:schemeClr val="tx1"/>
                </a:solidFill>
                <a:latin typeface="Zurich BlkEx BT" panose="020B0807040502030204" pitchFamily="34" charset="0"/>
              </a:rPr>
              <a:t>«Y dijo a otro: Sígueme. El le dijo: Señor, déjame que primero vaya y entierre a mi padre.  Jesús le dijo: Deja que los muertos entierren a sus muertos; y tú </a:t>
            </a:r>
            <a:r>
              <a:rPr lang="es-ES" sz="4000" b="1" dirty="0" err="1">
                <a:solidFill>
                  <a:schemeClr val="tx1"/>
                </a:solidFill>
                <a:latin typeface="Zurich BlkEx BT" panose="020B0807040502030204" pitchFamily="34" charset="0"/>
              </a:rPr>
              <a:t>vé</a:t>
            </a:r>
            <a:r>
              <a:rPr lang="es-ES" sz="4000" b="1" dirty="0">
                <a:solidFill>
                  <a:schemeClr val="tx1"/>
                </a:solidFill>
                <a:latin typeface="Zurich BlkEx BT" panose="020B0807040502030204" pitchFamily="34" charset="0"/>
              </a:rPr>
              <a:t>, y anuncia el reino de Dios» </a:t>
            </a:r>
            <a:r>
              <a:rPr lang="es-ES" sz="3200" b="1" dirty="0">
                <a:ln w="22225">
                  <a:solidFill>
                    <a:schemeClr val="accent2"/>
                  </a:solidFill>
                  <a:prstDash val="solid"/>
                </a:ln>
                <a:solidFill>
                  <a:schemeClr val="accent2">
                    <a:lumMod val="40000"/>
                    <a:lumOff val="60000"/>
                  </a:schemeClr>
                </a:solidFill>
                <a:latin typeface="Arial Black" panose="020B0A04020102020204" pitchFamily="34" charset="0"/>
              </a:rPr>
              <a:t>Lucas_9.59-60</a:t>
            </a:r>
          </a:p>
          <a:p>
            <a:pPr algn="ctr"/>
            <a:endParaRPr lang="es-SV" sz="3200" b="1" dirty="0">
              <a:solidFill>
                <a:schemeClr val="tx1"/>
              </a:solidFill>
            </a:endParaRPr>
          </a:p>
        </p:txBody>
      </p:sp>
    </p:spTree>
    <p:extLst>
      <p:ext uri="{BB962C8B-B14F-4D97-AF65-F5344CB8AC3E}">
        <p14:creationId xmlns:p14="http://schemas.microsoft.com/office/powerpoint/2010/main" val="374034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D469F9-35A7-420D-AAB3-4639E8EF1C84}"/>
              </a:ext>
            </a:extLst>
          </p:cNvPr>
          <p:cNvSpPr>
            <a:spLocks noGrp="1"/>
          </p:cNvSpPr>
          <p:nvPr>
            <p:ph idx="1"/>
          </p:nvPr>
        </p:nvSpPr>
        <p:spPr>
          <a:xfrm>
            <a:off x="660445" y="978795"/>
            <a:ext cx="7823109" cy="5318975"/>
          </a:xfrm>
        </p:spPr>
        <p:txBody>
          <a:bodyPr>
            <a:normAutofit/>
          </a:bodyPr>
          <a:lstStyle/>
          <a:p>
            <a:pPr marL="34290" indent="0" algn="ctr">
              <a:buNone/>
            </a:pPr>
            <a:r>
              <a:rPr lang="es-ES" sz="3600" b="1" dirty="0">
                <a:solidFill>
                  <a:schemeClr val="tx1"/>
                </a:solidFill>
                <a:latin typeface="Zurich BlkEx BT" panose="020B0807040502030204" pitchFamily="34" charset="0"/>
              </a:rPr>
              <a:t>«Entonces también dijo otro: Te seguiré, Señor; pero déjame que me despida primero de los que están en mi casa.</a:t>
            </a:r>
            <a:r>
              <a:rPr lang="es-ES" sz="3600" b="1" baseline="30000" dirty="0">
                <a:solidFill>
                  <a:schemeClr val="tx1"/>
                </a:solidFill>
                <a:latin typeface="Zurich BlkEx BT" panose="020B0807040502030204" pitchFamily="34" charset="0"/>
              </a:rPr>
              <a:t> </a:t>
            </a:r>
            <a:r>
              <a:rPr lang="es-ES" sz="3600" b="1" dirty="0">
                <a:solidFill>
                  <a:schemeClr val="tx1"/>
                </a:solidFill>
                <a:latin typeface="Zurich BlkEx BT" panose="020B0807040502030204" pitchFamily="34" charset="0"/>
              </a:rPr>
              <a:t>Y Jesús le dijo: Ninguno que poniendo su mano en el arado mira hacia atrás, es apto para el reino de Dios» </a:t>
            </a:r>
            <a:r>
              <a:rPr lang="es-ES" sz="3200" b="1" dirty="0">
                <a:ln w="22225">
                  <a:solidFill>
                    <a:schemeClr val="accent2"/>
                  </a:solidFill>
                  <a:prstDash val="solid"/>
                </a:ln>
                <a:solidFill>
                  <a:schemeClr val="accent2">
                    <a:lumMod val="40000"/>
                    <a:lumOff val="60000"/>
                  </a:schemeClr>
                </a:solidFill>
                <a:latin typeface="Arial Black" panose="020B0A04020102020204" pitchFamily="34" charset="0"/>
              </a:rPr>
              <a:t>Lucas_9.61-62</a:t>
            </a:r>
          </a:p>
          <a:p>
            <a:pPr algn="ctr"/>
            <a:endParaRPr lang="es-SV" sz="3200" b="1" dirty="0">
              <a:solidFill>
                <a:schemeClr val="tx1"/>
              </a:solidFill>
            </a:endParaRPr>
          </a:p>
        </p:txBody>
      </p:sp>
    </p:spTree>
    <p:extLst>
      <p:ext uri="{BB962C8B-B14F-4D97-AF65-F5344CB8AC3E}">
        <p14:creationId xmlns:p14="http://schemas.microsoft.com/office/powerpoint/2010/main" val="2544786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7E0A2C-E711-42DA-80C7-B4FE35D06495}"/>
              </a:ext>
            </a:extLst>
          </p:cNvPr>
          <p:cNvSpPr>
            <a:spLocks noGrp="1"/>
          </p:cNvSpPr>
          <p:nvPr>
            <p:ph type="title"/>
          </p:nvPr>
        </p:nvSpPr>
        <p:spPr>
          <a:xfrm>
            <a:off x="154546" y="360608"/>
            <a:ext cx="8577330" cy="1696792"/>
          </a:xfrm>
        </p:spPr>
        <p:txBody>
          <a:bodyPr>
            <a:normAutofit/>
          </a:bodyPr>
          <a:lstStyle/>
          <a:p>
            <a:pPr algn="ctr"/>
            <a:r>
              <a:rPr lang="es-SV" sz="4800" b="1" dirty="0">
                <a:solidFill>
                  <a:schemeClr val="tx1"/>
                </a:solidFill>
              </a:rPr>
              <a:t>2. Poner en primer lugar las demandas de Jesús.</a:t>
            </a:r>
          </a:p>
        </p:txBody>
      </p:sp>
      <p:sp>
        <p:nvSpPr>
          <p:cNvPr id="3" name="Marcador de contenido 2">
            <a:extLst>
              <a:ext uri="{FF2B5EF4-FFF2-40B4-BE49-F238E27FC236}">
                <a16:creationId xmlns:a16="http://schemas.microsoft.com/office/drawing/2014/main" id="{37FE1FC4-BB80-4AFE-9E80-53955A5160F1}"/>
              </a:ext>
            </a:extLst>
          </p:cNvPr>
          <p:cNvSpPr>
            <a:spLocks noGrp="1"/>
          </p:cNvSpPr>
          <p:nvPr>
            <p:ph idx="1"/>
          </p:nvPr>
        </p:nvSpPr>
        <p:spPr>
          <a:xfrm>
            <a:off x="656823" y="2057399"/>
            <a:ext cx="7765959" cy="4330521"/>
          </a:xfrm>
        </p:spPr>
        <p:txBody>
          <a:bodyPr>
            <a:normAutofit/>
          </a:bodyPr>
          <a:lstStyle/>
          <a:p>
            <a:pPr marL="34290" indent="0" algn="ctr">
              <a:buNone/>
            </a:pPr>
            <a:r>
              <a:rPr lang="es-ES" sz="4800" b="1" dirty="0">
                <a:ln w="12700" cmpd="sng">
                  <a:solidFill>
                    <a:schemeClr val="accent4"/>
                  </a:solidFill>
                  <a:prstDash val="solid"/>
                </a:ln>
                <a:solidFill>
                  <a:srgbClr val="7030A0"/>
                </a:solidFill>
                <a:latin typeface="Zurich BlkEx BT" panose="020B0807040502030204" pitchFamily="34" charset="0"/>
              </a:rPr>
              <a:t>«Jesús le dijo: Amarás al Señor tu Dios con todo tu corazón, y con toda tu alma, y con toda tu mente» </a:t>
            </a:r>
            <a:r>
              <a:rPr lang="es-ES" sz="4800" b="1" dirty="0">
                <a:solidFill>
                  <a:schemeClr val="tx1"/>
                </a:solidFill>
              </a:rPr>
              <a:t>Mateo_22.37</a:t>
            </a:r>
            <a:endParaRPr lang="es-SV" sz="4800" b="1" dirty="0">
              <a:solidFill>
                <a:schemeClr val="tx1"/>
              </a:solidFill>
            </a:endParaRPr>
          </a:p>
        </p:txBody>
      </p:sp>
    </p:spTree>
    <p:extLst>
      <p:ext uri="{BB962C8B-B14F-4D97-AF65-F5344CB8AC3E}">
        <p14:creationId xmlns:p14="http://schemas.microsoft.com/office/powerpoint/2010/main" val="85312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43B68-723E-4C6B-BF3E-628978FE79AB}"/>
              </a:ext>
            </a:extLst>
          </p:cNvPr>
          <p:cNvSpPr>
            <a:spLocks noGrp="1"/>
          </p:cNvSpPr>
          <p:nvPr>
            <p:ph type="title"/>
          </p:nvPr>
        </p:nvSpPr>
        <p:spPr>
          <a:xfrm>
            <a:off x="855263" y="377780"/>
            <a:ext cx="7406640" cy="935865"/>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s-SV" sz="6000" b="1" dirty="0">
                <a:ln/>
                <a:solidFill>
                  <a:schemeClr val="accent3"/>
                </a:solidFill>
                <a:effectLst>
                  <a:outerShdw blurRad="38100" dist="38100" dir="2700000" algn="tl">
                    <a:srgbClr val="000000">
                      <a:alpha val="43137"/>
                    </a:srgbClr>
                  </a:outerShdw>
                </a:effectLst>
              </a:rPr>
              <a:t>Introducción</a:t>
            </a:r>
            <a:r>
              <a:rPr lang="es-SV" sz="4400" b="1" dirty="0">
                <a:ln/>
                <a:solidFill>
                  <a:schemeClr val="accent3"/>
                </a:solidFill>
                <a:effectLst>
                  <a:outerShdw blurRad="38100" dist="38100" dir="2700000" algn="tl">
                    <a:srgbClr val="000000">
                      <a:alpha val="43137"/>
                    </a:srgbClr>
                  </a:outerShdw>
                </a:effectLst>
              </a:rPr>
              <a:t> </a:t>
            </a:r>
          </a:p>
        </p:txBody>
      </p:sp>
      <p:sp>
        <p:nvSpPr>
          <p:cNvPr id="3" name="Marcador de contenido 2">
            <a:extLst>
              <a:ext uri="{FF2B5EF4-FFF2-40B4-BE49-F238E27FC236}">
                <a16:creationId xmlns:a16="http://schemas.microsoft.com/office/drawing/2014/main" id="{D8AE40D4-3C31-474E-80C0-A51589E9B181}"/>
              </a:ext>
            </a:extLst>
          </p:cNvPr>
          <p:cNvSpPr>
            <a:spLocks noGrp="1"/>
          </p:cNvSpPr>
          <p:nvPr>
            <p:ph idx="1"/>
          </p:nvPr>
        </p:nvSpPr>
        <p:spPr>
          <a:xfrm>
            <a:off x="386366" y="1409700"/>
            <a:ext cx="8345509" cy="5070520"/>
          </a:xfrm>
        </p:spPr>
        <p:txBody>
          <a:bodyPr>
            <a:normAutofit/>
            <a:scene3d>
              <a:camera prst="orthographicFront"/>
              <a:lightRig rig="soft" dir="t">
                <a:rot lat="0" lon="0" rev="15600000"/>
              </a:lightRig>
            </a:scene3d>
            <a:sp3d extrusionH="57150" prstMaterial="softEdge">
              <a:bevelT w="25400" h="38100"/>
            </a:sp3d>
          </a:bodyPr>
          <a:lstStyle/>
          <a:p>
            <a:r>
              <a:rPr lang="es-SV" sz="4000" b="1" dirty="0">
                <a:ln/>
                <a:solidFill>
                  <a:srgbClr val="002060"/>
                </a:solidFill>
                <a:latin typeface="+mj-lt"/>
              </a:rPr>
              <a:t>Hemos de recordar que un discípulo, es un seguidor; alguien que está de acuerdo en aprender, practicar y propagar una doctrina o una forma de vida.</a:t>
            </a:r>
          </a:p>
          <a:p>
            <a:r>
              <a:rPr lang="es-SV" sz="4000" b="1" dirty="0">
                <a:ln/>
                <a:solidFill>
                  <a:srgbClr val="002060"/>
                </a:solidFill>
                <a:latin typeface="+mj-lt"/>
              </a:rPr>
              <a:t>Jesús contaba con muchos otros discípulos, que no se encontraron entre los doce apóstoles escogidos.</a:t>
            </a:r>
          </a:p>
        </p:txBody>
      </p:sp>
    </p:spTree>
    <p:extLst>
      <p:ext uri="{BB962C8B-B14F-4D97-AF65-F5344CB8AC3E}">
        <p14:creationId xmlns:p14="http://schemas.microsoft.com/office/powerpoint/2010/main" val="243928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7C56F-3D0A-4A0D-B1CF-1A249B4B01C5}"/>
              </a:ext>
            </a:extLst>
          </p:cNvPr>
          <p:cNvSpPr>
            <a:spLocks noGrp="1"/>
          </p:cNvSpPr>
          <p:nvPr>
            <p:ph type="title"/>
          </p:nvPr>
        </p:nvSpPr>
        <p:spPr>
          <a:xfrm>
            <a:off x="103031" y="429295"/>
            <a:ext cx="8937938" cy="2442693"/>
          </a:xfrm>
        </p:spPr>
        <p:txBody>
          <a:bodyPr>
            <a:noAutofit/>
          </a:bodyPr>
          <a:lstStyle/>
          <a:p>
            <a:pPr algn="ctr"/>
            <a:r>
              <a:rPr lang="es-SV" b="1" dirty="0">
                <a:solidFill>
                  <a:schemeClr val="tx1"/>
                </a:solidFill>
              </a:rPr>
              <a:t>3. Todo discípulo de Jesús fue y es enseñado por él y tenía la responsabilidad de predicar el mensaje.</a:t>
            </a:r>
          </a:p>
        </p:txBody>
      </p:sp>
      <p:sp>
        <p:nvSpPr>
          <p:cNvPr id="3" name="Marcador de contenido 2">
            <a:extLst>
              <a:ext uri="{FF2B5EF4-FFF2-40B4-BE49-F238E27FC236}">
                <a16:creationId xmlns:a16="http://schemas.microsoft.com/office/drawing/2014/main" id="{8AA34BF0-3D2E-4DD7-8A02-0748BC6D8EC3}"/>
              </a:ext>
            </a:extLst>
          </p:cNvPr>
          <p:cNvSpPr>
            <a:spLocks noGrp="1"/>
          </p:cNvSpPr>
          <p:nvPr>
            <p:ph idx="1"/>
          </p:nvPr>
        </p:nvSpPr>
        <p:spPr>
          <a:xfrm>
            <a:off x="892036" y="2871988"/>
            <a:ext cx="7359927" cy="3762239"/>
          </a:xfrm>
        </p:spPr>
        <p:txBody>
          <a:bodyPr>
            <a:normAutofit/>
          </a:bodyPr>
          <a:lstStyle/>
          <a:p>
            <a:pPr marL="34290" indent="0">
              <a:buNone/>
            </a:pPr>
            <a:r>
              <a:rPr lang="es-ES" sz="3600" b="1" dirty="0">
                <a:solidFill>
                  <a:schemeClr val="tx1"/>
                </a:solidFill>
                <a:latin typeface="Zurich BlkEx BT" panose="020B0807040502030204" pitchFamily="34" charset="0"/>
              </a:rPr>
              <a:t>“Después de estas cosas, designó el Señor también a otros setenta, a quienes envió de dos en dos delante de él a toda ciudad y lugar adonde él había de ir”  </a:t>
            </a:r>
            <a:r>
              <a:rPr lang="es-ES" sz="3600" b="1" dirty="0">
                <a:solidFill>
                  <a:schemeClr val="tx1"/>
                </a:solidFill>
              </a:rPr>
              <a:t>Lucas_10.1</a:t>
            </a:r>
          </a:p>
        </p:txBody>
      </p:sp>
    </p:spTree>
    <p:extLst>
      <p:ext uri="{BB962C8B-B14F-4D97-AF65-F5344CB8AC3E}">
        <p14:creationId xmlns:p14="http://schemas.microsoft.com/office/powerpoint/2010/main" val="3715377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AA34BF0-3D2E-4DD7-8A02-0748BC6D8EC3}"/>
              </a:ext>
            </a:extLst>
          </p:cNvPr>
          <p:cNvSpPr>
            <a:spLocks noGrp="1"/>
          </p:cNvSpPr>
          <p:nvPr>
            <p:ph idx="1"/>
          </p:nvPr>
        </p:nvSpPr>
        <p:spPr>
          <a:xfrm>
            <a:off x="740885" y="603697"/>
            <a:ext cx="7669019" cy="5513768"/>
          </a:xfrm>
        </p:spPr>
        <p:txBody>
          <a:bodyPr>
            <a:normAutofit/>
          </a:bodyPr>
          <a:lstStyle/>
          <a:p>
            <a:pPr marL="34290" indent="0" algn="ctr">
              <a:buNone/>
            </a:pPr>
            <a:r>
              <a:rPr lang="es-ES" sz="4400" b="1" dirty="0">
                <a:solidFill>
                  <a:schemeClr val="tx1"/>
                </a:solidFill>
              </a:rPr>
              <a:t> «Y les decía: La mies a la verdad es mucha, mas los obreros pocos; por tanto, rogad al Señor de la mies que envíe obreros a su mies. Id; he aquí yo os envío como corderos en medio de lobos» </a:t>
            </a:r>
            <a:r>
              <a:rPr lang="es-ES" sz="3600" b="1" dirty="0">
                <a:solidFill>
                  <a:schemeClr val="tx1"/>
                </a:solidFill>
                <a:latin typeface="Arial Black" panose="020B0A04020102020204" pitchFamily="34" charset="0"/>
              </a:rPr>
              <a:t>Lucas_10.2 - 3</a:t>
            </a:r>
            <a:endParaRPr lang="es-SV" sz="44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988006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4AC6DA-EBA2-4865-8D2F-A4A6EA27CAE9}"/>
              </a:ext>
            </a:extLst>
          </p:cNvPr>
          <p:cNvSpPr>
            <a:spLocks noGrp="1"/>
          </p:cNvSpPr>
          <p:nvPr>
            <p:ph type="title"/>
          </p:nvPr>
        </p:nvSpPr>
        <p:spPr>
          <a:xfrm>
            <a:off x="290580" y="148214"/>
            <a:ext cx="7406640" cy="1474524"/>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s-SV" sz="6000" b="1" dirty="0">
                <a:ln/>
                <a:solidFill>
                  <a:schemeClr val="accent3"/>
                </a:solidFill>
                <a:latin typeface="Zurich BlkEx BT" panose="020B0807040502030204" pitchFamily="34" charset="0"/>
              </a:rPr>
              <a:t>Conclusión</a:t>
            </a:r>
          </a:p>
        </p:txBody>
      </p:sp>
      <p:sp>
        <p:nvSpPr>
          <p:cNvPr id="3" name="Marcador de contenido 2">
            <a:extLst>
              <a:ext uri="{FF2B5EF4-FFF2-40B4-BE49-F238E27FC236}">
                <a16:creationId xmlns:a16="http://schemas.microsoft.com/office/drawing/2014/main" id="{ECB62DF7-CCC2-45F5-86E7-B1D99D21D789}"/>
              </a:ext>
            </a:extLst>
          </p:cNvPr>
          <p:cNvSpPr>
            <a:spLocks noGrp="1"/>
          </p:cNvSpPr>
          <p:nvPr>
            <p:ph idx="1"/>
          </p:nvPr>
        </p:nvSpPr>
        <p:spPr>
          <a:xfrm>
            <a:off x="463639" y="1622738"/>
            <a:ext cx="8190964" cy="4597758"/>
          </a:xfrm>
        </p:spPr>
        <p:txBody>
          <a:bodyPr>
            <a:normAutofit/>
          </a:bodyPr>
          <a:lstStyle/>
          <a:p>
            <a:pPr marL="34290" indent="0" algn="ctr">
              <a:buNone/>
            </a:pPr>
            <a:r>
              <a:rPr lang="es-SV" sz="4000" b="1" dirty="0">
                <a:solidFill>
                  <a:schemeClr val="tx1"/>
                </a:solidFill>
                <a:latin typeface="Bahnschrift SemiBold" panose="020B0502040204020203" pitchFamily="34" charset="0"/>
              </a:rPr>
              <a:t>Ser un discípulo verdadero de Jesús implicaba e implica hoy día un sacrificio de dejar todo aquello que nos ata al mundo; por amor a Jesús; sabiendo que el galardón como recompensa es grande de parte de Dios:</a:t>
            </a:r>
          </a:p>
        </p:txBody>
      </p:sp>
    </p:spTree>
    <p:extLst>
      <p:ext uri="{BB962C8B-B14F-4D97-AF65-F5344CB8AC3E}">
        <p14:creationId xmlns:p14="http://schemas.microsoft.com/office/powerpoint/2010/main" val="214244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86A3A7E-97E7-4100-AD77-D37FFB079632}"/>
              </a:ext>
            </a:extLst>
          </p:cNvPr>
          <p:cNvSpPr>
            <a:spLocks noGrp="1"/>
          </p:cNvSpPr>
          <p:nvPr>
            <p:ph idx="1"/>
          </p:nvPr>
        </p:nvSpPr>
        <p:spPr>
          <a:xfrm>
            <a:off x="869673" y="669702"/>
            <a:ext cx="7404653" cy="5460642"/>
          </a:xfrm>
        </p:spPr>
        <p:txBody>
          <a:bodyPr>
            <a:normAutofit/>
          </a:bodyPr>
          <a:lstStyle/>
          <a:p>
            <a:pPr marL="34290" indent="0" algn="ctr">
              <a:buNone/>
            </a:pPr>
            <a:r>
              <a:rPr lang="es-ES" sz="4400" dirty="0">
                <a:solidFill>
                  <a:schemeClr val="tx1"/>
                </a:solidFill>
                <a:latin typeface="Zurich BlkEx BT" panose="020B0807040502030204" pitchFamily="34" charset="0"/>
              </a:rPr>
              <a:t>“Gozaos y alegraos, porque vuestro galardón es grande en los cielos; porque así persiguieron a los profetas que fueron antes de vosotros” </a:t>
            </a:r>
            <a:r>
              <a:rPr lang="es-ES" sz="4400" dirty="0">
                <a:solidFill>
                  <a:srgbClr val="C00000"/>
                </a:solidFill>
                <a:latin typeface="Zurich BlkEx BT" panose="020B0807040502030204" pitchFamily="34" charset="0"/>
              </a:rPr>
              <a:t>Mateo_5.11</a:t>
            </a:r>
          </a:p>
          <a:p>
            <a:pPr algn="ctr"/>
            <a:endParaRPr lang="es-SV" sz="4400" dirty="0">
              <a:solidFill>
                <a:schemeClr val="tx1"/>
              </a:solidFill>
              <a:latin typeface="Zurich BlkEx BT" panose="020B0807040502030204" pitchFamily="34" charset="0"/>
            </a:endParaRPr>
          </a:p>
        </p:txBody>
      </p:sp>
    </p:spTree>
    <p:extLst>
      <p:ext uri="{BB962C8B-B14F-4D97-AF65-F5344CB8AC3E}">
        <p14:creationId xmlns:p14="http://schemas.microsoft.com/office/powerpoint/2010/main" val="362793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86A3A7E-97E7-4100-AD77-D37FFB079632}"/>
              </a:ext>
            </a:extLst>
          </p:cNvPr>
          <p:cNvSpPr>
            <a:spLocks noGrp="1"/>
          </p:cNvSpPr>
          <p:nvPr>
            <p:ph idx="1"/>
          </p:nvPr>
        </p:nvSpPr>
        <p:spPr>
          <a:xfrm>
            <a:off x="547352" y="978795"/>
            <a:ext cx="8049295" cy="5640946"/>
          </a:xfrm>
        </p:spPr>
        <p:txBody>
          <a:bodyPr>
            <a:normAutofit/>
          </a:bodyPr>
          <a:lstStyle/>
          <a:p>
            <a:pPr marL="34290" indent="0" algn="ctr">
              <a:buNone/>
            </a:pPr>
            <a:r>
              <a:rPr lang="es-ES" sz="4000" b="1" dirty="0">
                <a:solidFill>
                  <a:schemeClr val="tx1"/>
                </a:solidFill>
              </a:rPr>
              <a:t>“Volvieron los setenta con gozo, diciendo: Señor, aun los demonios se nos sujetan en tu nombre. Pero no os regocijéis de que los espíritus se os sujetan, sino regocijaos de que vuestros nombres están escritos en los cielos” </a:t>
            </a:r>
          </a:p>
          <a:p>
            <a:pPr marL="34290" indent="0" algn="ctr">
              <a:buNone/>
            </a:pPr>
            <a:r>
              <a:rPr lang="es-ES" sz="4000" b="1" dirty="0">
                <a:solidFill>
                  <a:schemeClr val="tx1"/>
                </a:solidFill>
                <a:latin typeface="Arial Black" panose="020B0A04020102020204" pitchFamily="34" charset="0"/>
              </a:rPr>
              <a:t>Lucas_10.17, 20</a:t>
            </a:r>
          </a:p>
          <a:p>
            <a:pPr algn="ctr"/>
            <a:endParaRPr lang="es-ES" sz="4000" b="1" dirty="0">
              <a:solidFill>
                <a:schemeClr val="tx1"/>
              </a:solidFill>
            </a:endParaRPr>
          </a:p>
          <a:p>
            <a:pPr algn="ctr"/>
            <a:endParaRPr lang="es-SV" sz="4000" b="1" dirty="0">
              <a:solidFill>
                <a:schemeClr val="tx1"/>
              </a:solidFill>
            </a:endParaRPr>
          </a:p>
        </p:txBody>
      </p:sp>
    </p:spTree>
    <p:extLst>
      <p:ext uri="{BB962C8B-B14F-4D97-AF65-F5344CB8AC3E}">
        <p14:creationId xmlns:p14="http://schemas.microsoft.com/office/powerpoint/2010/main" val="418472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5BB2CE-0A40-4F65-BFF5-3D909C0BA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5" y="185133"/>
            <a:ext cx="8770512" cy="6550517"/>
          </a:xfrm>
          <a:prstGeom prst="rect">
            <a:avLst/>
          </a:prstGeom>
        </p:spPr>
      </p:pic>
      <p:pic>
        <p:nvPicPr>
          <p:cNvPr id="7" name="Imagen 6">
            <a:extLst>
              <a:ext uri="{FF2B5EF4-FFF2-40B4-BE49-F238E27FC236}">
                <a16:creationId xmlns:a16="http://schemas.microsoft.com/office/drawing/2014/main" id="{24B8E3F3-EF7B-4418-A022-260D3641B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60" y="534742"/>
            <a:ext cx="3103943" cy="2454281"/>
          </a:xfrm>
          <a:prstGeom prst="rect">
            <a:avLst/>
          </a:prstGeom>
        </p:spPr>
      </p:pic>
    </p:spTree>
    <p:extLst>
      <p:ext uri="{BB962C8B-B14F-4D97-AF65-F5344CB8AC3E}">
        <p14:creationId xmlns:p14="http://schemas.microsoft.com/office/powerpoint/2010/main" val="382702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0871E1-0042-4302-9249-1BC00DB99D8B}"/>
              </a:ext>
            </a:extLst>
          </p:cNvPr>
          <p:cNvSpPr>
            <a:spLocks noGrp="1"/>
          </p:cNvSpPr>
          <p:nvPr>
            <p:ph idx="1"/>
          </p:nvPr>
        </p:nvSpPr>
        <p:spPr>
          <a:xfrm>
            <a:off x="328412" y="244698"/>
            <a:ext cx="8487176" cy="642655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34290" indent="0">
              <a:buNone/>
            </a:pPr>
            <a:r>
              <a:rPr lang="es-SV" sz="3600" b="1" dirty="0">
                <a:ln/>
                <a:solidFill>
                  <a:schemeClr val="tx1"/>
                </a:solidFill>
              </a:rPr>
              <a:t>Jesús mismo en una ocasión mencionó, que cualquiera que no está a su favor, está en su contra; dicho de otra manera no se tenía, ni se tiene hoy día otra opción. Usted está a favor de Jesús o está en su contra.</a:t>
            </a:r>
          </a:p>
          <a:p>
            <a:pPr marL="34290" indent="0">
              <a:buNone/>
            </a:pPr>
            <a:endParaRPr lang="es-SV" sz="3200" b="1" dirty="0">
              <a:ln/>
              <a:solidFill>
                <a:schemeClr val="accent3"/>
              </a:solidFill>
            </a:endParaRPr>
          </a:p>
          <a:p>
            <a:pPr marL="34290" indent="0" algn="ctr">
              <a:buNone/>
            </a:pPr>
            <a:r>
              <a:rPr lang="es-ES" sz="4800" b="1" dirty="0">
                <a:ln/>
                <a:solidFill>
                  <a:srgbClr val="002060"/>
                </a:solidFill>
              </a:rPr>
              <a:t>«El que no es conmigo, contra mí es; y el que conmigo no recoge, desparrama» </a:t>
            </a:r>
          </a:p>
          <a:p>
            <a:pPr marL="34290" indent="0" algn="ctr">
              <a:buNone/>
            </a:pPr>
            <a:r>
              <a:rPr lang="es-ES" sz="4000" b="1" dirty="0">
                <a:ln/>
                <a:solidFill>
                  <a:srgbClr val="C00000"/>
                </a:solidFill>
              </a:rPr>
              <a:t>Lucas_11.23</a:t>
            </a:r>
            <a:endParaRPr lang="es-SV" sz="4000" b="1" dirty="0">
              <a:ln/>
              <a:solidFill>
                <a:srgbClr val="C00000"/>
              </a:solidFill>
            </a:endParaRPr>
          </a:p>
        </p:txBody>
      </p:sp>
    </p:spTree>
    <p:extLst>
      <p:ext uri="{BB962C8B-B14F-4D97-AF65-F5344CB8AC3E}">
        <p14:creationId xmlns:p14="http://schemas.microsoft.com/office/powerpoint/2010/main" val="70707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5BBD01-8DD3-4B6E-9B39-1E98D76DCFDA}"/>
              </a:ext>
            </a:extLst>
          </p:cNvPr>
          <p:cNvSpPr>
            <a:spLocks noGrp="1"/>
          </p:cNvSpPr>
          <p:nvPr>
            <p:ph type="title"/>
          </p:nvPr>
        </p:nvSpPr>
        <p:spPr>
          <a:xfrm>
            <a:off x="857250" y="334852"/>
            <a:ext cx="7406640" cy="1300766"/>
          </a:xfrm>
        </p:spPr>
        <p:txBody>
          <a:bodyPr>
            <a:normAutofit/>
          </a:bodyPr>
          <a:lstStyle/>
          <a:p>
            <a:r>
              <a:rPr lang="es-SV" sz="7200" b="1" cap="all"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Zurich Cn BT" panose="020B0506020202040204" pitchFamily="34" charset="0"/>
              </a:rPr>
              <a:t>Los discípulos</a:t>
            </a:r>
          </a:p>
        </p:txBody>
      </p:sp>
      <p:sp>
        <p:nvSpPr>
          <p:cNvPr id="3" name="Marcador de contenido 2">
            <a:extLst>
              <a:ext uri="{FF2B5EF4-FFF2-40B4-BE49-F238E27FC236}">
                <a16:creationId xmlns:a16="http://schemas.microsoft.com/office/drawing/2014/main" id="{6BF445A3-406B-4FE5-82E5-0B9F490B7CB7}"/>
              </a:ext>
            </a:extLst>
          </p:cNvPr>
          <p:cNvSpPr>
            <a:spLocks noGrp="1"/>
          </p:cNvSpPr>
          <p:nvPr>
            <p:ph idx="1"/>
          </p:nvPr>
        </p:nvSpPr>
        <p:spPr>
          <a:xfrm>
            <a:off x="334851" y="1635618"/>
            <a:ext cx="8487177" cy="4778061"/>
          </a:xfrm>
        </p:spPr>
        <p:txBody>
          <a:bodyPr>
            <a:normAutofit/>
          </a:bodyPr>
          <a:lstStyle/>
          <a:p>
            <a:pPr marL="34290" indent="0">
              <a:buNone/>
            </a:pPr>
            <a:r>
              <a:rPr lang="es-SV" sz="3600" b="1" dirty="0">
                <a:solidFill>
                  <a:srgbClr val="002060"/>
                </a:solidFill>
              </a:rPr>
              <a:t>Había mucha gente que seguía a Jesús y apoyaba su ministerio a pesar de lo duro que era y de las condiciones adversas:</a:t>
            </a:r>
          </a:p>
          <a:p>
            <a:pPr marL="34290" indent="0">
              <a:buNone/>
            </a:pPr>
            <a:endParaRPr lang="es-SV" sz="3200" b="1" dirty="0">
              <a:solidFill>
                <a:srgbClr val="002060"/>
              </a:solidFill>
            </a:endParaRPr>
          </a:p>
          <a:p>
            <a:pPr marL="34290" indent="0" algn="ctr">
              <a:buNone/>
            </a:pPr>
            <a:r>
              <a:rPr lang="es-ES" sz="3600" b="1" dirty="0">
                <a:solidFill>
                  <a:srgbClr val="002060"/>
                </a:solidFill>
              </a:rPr>
              <a:t>«</a:t>
            </a:r>
            <a:r>
              <a:rPr lang="es-ES" sz="4400" b="1" dirty="0">
                <a:solidFill>
                  <a:srgbClr val="0070C0"/>
                </a:solidFill>
                <a:latin typeface="Zurich Cn BT" panose="020B0506020202040204" pitchFamily="34" charset="0"/>
              </a:rPr>
              <a:t>Y le siguió mucha gente de Galilea, de Decápolis, de Jerusalén, de Judea y del otro lado del Jordán</a:t>
            </a:r>
            <a:r>
              <a:rPr lang="es-ES" sz="3600" b="1" dirty="0">
                <a:solidFill>
                  <a:srgbClr val="002060"/>
                </a:solidFill>
              </a:rPr>
              <a:t>» Mateo_4.25</a:t>
            </a:r>
          </a:p>
        </p:txBody>
      </p:sp>
    </p:spTree>
    <p:extLst>
      <p:ext uri="{BB962C8B-B14F-4D97-AF65-F5344CB8AC3E}">
        <p14:creationId xmlns:p14="http://schemas.microsoft.com/office/powerpoint/2010/main" val="31413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3DC8010-CD0C-4F90-85CD-BC1EAF9972A4}"/>
              </a:ext>
            </a:extLst>
          </p:cNvPr>
          <p:cNvSpPr>
            <a:spLocks noGrp="1"/>
          </p:cNvSpPr>
          <p:nvPr>
            <p:ph idx="1"/>
          </p:nvPr>
        </p:nvSpPr>
        <p:spPr>
          <a:xfrm>
            <a:off x="1068947" y="1519707"/>
            <a:ext cx="7611415" cy="4417991"/>
          </a:xfrm>
        </p:spPr>
        <p:txBody>
          <a:bodyPr>
            <a:noAutofit/>
          </a:bodyPr>
          <a:lstStyle/>
          <a:p>
            <a:pPr marL="34290" indent="0">
              <a:buNone/>
            </a:pPr>
            <a:r>
              <a:rPr lang="es-SV" sz="4400" b="1" dirty="0">
                <a:solidFill>
                  <a:schemeClr val="tx1"/>
                </a:solidFill>
              </a:rPr>
              <a:t>En general, los discípulos de Jesús, eran los que hasta cierto punto, se entregaron a su causa y le acompañaban en sus viajes. Entre sus discípulos se encontraban varias mujeres:</a:t>
            </a:r>
          </a:p>
        </p:txBody>
      </p:sp>
    </p:spTree>
    <p:extLst>
      <p:ext uri="{BB962C8B-B14F-4D97-AF65-F5344CB8AC3E}">
        <p14:creationId xmlns:p14="http://schemas.microsoft.com/office/powerpoint/2010/main" val="19885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3DC8010-CD0C-4F90-85CD-BC1EAF9972A4}"/>
              </a:ext>
            </a:extLst>
          </p:cNvPr>
          <p:cNvSpPr>
            <a:spLocks noGrp="1"/>
          </p:cNvSpPr>
          <p:nvPr>
            <p:ph idx="1"/>
          </p:nvPr>
        </p:nvSpPr>
        <p:spPr>
          <a:xfrm>
            <a:off x="399245" y="639114"/>
            <a:ext cx="8345509" cy="5579772"/>
          </a:xfrm>
        </p:spPr>
        <p:txBody>
          <a:bodyPr>
            <a:noAutofit/>
          </a:bodyPr>
          <a:lstStyle/>
          <a:p>
            <a:pPr marL="34290" indent="0">
              <a:buNone/>
            </a:pPr>
            <a:r>
              <a:rPr lang="es-ES" sz="3600" b="1" dirty="0">
                <a:solidFill>
                  <a:schemeClr val="tx1"/>
                </a:solidFill>
              </a:rPr>
              <a:t>«Aconteció después, que Jesús iba por todas las ciudades y aldeas, </a:t>
            </a:r>
            <a:r>
              <a:rPr lang="es-ES" sz="3600" b="1" dirty="0">
                <a:solidFill>
                  <a:srgbClr val="0070C0"/>
                </a:solidFill>
              </a:rPr>
              <a:t>predicando y anunciando el evangelio del reino de Dios</a:t>
            </a:r>
            <a:r>
              <a:rPr lang="es-ES" sz="3600" b="1" dirty="0">
                <a:solidFill>
                  <a:schemeClr val="tx1"/>
                </a:solidFill>
              </a:rPr>
              <a:t>, y los doce con él, y algunas mujeres que habían sido sanadas de espíritus malos y de enfermedades: </a:t>
            </a:r>
            <a:r>
              <a:rPr lang="es-ES" sz="3600" b="1" dirty="0">
                <a:solidFill>
                  <a:srgbClr val="C00000"/>
                </a:solidFill>
              </a:rPr>
              <a:t>María</a:t>
            </a:r>
            <a:r>
              <a:rPr lang="es-ES" sz="3600" b="1" dirty="0">
                <a:solidFill>
                  <a:schemeClr val="tx1"/>
                </a:solidFill>
              </a:rPr>
              <a:t>, que se llamaba </a:t>
            </a:r>
            <a:r>
              <a:rPr lang="es-ES" sz="3600" b="1" dirty="0">
                <a:solidFill>
                  <a:srgbClr val="C00000"/>
                </a:solidFill>
              </a:rPr>
              <a:t>Magdalena</a:t>
            </a:r>
            <a:r>
              <a:rPr lang="es-ES" sz="3600" b="1" dirty="0">
                <a:solidFill>
                  <a:schemeClr val="tx1"/>
                </a:solidFill>
              </a:rPr>
              <a:t>, de la que habían salido siete demonios, </a:t>
            </a:r>
            <a:r>
              <a:rPr lang="es-ES" sz="3600" b="1" dirty="0">
                <a:solidFill>
                  <a:srgbClr val="7030A0"/>
                </a:solidFill>
              </a:rPr>
              <a:t>Juana</a:t>
            </a:r>
            <a:r>
              <a:rPr lang="es-ES" sz="3600" b="1" dirty="0">
                <a:solidFill>
                  <a:schemeClr val="tx1"/>
                </a:solidFill>
              </a:rPr>
              <a:t>, mujer de Chuza intendente de Herodes, y </a:t>
            </a:r>
            <a:r>
              <a:rPr lang="es-ES" sz="3600" b="1" dirty="0">
                <a:solidFill>
                  <a:schemeClr val="accent4">
                    <a:lumMod val="75000"/>
                  </a:schemeClr>
                </a:solidFill>
              </a:rPr>
              <a:t>Susana</a:t>
            </a:r>
            <a:r>
              <a:rPr lang="es-ES" sz="3600" b="1" dirty="0">
                <a:solidFill>
                  <a:schemeClr val="tx1"/>
                </a:solidFill>
              </a:rPr>
              <a:t>, y otras muchas que le servían de sus bienes» </a:t>
            </a:r>
            <a:r>
              <a:rPr lang="es-E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Lucas_8.1–3 </a:t>
            </a:r>
            <a:endParaRPr lang="es-SV" sz="36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34512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0B8582-87A7-4F69-A428-34C8D7D9E1D3}"/>
              </a:ext>
            </a:extLst>
          </p:cNvPr>
          <p:cNvSpPr>
            <a:spLocks noGrp="1"/>
          </p:cNvSpPr>
          <p:nvPr>
            <p:ph idx="1"/>
          </p:nvPr>
        </p:nvSpPr>
        <p:spPr>
          <a:xfrm>
            <a:off x="393154" y="460419"/>
            <a:ext cx="8364480" cy="6004775"/>
          </a:xfrm>
        </p:spPr>
        <p:txBody>
          <a:bodyPr>
            <a:normAutofit lnSpcReduction="10000"/>
          </a:bodyPr>
          <a:lstStyle/>
          <a:p>
            <a:pPr marL="34290" indent="0" algn="ctr">
              <a:buNone/>
            </a:pPr>
            <a:r>
              <a:rPr lang="es-ES" sz="4000" b="1" dirty="0">
                <a:solidFill>
                  <a:schemeClr val="tx1"/>
                </a:solidFill>
              </a:rPr>
              <a:t>«</a:t>
            </a:r>
            <a:r>
              <a:rPr lang="es-ES" sz="4000" b="1" dirty="0">
                <a:solidFill>
                  <a:srgbClr val="7030A0"/>
                </a:solidFill>
              </a:rPr>
              <a:t>Pero todos sus conocidos, y las mujeres que le habían seguido desde Galilea, estaban lejos mirando estas cosas</a:t>
            </a:r>
            <a:r>
              <a:rPr lang="es-ES" sz="4000" b="1" dirty="0">
                <a:solidFill>
                  <a:schemeClr val="tx1"/>
                </a:solidFill>
              </a:rPr>
              <a:t>» Lucas_23.49</a:t>
            </a:r>
          </a:p>
          <a:p>
            <a:pPr marL="34290" indent="0">
              <a:buNone/>
            </a:pPr>
            <a:endParaRPr lang="es-ES" sz="3600" b="1" dirty="0">
              <a:solidFill>
                <a:schemeClr val="tx1"/>
              </a:solidFill>
            </a:endParaRPr>
          </a:p>
          <a:p>
            <a:pPr marL="34290" indent="0" algn="ctr">
              <a:buNone/>
            </a:pPr>
            <a:r>
              <a:rPr lang="es-ES" sz="4000" b="1" dirty="0">
                <a:solidFill>
                  <a:schemeClr val="tx1"/>
                </a:solidFill>
                <a:latin typeface="Bahnschrift SemiBold" panose="020B0502040204020203" pitchFamily="34" charset="0"/>
              </a:rPr>
              <a:t>En el relato del evangelio de Juan, se nos dice que muchos discípulos de los que le seguían lo dejaron; aparentemente porque las enseñanzas eran muy duras para ser aceptadas:</a:t>
            </a:r>
          </a:p>
        </p:txBody>
      </p:sp>
    </p:spTree>
    <p:extLst>
      <p:ext uri="{BB962C8B-B14F-4D97-AF65-F5344CB8AC3E}">
        <p14:creationId xmlns:p14="http://schemas.microsoft.com/office/powerpoint/2010/main" val="196099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0B8582-87A7-4F69-A428-34C8D7D9E1D3}"/>
              </a:ext>
            </a:extLst>
          </p:cNvPr>
          <p:cNvSpPr>
            <a:spLocks noGrp="1"/>
          </p:cNvSpPr>
          <p:nvPr>
            <p:ph idx="1"/>
          </p:nvPr>
        </p:nvSpPr>
        <p:spPr>
          <a:xfrm>
            <a:off x="540912" y="1614688"/>
            <a:ext cx="8062175" cy="5243312"/>
          </a:xfrm>
        </p:spPr>
        <p:txBody>
          <a:bodyPr>
            <a:normAutofit lnSpcReduction="10000"/>
          </a:bodyPr>
          <a:lstStyle/>
          <a:p>
            <a:pPr marL="34290" indent="0" algn="ctr">
              <a:buNone/>
            </a:pPr>
            <a:r>
              <a:rPr lang="es-ES" sz="4400" b="1" dirty="0">
                <a:ln w="0"/>
                <a:solidFill>
                  <a:schemeClr val="tx1"/>
                </a:solidFill>
              </a:rPr>
              <a:t>«El espíritu es el que da vida; la carne para nada aprovecha; las palabras que yo os he hablado son espíritu y son vida. Pero hay algunos de vosotros que no creen. Porque Jesús sabía desde el principio quiénes eran los que no creían, y quién le había de entregar»</a:t>
            </a:r>
            <a:endParaRPr lang="es-SV" sz="4400" b="1" dirty="0">
              <a:ln w="0"/>
              <a:solidFill>
                <a:schemeClr val="tx1"/>
              </a:solidFill>
            </a:endParaRPr>
          </a:p>
        </p:txBody>
      </p:sp>
      <p:sp>
        <p:nvSpPr>
          <p:cNvPr id="2" name="Rectángulo 1">
            <a:extLst>
              <a:ext uri="{FF2B5EF4-FFF2-40B4-BE49-F238E27FC236}">
                <a16:creationId xmlns:a16="http://schemas.microsoft.com/office/drawing/2014/main" id="{CC2CF096-FF0B-456C-A7C0-A16E3D41E43A}"/>
              </a:ext>
            </a:extLst>
          </p:cNvPr>
          <p:cNvSpPr/>
          <p:nvPr/>
        </p:nvSpPr>
        <p:spPr>
          <a:xfrm>
            <a:off x="1824600" y="369387"/>
            <a:ext cx="5262979" cy="923330"/>
          </a:xfrm>
          <a:prstGeom prst="rect">
            <a:avLst/>
          </a:prstGeom>
          <a:noFill/>
        </p:spPr>
        <p:txBody>
          <a:bodyPr wrap="none" lIns="91440" tIns="45720" rIns="91440" bIns="45720">
            <a:spAutoFit/>
          </a:bodyPr>
          <a:lstStyle/>
          <a:p>
            <a:pPr algn="ctr"/>
            <a:r>
              <a:rPr lang="es-E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cs typeface="Arial" panose="020B0604020202020204" pitchFamily="34" charset="0"/>
              </a:rPr>
              <a:t>Juan_6.63 – 64 </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06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0B8582-87A7-4F69-A428-34C8D7D9E1D3}"/>
              </a:ext>
            </a:extLst>
          </p:cNvPr>
          <p:cNvSpPr>
            <a:spLocks noGrp="1"/>
          </p:cNvSpPr>
          <p:nvPr>
            <p:ph idx="1"/>
          </p:nvPr>
        </p:nvSpPr>
        <p:spPr>
          <a:xfrm>
            <a:off x="746974" y="1516489"/>
            <a:ext cx="7881871" cy="4652492"/>
          </a:xfrm>
        </p:spPr>
        <p:txBody>
          <a:bodyPr>
            <a:normAutofit/>
          </a:bodyPr>
          <a:lstStyle/>
          <a:p>
            <a:pPr marL="34290" indent="0" algn="ctr">
              <a:buNone/>
            </a:pPr>
            <a:r>
              <a:rPr lang="es-ES" sz="4000" b="1" dirty="0">
                <a:ln w="0"/>
                <a:solidFill>
                  <a:schemeClr val="tx1"/>
                </a:solidFill>
              </a:rPr>
              <a:t>« Y dijo: Por eso os he dicho que ninguno puede venir a mí, si no le fuere dado del Padre. Desde entonces </a:t>
            </a:r>
            <a:r>
              <a:rPr lang="es-ES" sz="4000" b="1" dirty="0">
                <a:ln w="0"/>
                <a:solidFill>
                  <a:srgbClr val="FF0000"/>
                </a:solidFill>
              </a:rPr>
              <a:t>muchos de sus discípulos volvieron atrás</a:t>
            </a:r>
            <a:r>
              <a:rPr lang="es-ES" sz="4000" b="1" dirty="0">
                <a:ln w="0"/>
                <a:solidFill>
                  <a:schemeClr val="tx1"/>
                </a:solidFill>
              </a:rPr>
              <a:t>, y ya no andaban con él. Dijo entonces Jesús a los doce: ¿Queréis acaso iros también vosotros?»</a:t>
            </a:r>
          </a:p>
        </p:txBody>
      </p:sp>
      <p:sp>
        <p:nvSpPr>
          <p:cNvPr id="2" name="Rectángulo 1">
            <a:extLst>
              <a:ext uri="{FF2B5EF4-FFF2-40B4-BE49-F238E27FC236}">
                <a16:creationId xmlns:a16="http://schemas.microsoft.com/office/drawing/2014/main" id="{221C5045-6000-4337-BED7-84EE9273B2F2}"/>
              </a:ext>
            </a:extLst>
          </p:cNvPr>
          <p:cNvSpPr/>
          <p:nvPr/>
        </p:nvSpPr>
        <p:spPr>
          <a:xfrm>
            <a:off x="2199889" y="367048"/>
            <a:ext cx="4976042" cy="769441"/>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ES" sz="4400" b="1" dirty="0">
                <a:ln/>
                <a:solidFill>
                  <a:schemeClr val="accent3"/>
                </a:solidFill>
                <a:latin typeface="Zurich BlkEx BT" panose="020B0807040502030204" pitchFamily="34" charset="0"/>
              </a:rPr>
              <a:t>Juan_6.65–67 </a:t>
            </a:r>
            <a:endParaRPr lang="es-SV" sz="4400" b="1" dirty="0">
              <a:ln/>
              <a:solidFill>
                <a:schemeClr val="accent3"/>
              </a:solidFill>
              <a:latin typeface="Zurich BlkEx BT" panose="020B0807040502030204" pitchFamily="34" charset="0"/>
            </a:endParaRPr>
          </a:p>
        </p:txBody>
      </p:sp>
    </p:spTree>
    <p:extLst>
      <p:ext uri="{BB962C8B-B14F-4D97-AF65-F5344CB8AC3E}">
        <p14:creationId xmlns:p14="http://schemas.microsoft.com/office/powerpoint/2010/main" val="1390961536"/>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Base</Template>
  <TotalTime>197</TotalTime>
  <Words>1178</Words>
  <Application>Microsoft Office PowerPoint</Application>
  <PresentationFormat>Presentación en pantalla (4:3)</PresentationFormat>
  <Paragraphs>49</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Arial Black</vt:lpstr>
      <vt:lpstr>Bahnschrift SemiBold</vt:lpstr>
      <vt:lpstr>Corbel</vt:lpstr>
      <vt:lpstr>Zurich BlkEx BT</vt:lpstr>
      <vt:lpstr>Zurich Cn BT</vt:lpstr>
      <vt:lpstr>Base</vt:lpstr>
      <vt:lpstr>Los otros discípulos</vt:lpstr>
      <vt:lpstr>Introducción </vt:lpstr>
      <vt:lpstr>Presentación de PowerPoint</vt:lpstr>
      <vt:lpstr>Los discípulos</vt:lpstr>
      <vt:lpstr>Presentación de PowerPoint</vt:lpstr>
      <vt:lpstr>Presentación de PowerPoint</vt:lpstr>
      <vt:lpstr>Presentación de PowerPoint</vt:lpstr>
      <vt:lpstr>Presentación de PowerPoint</vt:lpstr>
      <vt:lpstr>Presentación de PowerPoint</vt:lpstr>
      <vt:lpstr>Las demandas para ser un discípulo verdadero</vt:lpstr>
      <vt:lpstr>Presentación de PowerPoint</vt:lpstr>
      <vt:lpstr>Presentación de PowerPoint</vt:lpstr>
      <vt:lpstr>1. Fidelidad para seguirle en todo momento.</vt:lpstr>
      <vt:lpstr>Presentación de PowerPoint</vt:lpstr>
      <vt:lpstr>1. Fidelidad para seguirle en todo momento.</vt:lpstr>
      <vt:lpstr>Presentación de PowerPoint</vt:lpstr>
      <vt:lpstr>Presentación de PowerPoint</vt:lpstr>
      <vt:lpstr>Presentación de PowerPoint</vt:lpstr>
      <vt:lpstr>2. Poner en primer lugar las demandas de Jesús.</vt:lpstr>
      <vt:lpstr>3. Todo discípulo de Jesús fue y es enseñado por él y tenía la responsabilidad de predicar el mensaje.</vt:lpstr>
      <vt:lpstr>Presentación de PowerPoint</vt:lpstr>
      <vt:lpstr>Conclusión</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otros discípulos</dc:title>
  <dc:creator>Gerber Reyes</dc:creator>
  <cp:lastModifiedBy>Gerber Reyes</cp:lastModifiedBy>
  <cp:revision>21</cp:revision>
  <dcterms:created xsi:type="dcterms:W3CDTF">2018-05-27T01:19:19Z</dcterms:created>
  <dcterms:modified xsi:type="dcterms:W3CDTF">2018-05-27T04:37:05Z</dcterms:modified>
</cp:coreProperties>
</file>