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0" r:id="rId12"/>
    <p:sldId id="266" r:id="rId13"/>
    <p:sldId id="267" r:id="rId14"/>
    <p:sldId id="268" r:id="rId15"/>
    <p:sldId id="269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smtClean="0"/>
              <a:t>6/3/2018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925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smtClean="0"/>
              <a:t>6/3/2018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908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smtClean="0"/>
              <a:t>6/3/2018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466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smtClean="0"/>
              <a:t>6/3/2018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665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6F822A4-8DA6-4447-9B1F-C5DB58435268}" type="datetimeFigureOut">
              <a:rPr lang="en-US" smtClean="0"/>
              <a:t>6/3/2018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605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smtClean="0"/>
              <a:t>6/3/2018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619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smtClean="0"/>
              <a:t>6/3/2018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627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77919A6-33EB-49BD-A62F-1FA56B9F9712}" type="datetimeFigureOut">
              <a:rPr lang="en-US" smtClean="0"/>
              <a:t>6/3/2018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414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smtClean="0"/>
              <a:t>6/3/2018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223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smtClean="0"/>
              <a:t>6/3/2018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791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smtClean="0"/>
              <a:t>6/3/2018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1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664C608-40B1-4030-A28D-5B74BC98ADCE}" type="datetimeFigureOut">
              <a:rPr lang="en-US" smtClean="0"/>
              <a:t>6/3/2018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845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0" kern="1200" cap="all" baseline="0">
          <a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5942F19F-6A9D-4953-856F-8A0FB49D82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276" y="1139779"/>
            <a:ext cx="8384147" cy="5222384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EA3F1A2-F2BE-49D6-B52F-15CCE84922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45464" y="1815921"/>
            <a:ext cx="6836535" cy="2652110"/>
          </a:xfrm>
        </p:spPr>
        <p:txBody>
          <a:bodyPr/>
          <a:lstStyle/>
          <a:p>
            <a:pPr algn="ctr"/>
            <a:r>
              <a:rPr lang="es-SV" sz="8800" b="1" dirty="0"/>
              <a:t>¡Jesús y sus enemigos!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8185F17-A124-4F82-86A6-9E68C8125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4081" y="4581449"/>
            <a:ext cx="7797643" cy="923330"/>
          </a:xfrm>
        </p:spPr>
        <p:txBody>
          <a:bodyPr>
            <a:normAutofit/>
          </a:bodyPr>
          <a:lstStyle/>
          <a:p>
            <a:r>
              <a:rPr lang="es-SV" sz="2400" b="1" dirty="0"/>
              <a:t>Propósito: Identificar y describir los grupos que se opusieron a Jesús durante su ministerio terrenal.</a:t>
            </a:r>
          </a:p>
        </p:txBody>
      </p:sp>
      <p:pic>
        <p:nvPicPr>
          <p:cNvPr id="1026" name="Picture 2" descr="Imagen relacionada">
            <a:extLst>
              <a:ext uri="{FF2B5EF4-FFF2-40B4-BE49-F238E27FC236}">
                <a16:creationId xmlns:a16="http://schemas.microsoft.com/office/drawing/2014/main" id="{98AB7D39-0AE1-42EB-B6F8-F09FC4EEE88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47" y="103031"/>
            <a:ext cx="1956677" cy="150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A4B6E842-2F77-407A-A757-5469F722CBCA}"/>
              </a:ext>
            </a:extLst>
          </p:cNvPr>
          <p:cNvSpPr/>
          <p:nvPr/>
        </p:nvSpPr>
        <p:spPr>
          <a:xfrm>
            <a:off x="2579422" y="216449"/>
            <a:ext cx="602060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03 – junio – 2018 </a:t>
            </a:r>
            <a:endParaRPr lang="es-ES" sz="54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953916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BF1C315-BE0C-4572-97B9-49229F92AE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089" y="216727"/>
            <a:ext cx="8648969" cy="6119679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4829C3C5-B796-40C5-9558-08D9F69A48A3}"/>
              </a:ext>
            </a:extLst>
          </p:cNvPr>
          <p:cNvSpPr txBox="1">
            <a:spLocks/>
          </p:cNvSpPr>
          <p:nvPr/>
        </p:nvSpPr>
        <p:spPr>
          <a:xfrm>
            <a:off x="529441" y="1340528"/>
            <a:ext cx="8085117" cy="38720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b="0" kern="1200" cap="all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4800" b="1" dirty="0"/>
              <a:t>Y acechándole enviaron espías que se simulasen justos, a fin de sorprenderle en alguna palabra, para entregarle al poder y autoridad del gobernador.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E81F5C5E-F582-46FF-B0CE-9BEAF21F5691}"/>
              </a:ext>
            </a:extLst>
          </p:cNvPr>
          <p:cNvSpPr/>
          <p:nvPr/>
        </p:nvSpPr>
        <p:spPr>
          <a:xfrm>
            <a:off x="2826971" y="216727"/>
            <a:ext cx="349005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0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adi MT Condensed Extra Bold" panose="020B0A06030101010103" pitchFamily="34" charset="0"/>
              </a:rPr>
              <a:t>(Lucas_20.20)</a:t>
            </a:r>
          </a:p>
        </p:txBody>
      </p:sp>
    </p:spTree>
    <p:extLst>
      <p:ext uri="{BB962C8B-B14F-4D97-AF65-F5344CB8AC3E}">
        <p14:creationId xmlns:p14="http://schemas.microsoft.com/office/powerpoint/2010/main" val="36517526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BE440E-E364-420F-9108-D8113FD40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39934"/>
            <a:ext cx="7772400" cy="1189622"/>
          </a:xfrm>
        </p:spPr>
        <p:txBody>
          <a:bodyPr>
            <a:normAutofit fontScale="90000"/>
          </a:bodyPr>
          <a:lstStyle/>
          <a:p>
            <a:pPr algn="ctr"/>
            <a:r>
              <a:rPr lang="es-SV" b="1" dirty="0"/>
              <a:t>Jesús identificó a este grupo de escribas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FEF3064-0804-4CD7-802E-4F9D8CDFAF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15208"/>
            <a:ext cx="8174865" cy="4050792"/>
          </a:xfrm>
        </p:spPr>
        <p:txBody>
          <a:bodyPr>
            <a:normAutofit/>
          </a:bodyPr>
          <a:lstStyle/>
          <a:p>
            <a:r>
              <a:rPr lang="es-SV" sz="2800" b="1" dirty="0"/>
              <a:t>El Señor Jesús que conocía a todos los hombres hasta en sus pensamientos, nos advirtió de ellos; diciendo qué conducta es la que ellos dejaban observar ante los demás; pero que sus intenciones reales, no eran hacer el bien al prójimo, sino crear como una especie de alta sociedad; y que la gente les reconociera y les tuviera en alta estima como hombres santos de Dios.</a:t>
            </a:r>
          </a:p>
        </p:txBody>
      </p:sp>
    </p:spTree>
    <p:extLst>
      <p:ext uri="{BB962C8B-B14F-4D97-AF65-F5344CB8AC3E}">
        <p14:creationId xmlns:p14="http://schemas.microsoft.com/office/powerpoint/2010/main" val="2988516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04097A4-3BA5-45EE-85DB-0AB1474094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921" y="218940"/>
            <a:ext cx="8607380" cy="6180249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4829C3C5-B796-40C5-9558-08D9F69A48A3}"/>
              </a:ext>
            </a:extLst>
          </p:cNvPr>
          <p:cNvSpPr txBox="1">
            <a:spLocks/>
          </p:cNvSpPr>
          <p:nvPr/>
        </p:nvSpPr>
        <p:spPr>
          <a:xfrm>
            <a:off x="611746" y="1492962"/>
            <a:ext cx="7920507" cy="38720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b="0" kern="1200" cap="all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4800" b="1" dirty="0"/>
              <a:t>Guardaos de </a:t>
            </a:r>
            <a:r>
              <a:rPr lang="es-ES" sz="4800" b="1" dirty="0">
                <a:solidFill>
                  <a:srgbClr val="7030A0"/>
                </a:solidFill>
              </a:rPr>
              <a:t>los escribas</a:t>
            </a:r>
            <a:r>
              <a:rPr lang="es-ES" sz="4800" b="1" dirty="0"/>
              <a:t>, que gustan de andar con ropas largas, y aman las salutaciones en las plazas, y las primeras sillas en las sinagogas, y los primeros asientos en las cenas;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E81F5C5E-F582-46FF-B0CE-9BEAF21F5691}"/>
              </a:ext>
            </a:extLst>
          </p:cNvPr>
          <p:cNvSpPr/>
          <p:nvPr/>
        </p:nvSpPr>
        <p:spPr>
          <a:xfrm>
            <a:off x="1671987" y="120044"/>
            <a:ext cx="541366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0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adi MT Condensed Extra Bold" panose="020B0A06030101010103" pitchFamily="34" charset="0"/>
              </a:rPr>
              <a:t>En Lucas_20.46 leemos</a:t>
            </a:r>
          </a:p>
        </p:txBody>
      </p:sp>
    </p:spTree>
    <p:extLst>
      <p:ext uri="{BB962C8B-B14F-4D97-AF65-F5344CB8AC3E}">
        <p14:creationId xmlns:p14="http://schemas.microsoft.com/office/powerpoint/2010/main" val="31035831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4829C3C5-B796-40C5-9558-08D9F69A48A3}"/>
              </a:ext>
            </a:extLst>
          </p:cNvPr>
          <p:cNvSpPr txBox="1">
            <a:spLocks/>
          </p:cNvSpPr>
          <p:nvPr/>
        </p:nvSpPr>
        <p:spPr>
          <a:xfrm>
            <a:off x="792050" y="1277496"/>
            <a:ext cx="7920507" cy="38998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b="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4800" b="1" dirty="0"/>
              <a:t>que devoran las casas de las viudas, y por pretexto hacen largas oraciones; éstos recibirán mayor condenación. 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E81F5C5E-F582-46FF-B0CE-9BEAF21F5691}"/>
              </a:ext>
            </a:extLst>
          </p:cNvPr>
          <p:cNvSpPr/>
          <p:nvPr/>
        </p:nvSpPr>
        <p:spPr>
          <a:xfrm>
            <a:off x="2826971" y="281361"/>
            <a:ext cx="349005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0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adi MT Condensed Extra Bold" panose="020B0A06030101010103" pitchFamily="34" charset="0"/>
              </a:rPr>
              <a:t>(Lucas_20.47)</a:t>
            </a:r>
          </a:p>
        </p:txBody>
      </p:sp>
    </p:spTree>
    <p:extLst>
      <p:ext uri="{BB962C8B-B14F-4D97-AF65-F5344CB8AC3E}">
        <p14:creationId xmlns:p14="http://schemas.microsoft.com/office/powerpoint/2010/main" val="15955855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8C2A653-40DF-4283-9DF7-6A94DC8BE4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006" y="653216"/>
            <a:ext cx="8331021" cy="5258187"/>
          </a:xfrm>
        </p:spPr>
        <p:txBody>
          <a:bodyPr>
            <a:normAutofit/>
          </a:bodyPr>
          <a:lstStyle/>
          <a:p>
            <a:r>
              <a:rPr lang="es-SV" sz="3600" b="1" dirty="0"/>
              <a:t>Los Escribas eran también conocidos como “maestros de la ley” porque eran los encargados de copiar a mano las Sagradas Escrituras.</a:t>
            </a:r>
          </a:p>
          <a:p>
            <a:pPr marL="0" indent="0">
              <a:buNone/>
            </a:pPr>
            <a:endParaRPr lang="es-SV" sz="1800" b="1" dirty="0"/>
          </a:p>
          <a:p>
            <a:r>
              <a:rPr lang="es-SV" sz="3600" b="1" dirty="0"/>
              <a:t>Este grupo se juntaba con los ancianos y los sacerdotes para perseguir a Jesús.</a:t>
            </a:r>
          </a:p>
        </p:txBody>
      </p:sp>
    </p:spTree>
    <p:extLst>
      <p:ext uri="{BB962C8B-B14F-4D97-AF65-F5344CB8AC3E}">
        <p14:creationId xmlns:p14="http://schemas.microsoft.com/office/powerpoint/2010/main" val="41493170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4829C3C5-B796-40C5-9558-08D9F69A48A3}"/>
              </a:ext>
            </a:extLst>
          </p:cNvPr>
          <p:cNvSpPr txBox="1">
            <a:spLocks/>
          </p:cNvSpPr>
          <p:nvPr/>
        </p:nvSpPr>
        <p:spPr>
          <a:xfrm>
            <a:off x="643944" y="824248"/>
            <a:ext cx="8068613" cy="49454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b="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4800" b="1" dirty="0"/>
              <a:t>Desde entonces comenzó Jesús a declarar a sus discípulos que le era necesario ir a Jerusalén y padecer mucho de los ancianos, de los principales sacerdotes y de los escribas; y ser muerto, y resucitar al tercer día. 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E81F5C5E-F582-46FF-B0CE-9BEAF21F5691}"/>
              </a:ext>
            </a:extLst>
          </p:cNvPr>
          <p:cNvSpPr/>
          <p:nvPr/>
        </p:nvSpPr>
        <p:spPr>
          <a:xfrm>
            <a:off x="2934276" y="178330"/>
            <a:ext cx="327544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0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adi MT Condensed Extra Bold" panose="020B0A06030101010103" pitchFamily="34" charset="0"/>
              </a:rPr>
              <a:t>MATEO_16.21</a:t>
            </a:r>
          </a:p>
        </p:txBody>
      </p:sp>
    </p:spTree>
    <p:extLst>
      <p:ext uri="{BB962C8B-B14F-4D97-AF65-F5344CB8AC3E}">
        <p14:creationId xmlns:p14="http://schemas.microsoft.com/office/powerpoint/2010/main" val="17665693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9EBA8F8-CD3C-4037-81D1-E4AD8AB73F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537306"/>
            <a:ext cx="8110470" cy="5283945"/>
          </a:xfrm>
        </p:spPr>
        <p:txBody>
          <a:bodyPr>
            <a:normAutofit/>
          </a:bodyPr>
          <a:lstStyle/>
          <a:p>
            <a:r>
              <a:rPr lang="es-SV" sz="2800" b="1" dirty="0"/>
              <a:t>En su ministerio, Jesús enfrentó a muchos enemigos; que se oponían a sus enseñanzas, a su forma de vivir y quizás la razón principal fue porque le tenían ENVIDIA porque su mensaje era de vida, de fe, de aliento y esperanza para los más necesitados.</a:t>
            </a:r>
          </a:p>
          <a:p>
            <a:pPr marL="0" indent="0">
              <a:buNone/>
            </a:pPr>
            <a:endParaRPr lang="es-SV" sz="1200" b="1" dirty="0"/>
          </a:p>
          <a:p>
            <a:r>
              <a:rPr lang="es-SV" sz="2800" b="1" dirty="0"/>
              <a:t>Sabemos que le rechazaron, por lo menos la mayoría de ellos. Pero a quienes no le rechazaron, él les dio la oportunidad de alcanzar las bendiciones eternas; permitiéndoles llegar a ser HIJOS DE DIOS.</a:t>
            </a:r>
          </a:p>
        </p:txBody>
      </p:sp>
    </p:spTree>
    <p:extLst>
      <p:ext uri="{BB962C8B-B14F-4D97-AF65-F5344CB8AC3E}">
        <p14:creationId xmlns:p14="http://schemas.microsoft.com/office/powerpoint/2010/main" val="27353225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076C9A22-FC93-424C-AD9E-B9CF64EC2A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438" y="261525"/>
            <a:ext cx="8665828" cy="6062002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349C267-EB44-4055-9C2E-4AA68F7F7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931" y="1184856"/>
            <a:ext cx="8252138" cy="4765183"/>
          </a:xfrm>
        </p:spPr>
        <p:txBody>
          <a:bodyPr>
            <a:normAutofit/>
          </a:bodyPr>
          <a:lstStyle/>
          <a:p>
            <a:pPr algn="ctr"/>
            <a:r>
              <a:rPr lang="es-ES" b="1" dirty="0"/>
              <a:t>He visto asimismo que todo trabajo y toda excelencia de obras despierta la envidia del hombre contra su prójimo. También esto es vanidad y aflicción de espíritu. </a:t>
            </a:r>
            <a:endParaRPr lang="es-SV" b="1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7DD5A390-DC37-462E-BEB9-10DE9797F6ED}"/>
              </a:ext>
            </a:extLst>
          </p:cNvPr>
          <p:cNvSpPr/>
          <p:nvPr/>
        </p:nvSpPr>
        <p:spPr>
          <a:xfrm>
            <a:off x="1991862" y="261526"/>
            <a:ext cx="53663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Eclesiastés_4.4</a:t>
            </a:r>
          </a:p>
        </p:txBody>
      </p:sp>
    </p:spTree>
    <p:extLst>
      <p:ext uri="{BB962C8B-B14F-4D97-AF65-F5344CB8AC3E}">
        <p14:creationId xmlns:p14="http://schemas.microsoft.com/office/powerpoint/2010/main" val="5589912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49C267-EB44-4055-9C2E-4AA68F7F7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931" y="1184856"/>
            <a:ext cx="8252138" cy="4765183"/>
          </a:xfrm>
        </p:spPr>
        <p:txBody>
          <a:bodyPr>
            <a:normAutofit/>
          </a:bodyPr>
          <a:lstStyle/>
          <a:p>
            <a:pPr algn="ctr"/>
            <a:r>
              <a:rPr lang="es-ES" b="1" dirty="0"/>
              <a:t>Reunidos, pues, ellos, les dijo Pilato: ¿A quién queréis que os suelte: a Barrabás, o a Jesús, llamado el Cristo? Porque sabía que por envidia le habían entregado. 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7DD5A390-DC37-462E-BEB9-10DE9797F6ED}"/>
              </a:ext>
            </a:extLst>
          </p:cNvPr>
          <p:cNvSpPr/>
          <p:nvPr/>
        </p:nvSpPr>
        <p:spPr>
          <a:xfrm>
            <a:off x="1629969" y="261526"/>
            <a:ext cx="60901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Mateo_27:17 – 18 </a:t>
            </a:r>
          </a:p>
        </p:txBody>
      </p:sp>
    </p:spTree>
    <p:extLst>
      <p:ext uri="{BB962C8B-B14F-4D97-AF65-F5344CB8AC3E}">
        <p14:creationId xmlns:p14="http://schemas.microsoft.com/office/powerpoint/2010/main" val="12083545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285869-369A-45BA-989B-99A9BB3B6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78758"/>
            <a:ext cx="7772400" cy="841892"/>
          </a:xfrm>
        </p:spPr>
        <p:txBody>
          <a:bodyPr/>
          <a:lstStyle/>
          <a:p>
            <a:r>
              <a:rPr lang="es-SV" dirty="0"/>
              <a:t>Consecuencias del rechazo a </a:t>
            </a:r>
            <a:r>
              <a:rPr lang="es-SV" dirty="0" err="1"/>
              <a:t>jesús</a:t>
            </a:r>
            <a:endParaRPr lang="es-SV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7105233-D9F8-4476-8896-6799431EC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810" y="1403604"/>
            <a:ext cx="8226380" cy="4050792"/>
          </a:xfrm>
        </p:spPr>
        <p:txBody>
          <a:bodyPr>
            <a:normAutofit lnSpcReduction="10000"/>
          </a:bodyPr>
          <a:lstStyle/>
          <a:p>
            <a:r>
              <a:rPr lang="es-SV" sz="2800" b="1" dirty="0"/>
              <a:t>Toda persona que rechaza a Jesús hoy día, como el Señor de su vida, se convierte en enemigo de Dios y su obra; además obtendrá una mala recompensa(un tormento eterno) por su desobediencia y su rechazo.</a:t>
            </a:r>
          </a:p>
          <a:p>
            <a:pPr marL="0" indent="0">
              <a:buNone/>
            </a:pPr>
            <a:endParaRPr lang="es-SV" sz="1900" b="1" dirty="0"/>
          </a:p>
          <a:p>
            <a:r>
              <a:rPr lang="es-SV" sz="2800" b="1" dirty="0"/>
              <a:t>Pero si la persona obedece, no se convierte en enemigo; sino en AMIGO de Dios y el amor del padre mora en todos aquellos que no se avergüenzan de llamarse HIJOS SUYOS.</a:t>
            </a:r>
          </a:p>
        </p:txBody>
      </p:sp>
    </p:spTree>
    <p:extLst>
      <p:ext uri="{BB962C8B-B14F-4D97-AF65-F5344CB8AC3E}">
        <p14:creationId xmlns:p14="http://schemas.microsoft.com/office/powerpoint/2010/main" val="3532731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40D42C7-C6CD-47B4-A1CA-D7EF5CE782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381" y="199621"/>
            <a:ext cx="8628041" cy="6125151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95C2274-C3C9-4310-B526-AEB4455A5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875550"/>
            <a:ext cx="7772400" cy="2799481"/>
          </a:xfrm>
        </p:spPr>
        <p:txBody>
          <a:bodyPr>
            <a:normAutofit/>
          </a:bodyPr>
          <a:lstStyle/>
          <a:p>
            <a:pPr algn="ctr"/>
            <a:r>
              <a:rPr lang="es-ES" sz="4800" b="1" dirty="0"/>
              <a:t>Y salidos los fariseos, tuvieron consejo contra Jesús para destruirle.</a:t>
            </a:r>
            <a:endParaRPr lang="es-SV" sz="4800" b="1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B138EA90-C0E1-4722-8F27-C1B8893C3C7B}"/>
              </a:ext>
            </a:extLst>
          </p:cNvPr>
          <p:cNvSpPr/>
          <p:nvPr/>
        </p:nvSpPr>
        <p:spPr>
          <a:xfrm>
            <a:off x="2103215" y="533228"/>
            <a:ext cx="493757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6000" b="1" cap="none" spc="0" dirty="0">
                <a:ln/>
                <a:solidFill>
                  <a:srgbClr val="FF0000"/>
                </a:solidFill>
              </a:rPr>
              <a:t>Mateo_12.14</a:t>
            </a:r>
          </a:p>
        </p:txBody>
      </p:sp>
    </p:spTree>
    <p:extLst>
      <p:ext uri="{BB962C8B-B14F-4D97-AF65-F5344CB8AC3E}">
        <p14:creationId xmlns:p14="http://schemas.microsoft.com/office/powerpoint/2010/main" val="26026921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C42E70-C407-4868-9ABF-98AD78348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022" y="1526983"/>
            <a:ext cx="8252138" cy="3804033"/>
          </a:xfrm>
        </p:spPr>
        <p:txBody>
          <a:bodyPr>
            <a:normAutofit/>
          </a:bodyPr>
          <a:lstStyle/>
          <a:p>
            <a:pPr algn="ctr"/>
            <a:r>
              <a:rPr lang="es-ES" b="1" dirty="0"/>
              <a:t>A lo suyo vino, y los suyos no le recibieron. Mas a todos los que le recibieron, a los que creen en su nombre, les dio potestad de ser hechos hijos de Dios</a:t>
            </a:r>
            <a:endParaRPr lang="es-SV" b="1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3FD98CC9-18CC-474B-BC9F-75007051F3EF}"/>
              </a:ext>
            </a:extLst>
          </p:cNvPr>
          <p:cNvSpPr/>
          <p:nvPr/>
        </p:nvSpPr>
        <p:spPr>
          <a:xfrm>
            <a:off x="1160958" y="475702"/>
            <a:ext cx="6590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Zurich BlkEx BT" panose="020B0807040502030204" pitchFamily="34" charset="0"/>
              </a:rPr>
              <a:t>Juan_1.11 – 12 </a:t>
            </a:r>
          </a:p>
        </p:txBody>
      </p:sp>
    </p:spTree>
    <p:extLst>
      <p:ext uri="{BB962C8B-B14F-4D97-AF65-F5344CB8AC3E}">
        <p14:creationId xmlns:p14="http://schemas.microsoft.com/office/powerpoint/2010/main" val="47941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C42E70-C407-4868-9ABF-98AD78348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022" y="1526983"/>
            <a:ext cx="8252138" cy="3804033"/>
          </a:xfrm>
        </p:spPr>
        <p:txBody>
          <a:bodyPr>
            <a:normAutofit/>
          </a:bodyPr>
          <a:lstStyle/>
          <a:p>
            <a:pPr algn="ctr"/>
            <a:r>
              <a:rPr lang="es-ES" b="1" dirty="0"/>
              <a:t>El que me rechaza, y no recibe mis palabras, tiene quien le juzgue; la palabra que he hablado, ella le juzgará en el día postrero.</a:t>
            </a:r>
            <a:endParaRPr lang="es-SV" b="1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3FD98CC9-18CC-474B-BC9F-75007051F3EF}"/>
              </a:ext>
            </a:extLst>
          </p:cNvPr>
          <p:cNvSpPr/>
          <p:nvPr/>
        </p:nvSpPr>
        <p:spPr>
          <a:xfrm>
            <a:off x="1851852" y="475702"/>
            <a:ext cx="52084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Zurich BlkEx BT" panose="020B0807040502030204" pitchFamily="34" charset="0"/>
              </a:rPr>
              <a:t>Juan_12:48 </a:t>
            </a:r>
          </a:p>
        </p:txBody>
      </p:sp>
    </p:spTree>
    <p:extLst>
      <p:ext uri="{BB962C8B-B14F-4D97-AF65-F5344CB8AC3E}">
        <p14:creationId xmlns:p14="http://schemas.microsoft.com/office/powerpoint/2010/main" val="30253660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C42E70-C407-4868-9ABF-98AD78348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022" y="1526983"/>
            <a:ext cx="8252138" cy="4294268"/>
          </a:xfrm>
        </p:spPr>
        <p:txBody>
          <a:bodyPr>
            <a:normAutofit/>
          </a:bodyPr>
          <a:lstStyle/>
          <a:p>
            <a:pPr algn="ctr"/>
            <a:r>
              <a:rPr lang="es-ES" b="1" dirty="0"/>
              <a:t>Amad, pues, a vuestros enemigos, y haced bien, y prestad, no esperando de ello nada; y será vuestro galardón grande, y seréis hijos del Altísimo; porque él es benigno para con los ingratos y malos. </a:t>
            </a:r>
            <a:endParaRPr lang="es-SV" b="1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3FD98CC9-18CC-474B-BC9F-75007051F3EF}"/>
              </a:ext>
            </a:extLst>
          </p:cNvPr>
          <p:cNvSpPr/>
          <p:nvPr/>
        </p:nvSpPr>
        <p:spPr>
          <a:xfrm>
            <a:off x="2083543" y="205245"/>
            <a:ext cx="47708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Zurich BlkEx BT" panose="020B0807040502030204" pitchFamily="34" charset="0"/>
              </a:rPr>
              <a:t>Lucas_6.35</a:t>
            </a:r>
          </a:p>
        </p:txBody>
      </p:sp>
    </p:spTree>
    <p:extLst>
      <p:ext uri="{BB962C8B-B14F-4D97-AF65-F5344CB8AC3E}">
        <p14:creationId xmlns:p14="http://schemas.microsoft.com/office/powerpoint/2010/main" val="32081041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229C44E8-943A-410A-88CE-B59FD2DFEB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946" y="242082"/>
            <a:ext cx="8538596" cy="6094323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D8BE585-FB8F-4C74-8E9D-CA0FCBF5A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87203"/>
            <a:ext cx="7772400" cy="900684"/>
          </a:xfrm>
        </p:spPr>
        <p:txBody>
          <a:bodyPr>
            <a:normAutofit/>
          </a:bodyPr>
          <a:lstStyle/>
          <a:p>
            <a:r>
              <a:rPr lang="es-SV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Conclusión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82E465B-A5B6-426A-9F7E-3E30D5CE8A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769" y="1606253"/>
            <a:ext cx="7772400" cy="4050792"/>
          </a:xfrm>
        </p:spPr>
        <p:txBody>
          <a:bodyPr>
            <a:normAutofit/>
          </a:bodyPr>
          <a:lstStyle/>
          <a:p>
            <a:r>
              <a:rPr lang="es-SV" sz="2800" b="1" dirty="0">
                <a:solidFill>
                  <a:schemeClr val="bg1">
                    <a:lumMod val="95000"/>
                  </a:schemeClr>
                </a:solidFill>
              </a:rPr>
              <a:t>Aun cuando la humanidad ha rechazado a Jesús, él nos sigue mostrando amor. Le invitamos a que usted no se haga enemigo de Dios; sino HIJO de Dios y si se convierte en hijo de Dios; usted también se convierte en heredero de las promesas eternas de Dios para los que le aman. No desprecie ese llamado; si oye hoy su voz en su corazón; no lo endurezca y acérquese al que ama su alma.</a:t>
            </a:r>
          </a:p>
        </p:txBody>
      </p:sp>
    </p:spTree>
    <p:extLst>
      <p:ext uri="{BB962C8B-B14F-4D97-AF65-F5344CB8AC3E}">
        <p14:creationId xmlns:p14="http://schemas.microsoft.com/office/powerpoint/2010/main" val="34326221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97218B-E300-4654-83D2-56C0DC9EC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SV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8416E38F-AE82-46F6-9D76-92617CBC32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8427" y="214826"/>
            <a:ext cx="8650137" cy="6158542"/>
          </a:xfr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5585A3C-BC0A-464E-8BBD-903066E07E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3375" y="2164563"/>
            <a:ext cx="409575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054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12E2D7-CD67-49B4-8A93-7A5EC2837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01296"/>
            <a:ext cx="3461197" cy="738861"/>
          </a:xfrm>
        </p:spPr>
        <p:txBody>
          <a:bodyPr>
            <a:normAutofit/>
          </a:bodyPr>
          <a:lstStyle/>
          <a:p>
            <a:r>
              <a:rPr lang="es-SV" sz="4000" b="1" dirty="0"/>
              <a:t>introducción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9CE6096-EFE7-4E15-BC6F-4D9589BB45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518" y="1403604"/>
            <a:ext cx="8190963" cy="40507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SV" sz="4000" b="1" dirty="0"/>
              <a:t>Ciertamente Jesús tuvo muchos enemigos, no es que él hubiese sido una persona conflictiva o dañina; pero se hizo de muchos enemigos por su forma de ser y de vivir.</a:t>
            </a:r>
          </a:p>
        </p:txBody>
      </p:sp>
    </p:spTree>
    <p:extLst>
      <p:ext uri="{BB962C8B-B14F-4D97-AF65-F5344CB8AC3E}">
        <p14:creationId xmlns:p14="http://schemas.microsoft.com/office/powerpoint/2010/main" val="29993672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12E2D7-CD67-49B4-8A93-7A5EC2837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01296"/>
            <a:ext cx="3461197" cy="738861"/>
          </a:xfrm>
        </p:spPr>
        <p:txBody>
          <a:bodyPr>
            <a:normAutofit/>
          </a:bodyPr>
          <a:lstStyle/>
          <a:p>
            <a:r>
              <a:rPr lang="es-SV" sz="4000" b="1" dirty="0"/>
              <a:t>introducción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9CE6096-EFE7-4E15-BC6F-4D9589BB45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882" y="1116855"/>
            <a:ext cx="8319752" cy="4833184"/>
          </a:xfrm>
        </p:spPr>
        <p:txBody>
          <a:bodyPr>
            <a:normAutofit/>
          </a:bodyPr>
          <a:lstStyle/>
          <a:p>
            <a:r>
              <a:rPr lang="es-SV" sz="3600" b="1" dirty="0"/>
              <a:t>Hubo grupos que se opusieron a Jesús y su ministerio; principalmente fueron los líderes religiosos.</a:t>
            </a:r>
          </a:p>
          <a:p>
            <a:r>
              <a:rPr lang="es-SV" sz="3600" b="1" dirty="0"/>
              <a:t>Es necesario decir que no todos los judíos, pues sus discípulos eran judíos con la diferencia de que no pertenecían a una orden religiosa. </a:t>
            </a:r>
          </a:p>
        </p:txBody>
      </p:sp>
    </p:spTree>
    <p:extLst>
      <p:ext uri="{BB962C8B-B14F-4D97-AF65-F5344CB8AC3E}">
        <p14:creationId xmlns:p14="http://schemas.microsoft.com/office/powerpoint/2010/main" val="20100616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75C6E6-1D03-4459-AC95-2230DF9A7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007" y="239933"/>
            <a:ext cx="8161986" cy="1228259"/>
          </a:xfrm>
        </p:spPr>
        <p:txBody>
          <a:bodyPr/>
          <a:lstStyle/>
          <a:p>
            <a:r>
              <a:rPr lang="es-SV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Grupos que se opusieron a Jesús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6FB8EC0-73CB-4CDB-A2F2-834B3D4FE5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007" y="1468192"/>
            <a:ext cx="7772400" cy="40507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SV" sz="3200" b="1" dirty="0"/>
              <a:t>Hubo varios grupos de judíos que se opusieron a Jesús entre los cuales podemos mencionar: </a:t>
            </a:r>
          </a:p>
          <a:p>
            <a:r>
              <a:rPr lang="es-SV" sz="3200" b="1" dirty="0"/>
              <a:t>Los Herodianos.</a:t>
            </a:r>
          </a:p>
          <a:p>
            <a:r>
              <a:rPr lang="es-SV" sz="3200" b="1" dirty="0"/>
              <a:t>Los Escribas.</a:t>
            </a:r>
          </a:p>
          <a:p>
            <a:r>
              <a:rPr lang="es-SV" sz="3200" b="1" dirty="0"/>
              <a:t>Los Saduceos.</a:t>
            </a:r>
          </a:p>
          <a:p>
            <a:r>
              <a:rPr lang="es-SV" sz="3200" b="1" dirty="0"/>
              <a:t>Los Fariseos.</a:t>
            </a:r>
          </a:p>
        </p:txBody>
      </p:sp>
    </p:spTree>
    <p:extLst>
      <p:ext uri="{BB962C8B-B14F-4D97-AF65-F5344CB8AC3E}">
        <p14:creationId xmlns:p14="http://schemas.microsoft.com/office/powerpoint/2010/main" val="28748614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ABA2C243-CD31-43EB-93ED-CB1DDEA81A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320" y="169099"/>
            <a:ext cx="8718617" cy="6193064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6B7952A-A5D6-4E7B-8D28-5B1B5CDFA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17207"/>
            <a:ext cx="7772400" cy="1125227"/>
          </a:xfrm>
        </p:spPr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SV" sz="6600" b="1" dirty="0">
                <a:ln/>
                <a:solidFill>
                  <a:srgbClr val="00B0F0"/>
                </a:solidFill>
              </a:rPr>
              <a:t>Los herodianos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4829C3C5-B796-40C5-9558-08D9F69A48A3}"/>
              </a:ext>
            </a:extLst>
          </p:cNvPr>
          <p:cNvSpPr txBox="1">
            <a:spLocks/>
          </p:cNvSpPr>
          <p:nvPr/>
        </p:nvSpPr>
        <p:spPr>
          <a:xfrm>
            <a:off x="788831" y="2455099"/>
            <a:ext cx="7772400" cy="27994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b="0" kern="1200" cap="all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4800" b="1" dirty="0"/>
              <a:t>Y salidos los fariseos, tomaron consejo con </a:t>
            </a:r>
            <a:r>
              <a:rPr lang="es-ES" sz="4800" b="1" dirty="0">
                <a:solidFill>
                  <a:srgbClr val="0070C0"/>
                </a:solidFill>
              </a:rPr>
              <a:t>los herodianos</a:t>
            </a:r>
            <a:r>
              <a:rPr lang="es-ES" sz="4800" b="1" dirty="0"/>
              <a:t> contra él para destruirle. 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E81F5C5E-F582-46FF-B0CE-9BEAF21F5691}"/>
              </a:ext>
            </a:extLst>
          </p:cNvPr>
          <p:cNvSpPr/>
          <p:nvPr/>
        </p:nvSpPr>
        <p:spPr>
          <a:xfrm>
            <a:off x="2610341" y="1141755"/>
            <a:ext cx="39233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adi MT Condensed Extra Bold" panose="020B0A06030101010103" pitchFamily="34" charset="0"/>
              </a:rPr>
              <a:t>(Marcos_3.6)</a:t>
            </a:r>
          </a:p>
        </p:txBody>
      </p:sp>
    </p:spTree>
    <p:extLst>
      <p:ext uri="{BB962C8B-B14F-4D97-AF65-F5344CB8AC3E}">
        <p14:creationId xmlns:p14="http://schemas.microsoft.com/office/powerpoint/2010/main" val="23363631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533813D9-C633-4EFB-A149-69C63AE3C7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053" y="251138"/>
            <a:ext cx="8632248" cy="6071247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F768CA2-520F-477A-8B62-D78EBBF2E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484497"/>
            <a:ext cx="7772400" cy="4069723"/>
          </a:xfrm>
        </p:spPr>
        <p:txBody>
          <a:bodyPr>
            <a:noAutofit/>
          </a:bodyPr>
          <a:lstStyle/>
          <a:p>
            <a:pPr algn="ctr"/>
            <a:r>
              <a:rPr lang="es-ES" sz="4800" b="1" dirty="0"/>
              <a:t>Y le enviaron algunos de los fariseos y de </a:t>
            </a:r>
            <a:r>
              <a:rPr lang="es-ES" sz="4800" b="1" dirty="0">
                <a:solidFill>
                  <a:srgbClr val="0070C0"/>
                </a:solidFill>
              </a:rPr>
              <a:t>los herodianos</a:t>
            </a:r>
            <a:r>
              <a:rPr lang="es-ES" sz="4800" b="1" dirty="0"/>
              <a:t>, para que le sorprendiesen en alguna palabra.</a:t>
            </a:r>
            <a:endParaRPr lang="es-SV" sz="4800" b="1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9CEB17CC-B664-4199-969A-5BDAC79CAEB2}"/>
              </a:ext>
            </a:extLst>
          </p:cNvPr>
          <p:cNvSpPr/>
          <p:nvPr/>
        </p:nvSpPr>
        <p:spPr>
          <a:xfrm>
            <a:off x="1695804" y="288117"/>
            <a:ext cx="527580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60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Marcos_12:13</a:t>
            </a:r>
          </a:p>
        </p:txBody>
      </p:sp>
    </p:spTree>
    <p:extLst>
      <p:ext uri="{BB962C8B-B14F-4D97-AF65-F5344CB8AC3E}">
        <p14:creationId xmlns:p14="http://schemas.microsoft.com/office/powerpoint/2010/main" val="33682475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8C2A653-40DF-4283-9DF7-6A94DC8BE4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006" y="653216"/>
            <a:ext cx="8331021" cy="4446817"/>
          </a:xfrm>
        </p:spPr>
        <p:txBody>
          <a:bodyPr>
            <a:normAutofit/>
          </a:bodyPr>
          <a:lstStyle/>
          <a:p>
            <a:r>
              <a:rPr lang="es-SV" sz="2800" b="1" dirty="0"/>
              <a:t>Los herodianos eran un grupo que conformaban una especie de partido político que apoyaba al rey Herodes. Se sometieron voluntariamente al poder romano, pagando tributos y demás.</a:t>
            </a:r>
          </a:p>
          <a:p>
            <a:pPr marL="0" indent="0">
              <a:buNone/>
            </a:pPr>
            <a:endParaRPr lang="es-SV" sz="2800" b="1" dirty="0"/>
          </a:p>
          <a:p>
            <a:r>
              <a:rPr lang="es-SV" sz="2800" b="1" dirty="0"/>
              <a:t>Entre sus objetivos estaba la continuidad de la religión judía e hicieron alianza con los fariseos, con el propósito de destruir a Jesús.</a:t>
            </a:r>
          </a:p>
        </p:txBody>
      </p:sp>
    </p:spTree>
    <p:extLst>
      <p:ext uri="{BB962C8B-B14F-4D97-AF65-F5344CB8AC3E}">
        <p14:creationId xmlns:p14="http://schemas.microsoft.com/office/powerpoint/2010/main" val="10891306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D6845E3-151F-494C-8EF4-8AA4813DFF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456" y="212970"/>
            <a:ext cx="8627302" cy="612343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6B7952A-A5D6-4E7B-8D28-5B1B5CDFA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17208"/>
            <a:ext cx="7772400" cy="824548"/>
          </a:xfrm>
        </p:spPr>
        <p:txBody>
          <a:bodyPr>
            <a:normAutofit fontScale="90000"/>
          </a:bodyPr>
          <a:lstStyle/>
          <a:p>
            <a:pPr algn="ctr"/>
            <a:r>
              <a:rPr lang="es-SV" sz="6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Los escribas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4829C3C5-B796-40C5-9558-08D9F69A48A3}"/>
              </a:ext>
            </a:extLst>
          </p:cNvPr>
          <p:cNvSpPr txBox="1">
            <a:spLocks/>
          </p:cNvSpPr>
          <p:nvPr/>
        </p:nvSpPr>
        <p:spPr>
          <a:xfrm>
            <a:off x="1101144" y="1732693"/>
            <a:ext cx="7772400" cy="44749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b="0" kern="1200" cap="all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Procuraban los principales sacerdotes y los escribas echarle mano en aquella hora, porque comprendieron que contra ellos había dicho esta parábola; pero temieron al pueblo. 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E81F5C5E-F582-46FF-B0CE-9BEAF21F5691}"/>
              </a:ext>
            </a:extLst>
          </p:cNvPr>
          <p:cNvSpPr/>
          <p:nvPr/>
        </p:nvSpPr>
        <p:spPr>
          <a:xfrm>
            <a:off x="2826971" y="867020"/>
            <a:ext cx="349005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badi MT Condensed Extra Bold" panose="020B0A06030101010103" pitchFamily="34" charset="0"/>
              </a:rPr>
              <a:t>(Lucas_20.19)</a:t>
            </a:r>
          </a:p>
        </p:txBody>
      </p:sp>
    </p:spTree>
    <p:extLst>
      <p:ext uri="{BB962C8B-B14F-4D97-AF65-F5344CB8AC3E}">
        <p14:creationId xmlns:p14="http://schemas.microsoft.com/office/powerpoint/2010/main" val="20392611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tras en madera">
  <a:themeElements>
    <a:clrScheme name="Letras en madera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Letras en madera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Letras en madera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Madera</Template>
  <TotalTime>187</TotalTime>
  <Words>1006</Words>
  <Application>Microsoft Office PowerPoint</Application>
  <PresentationFormat>Presentación en pantalla (4:3)</PresentationFormat>
  <Paragraphs>59</Paragraphs>
  <Slides>24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31" baseType="lpstr">
      <vt:lpstr>Abadi MT Condensed Extra Bold</vt:lpstr>
      <vt:lpstr>Arial</vt:lpstr>
      <vt:lpstr>Rockwell</vt:lpstr>
      <vt:lpstr>Rockwell Condensed</vt:lpstr>
      <vt:lpstr>Wingdings</vt:lpstr>
      <vt:lpstr>Zurich BlkEx BT</vt:lpstr>
      <vt:lpstr>Letras en madera</vt:lpstr>
      <vt:lpstr>¡Jesús y sus enemigos!</vt:lpstr>
      <vt:lpstr>Y salidos los fariseos, tuvieron consejo contra Jesús para destruirle.</vt:lpstr>
      <vt:lpstr>introducción</vt:lpstr>
      <vt:lpstr>introducción</vt:lpstr>
      <vt:lpstr>Grupos que se opusieron a Jesús</vt:lpstr>
      <vt:lpstr>Los herodianos</vt:lpstr>
      <vt:lpstr>Y le enviaron algunos de los fariseos y de los herodianos, para que le sorprendiesen en alguna palabra.</vt:lpstr>
      <vt:lpstr>Presentación de PowerPoint</vt:lpstr>
      <vt:lpstr>Los escribas</vt:lpstr>
      <vt:lpstr>Presentación de PowerPoint</vt:lpstr>
      <vt:lpstr>Jesús identificó a este grupo de escribas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He visto asimismo que todo trabajo y toda excelencia de obras despierta la envidia del hombre contra su prójimo. También esto es vanidad y aflicción de espíritu. </vt:lpstr>
      <vt:lpstr>Reunidos, pues, ellos, les dijo Pilato: ¿A quién queréis que os suelte: a Barrabás, o a Jesús, llamado el Cristo? Porque sabía que por envidia le habían entregado. </vt:lpstr>
      <vt:lpstr>Consecuencias del rechazo a jesús</vt:lpstr>
      <vt:lpstr>A lo suyo vino, y los suyos no le recibieron. Mas a todos los que le recibieron, a los que creen en su nombre, les dio potestad de ser hechos hijos de Dios</vt:lpstr>
      <vt:lpstr>El que me rechaza, y no recibe mis palabras, tiene quien le juzgue; la palabra que he hablado, ella le juzgará en el día postrero.</vt:lpstr>
      <vt:lpstr>Amad, pues, a vuestros enemigos, y haced bien, y prestad, no esperando de ello nada; y será vuestro galardón grande, y seréis hijos del Altísimo; porque él es benigno para con los ingratos y malos. </vt:lpstr>
      <vt:lpstr>Conclusión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¡Jesús y sus enemigos!</dc:title>
  <dc:creator>Gerber Reyes</dc:creator>
  <cp:lastModifiedBy>Gerber Reyes</cp:lastModifiedBy>
  <cp:revision>18</cp:revision>
  <dcterms:created xsi:type="dcterms:W3CDTF">2018-06-03T02:44:46Z</dcterms:created>
  <dcterms:modified xsi:type="dcterms:W3CDTF">2018-06-03T13:10:39Z</dcterms:modified>
</cp:coreProperties>
</file>