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7" r:id="rId3"/>
    <p:sldId id="258" r:id="rId4"/>
    <p:sldId id="265" r:id="rId5"/>
    <p:sldId id="259" r:id="rId6"/>
    <p:sldId id="266" r:id="rId7"/>
    <p:sldId id="260" r:id="rId8"/>
    <p:sldId id="267" r:id="rId9"/>
    <p:sldId id="261" r:id="rId10"/>
    <p:sldId id="268" r:id="rId11"/>
    <p:sldId id="269" r:id="rId12"/>
    <p:sldId id="262" r:id="rId13"/>
    <p:sldId id="270" r:id="rId14"/>
    <p:sldId id="271" r:id="rId15"/>
    <p:sldId id="263" r:id="rId16"/>
    <p:sldId id="272" r:id="rId17"/>
    <p:sldId id="264"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BA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74" d="100"/>
          <a:sy n="74" d="100"/>
        </p:scale>
        <p:origin x="129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9/9/2018</a:t>
            </a:fld>
            <a:endParaRPr lang="en-US" dirty="0"/>
          </a:p>
        </p:txBody>
      </p:sp>
      <p:sp>
        <p:nvSpPr>
          <p:cNvPr id="5" name="Footer Placeholder 4"/>
          <p:cNvSpPr>
            <a:spLocks noGrp="1"/>
          </p:cNvSpPr>
          <p:nvPr>
            <p:ph type="ftr" sz="quarter" idx="11"/>
          </p:nvPr>
        </p:nvSpPr>
        <p:spPr>
          <a:xfrm>
            <a:off x="812805" y="6272785"/>
            <a:ext cx="4745736" cy="365125"/>
          </a:xfrm>
        </p:spPr>
        <p:txBody>
          <a:bodyPr/>
          <a:lstStyle/>
          <a:p>
            <a:endParaRPr lang="en-US"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44601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157CC2-0FC8-4686-B024-99790E0F5162}" type="datetimeFigureOut">
              <a:rPr lang="en-US" smtClean="0"/>
              <a:t>9/9/2018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38173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6764DA5-CD3D-4590-A511-FCD3BC7A793E}" type="datetimeFigureOut">
              <a:rPr lang="en-US" smtClean="0"/>
              <a:t>9/9/2018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909076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2F5661D-6934-4B32-B92C-470368BF1EC6}" type="datetimeFigureOut">
              <a:rPr lang="en-US" smtClean="0"/>
              <a:t>9/9/2018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978465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C6F822A4-8DA6-4447-9B1F-C5DB58435268}" type="datetimeFigureOut">
              <a:rPr lang="en-US" smtClean="0"/>
              <a:t>9/9/2018</a:t>
            </a:fld>
            <a:endParaRPr lang="en-US" dirty="0"/>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196529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9/9/2018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04825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9/9/2018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32991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77919A6-33EB-49BD-A62F-1FA56B9F9712}" type="datetimeFigureOut">
              <a:rPr lang="en-US" smtClean="0"/>
              <a:t>9/9/2018</a:t>
            </a:fld>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63246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9/9/2018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86165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DA16AA21-1863-4931-97CB-99D0A168701B}" type="datetimeFigureOut">
              <a:rPr lang="en-US" smtClean="0"/>
              <a:t>9/9/2018</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678441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3772C379-9A7C-4C87-A116-CBE9F58B04C5}" type="datetimeFigureOut">
              <a:rPr lang="en-US" smtClean="0"/>
              <a:t>9/9/2018</a:t>
            </a:fld>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93644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664C608-40B1-4030-A28D-5B74BC98ADCE}" type="datetimeFigureOut">
              <a:rPr lang="en-US" smtClean="0"/>
              <a:t>9/9/2018</a:t>
            </a:fld>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00200512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200" b="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DDBD90-A742-4D4E-986B-152BF9096D2A}"/>
              </a:ext>
            </a:extLst>
          </p:cNvPr>
          <p:cNvSpPr>
            <a:spLocks noGrp="1"/>
          </p:cNvSpPr>
          <p:nvPr>
            <p:ph type="ctrTitle"/>
          </p:nvPr>
        </p:nvSpPr>
        <p:spPr/>
        <p:txBody>
          <a:bodyPr/>
          <a:lstStyle/>
          <a:p>
            <a:pPr algn="ctr"/>
            <a:r>
              <a:rPr lang="es-SV" b="1" cap="none" dirty="0">
                <a:ln w="6600">
                  <a:solidFill>
                    <a:schemeClr val="accent2"/>
                  </a:solidFill>
                  <a:prstDash val="solid"/>
                </a:ln>
                <a:solidFill>
                  <a:srgbClr val="FFFFFF"/>
                </a:solidFill>
                <a:effectLst>
                  <a:outerShdw dist="38100" dir="2700000" algn="tl" rotWithShape="0">
                    <a:schemeClr val="accent2"/>
                  </a:outerShdw>
                </a:effectLst>
              </a:rPr>
              <a:t>EL PRIMER MANDAMIENTO</a:t>
            </a:r>
            <a:endParaRPr lang="es-ES" b="1" cap="none"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Subtítulo 2">
            <a:extLst>
              <a:ext uri="{FF2B5EF4-FFF2-40B4-BE49-F238E27FC236}">
                <a16:creationId xmlns:a16="http://schemas.microsoft.com/office/drawing/2014/main" id="{BC71479D-8018-45BD-9E06-F57DED8143D2}"/>
              </a:ext>
            </a:extLst>
          </p:cNvPr>
          <p:cNvSpPr>
            <a:spLocks noGrp="1"/>
          </p:cNvSpPr>
          <p:nvPr>
            <p:ph type="subTitle" idx="1"/>
          </p:nvPr>
        </p:nvSpPr>
        <p:spPr>
          <a:xfrm>
            <a:off x="775335" y="4534237"/>
            <a:ext cx="7593330" cy="1783080"/>
          </a:xfrm>
        </p:spPr>
        <p:txBody>
          <a:bodyPr>
            <a:normAutofit/>
          </a:bodyPr>
          <a:lstStyle/>
          <a:p>
            <a:r>
              <a:rPr lang="es-SV" sz="3200" b="1" spc="50" dirty="0">
                <a:ln w="9525" cmpd="sng">
                  <a:solidFill>
                    <a:schemeClr val="accent1"/>
                  </a:solidFill>
                  <a:prstDash val="solid"/>
                </a:ln>
                <a:solidFill>
                  <a:srgbClr val="70AD47">
                    <a:tint val="1000"/>
                  </a:srgbClr>
                </a:solidFill>
                <a:effectLst>
                  <a:glow rad="38100">
                    <a:schemeClr val="accent1">
                      <a:alpha val="40000"/>
                    </a:schemeClr>
                  </a:glow>
                </a:effectLst>
              </a:rPr>
              <a:t>PROPÓSITO</a:t>
            </a:r>
          </a:p>
          <a:p>
            <a:pPr algn="ctr"/>
            <a:r>
              <a:rPr lang="es-SV" sz="3200" b="1" spc="50" dirty="0">
                <a:ln w="9525" cmpd="sng">
                  <a:solidFill>
                    <a:schemeClr val="accent1"/>
                  </a:solidFill>
                  <a:prstDash val="solid"/>
                </a:ln>
                <a:solidFill>
                  <a:srgbClr val="70AD47">
                    <a:tint val="1000"/>
                  </a:srgbClr>
                </a:solidFill>
                <a:effectLst>
                  <a:glow rad="38100">
                    <a:schemeClr val="accent1">
                      <a:alpha val="40000"/>
                    </a:schemeClr>
                  </a:glow>
                </a:effectLst>
              </a:rPr>
              <a:t>Identificar ¿Cuál mandamiento es el más importante de todos? </a:t>
            </a:r>
            <a:endParaRPr lang="es-ES" sz="32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4" name="Rectángulo 3">
            <a:extLst>
              <a:ext uri="{FF2B5EF4-FFF2-40B4-BE49-F238E27FC236}">
                <a16:creationId xmlns:a16="http://schemas.microsoft.com/office/drawing/2014/main" id="{32A98E80-7D33-4883-BC01-A63469FA2002}"/>
              </a:ext>
            </a:extLst>
          </p:cNvPr>
          <p:cNvSpPr/>
          <p:nvPr/>
        </p:nvSpPr>
        <p:spPr>
          <a:xfrm>
            <a:off x="332440" y="309392"/>
            <a:ext cx="8505790" cy="769441"/>
          </a:xfrm>
          <a:prstGeom prst="rect">
            <a:avLst/>
          </a:prstGeom>
          <a:noFill/>
        </p:spPr>
        <p:txBody>
          <a:bodyPr wrap="none" lIns="91440" tIns="45720" rIns="91440" bIns="45720">
            <a:spAutoFit/>
          </a:bodyPr>
          <a:lstStyle/>
          <a:p>
            <a:pPr algn="ctr"/>
            <a:r>
              <a:rPr lang="es-SV" sz="4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Usulután_09_septiembre_2018</a:t>
            </a:r>
            <a:endParaRPr lang="es-ES" sz="4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Tree>
    <p:extLst>
      <p:ext uri="{BB962C8B-B14F-4D97-AF65-F5344CB8AC3E}">
        <p14:creationId xmlns:p14="http://schemas.microsoft.com/office/powerpoint/2010/main" val="40262322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595EC2F-EA14-44C9-9BE7-73C8001E0B05}"/>
              </a:ext>
            </a:extLst>
          </p:cNvPr>
          <p:cNvSpPr>
            <a:spLocks noGrp="1"/>
          </p:cNvSpPr>
          <p:nvPr>
            <p:ph idx="1"/>
          </p:nvPr>
        </p:nvSpPr>
        <p:spPr>
          <a:xfrm>
            <a:off x="419100" y="692658"/>
            <a:ext cx="8439150" cy="5993892"/>
          </a:xfrm>
        </p:spPr>
        <p:txBody>
          <a:bodyPr>
            <a:normAutofit fontScale="92500" lnSpcReduction="10000"/>
          </a:bodyPr>
          <a:lstStyle/>
          <a:p>
            <a:r>
              <a:rPr lang="es-SV" sz="3600" b="1" spc="50" dirty="0">
                <a:ln w="9525" cmpd="sng">
                  <a:solidFill>
                    <a:schemeClr val="accent1"/>
                  </a:solidFill>
                  <a:prstDash val="solid"/>
                </a:ln>
                <a:solidFill>
                  <a:srgbClr val="70AD47">
                    <a:tint val="1000"/>
                  </a:srgbClr>
                </a:solidFill>
                <a:effectLst>
                  <a:glow rad="38100">
                    <a:schemeClr val="accent1">
                      <a:alpha val="40000"/>
                    </a:schemeClr>
                  </a:glow>
                </a:effectLst>
              </a:rPr>
              <a:t>II. La respuesta dada. </a:t>
            </a:r>
          </a:p>
          <a:p>
            <a:endParaRPr lang="es-SV" sz="3600" b="1" spc="50" dirty="0">
              <a:ln w="9525" cmpd="sng">
                <a:solidFill>
                  <a:schemeClr val="accent1"/>
                </a:solidFill>
                <a:prstDash val="solid"/>
              </a:ln>
              <a:solidFill>
                <a:srgbClr val="70AD47">
                  <a:tint val="1000"/>
                </a:srgbClr>
              </a:solidFill>
              <a:effectLst>
                <a:glow rad="38100">
                  <a:schemeClr val="accent1">
                    <a:alpha val="40000"/>
                  </a:schemeClr>
                </a:glow>
              </a:effectLst>
            </a:endParaRPr>
          </a:p>
          <a:p>
            <a:r>
              <a:rPr lang="es-SV" sz="3600" b="1" spc="50" dirty="0">
                <a:ln w="9525" cmpd="sng">
                  <a:solidFill>
                    <a:schemeClr val="accent1"/>
                  </a:solidFill>
                  <a:prstDash val="solid"/>
                </a:ln>
                <a:solidFill>
                  <a:srgbClr val="70AD47">
                    <a:tint val="1000"/>
                  </a:srgbClr>
                </a:solidFill>
                <a:effectLst>
                  <a:glow rad="38100">
                    <a:schemeClr val="accent1">
                      <a:alpha val="40000"/>
                    </a:schemeClr>
                  </a:glow>
                </a:effectLst>
              </a:rPr>
              <a:t>2. LA FE EN LA UNIDAD DE DIOS. «El Señor, nuestro Dios, es un solo Señor» (v. 29). El gran misterio de la Trinidad es claramente revelado, pero nunca explicado (</a:t>
            </a:r>
            <a:r>
              <a:rPr lang="es-SV" sz="3600" b="1" u="sng" spc="50" dirty="0">
                <a:ln w="9525" cmpd="sng">
                  <a:solidFill>
                    <a:schemeClr val="accent1"/>
                  </a:solidFill>
                  <a:prstDash val="solid"/>
                </a:ln>
                <a:solidFill>
                  <a:srgbClr val="70AD47">
                    <a:tint val="1000"/>
                  </a:srgbClr>
                </a:solidFill>
                <a:effectLst>
                  <a:glow rad="38100">
                    <a:schemeClr val="accent1">
                      <a:alpha val="40000"/>
                    </a:schemeClr>
                  </a:glow>
                </a:effectLst>
              </a:rPr>
              <a:t>II_Corintios_13.14</a:t>
            </a:r>
            <a:r>
              <a:rPr lang="es-SV" sz="3600" b="1" spc="50" dirty="0">
                <a:ln w="9525" cmpd="sng">
                  <a:solidFill>
                    <a:schemeClr val="accent1"/>
                  </a:solidFill>
                  <a:prstDash val="solid"/>
                </a:ln>
                <a:solidFill>
                  <a:srgbClr val="70AD47">
                    <a:tint val="1000"/>
                  </a:srgbClr>
                </a:solidFill>
                <a:effectLst>
                  <a:glow rad="38100">
                    <a:schemeClr val="accent1">
                      <a:alpha val="40000"/>
                    </a:schemeClr>
                  </a:glow>
                </a:effectLst>
              </a:rPr>
              <a:t>). Como la unión mística de la Iglesia, y del creyente individual con Él mismo, se recibe por fe. Todos somos uno en Cristo.</a:t>
            </a:r>
            <a:br>
              <a:rPr lang="es-SV" sz="3600" b="1" spc="50" dirty="0">
                <a:ln w="9525" cmpd="sng">
                  <a:solidFill>
                    <a:schemeClr val="accent1"/>
                  </a:solidFill>
                  <a:prstDash val="solid"/>
                </a:ln>
                <a:solidFill>
                  <a:srgbClr val="70AD47">
                    <a:tint val="1000"/>
                  </a:srgbClr>
                </a:solidFill>
                <a:effectLst>
                  <a:glow rad="38100">
                    <a:schemeClr val="accent1">
                      <a:alpha val="40000"/>
                    </a:schemeClr>
                  </a:glow>
                </a:effectLst>
              </a:rPr>
            </a:br>
            <a:br>
              <a:rPr lang="es-SV" sz="3600" b="1" spc="50" dirty="0">
                <a:ln w="9525" cmpd="sng">
                  <a:solidFill>
                    <a:schemeClr val="accent1"/>
                  </a:solidFill>
                  <a:prstDash val="solid"/>
                </a:ln>
                <a:solidFill>
                  <a:srgbClr val="70AD47">
                    <a:tint val="1000"/>
                  </a:srgbClr>
                </a:solidFill>
                <a:effectLst>
                  <a:glow rad="38100">
                    <a:schemeClr val="accent1">
                      <a:alpha val="40000"/>
                    </a:schemeClr>
                  </a:glow>
                </a:effectLst>
              </a:rPr>
            </a:br>
            <a:endParaRPr lang="es-ES" sz="36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7505125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72E7B8-B5BD-446D-9C70-E1A31C8A829E}"/>
              </a:ext>
            </a:extLst>
          </p:cNvPr>
          <p:cNvSpPr>
            <a:spLocks noGrp="1"/>
          </p:cNvSpPr>
          <p:nvPr>
            <p:ph type="title"/>
          </p:nvPr>
        </p:nvSpPr>
        <p:spPr/>
        <p:txBody>
          <a:bodyPr/>
          <a:lstStyle/>
          <a:p>
            <a:pPr algn="ctr"/>
            <a:r>
              <a:rPr lang="es-SV" b="1" cap="none" dirty="0">
                <a:ln w="10160">
                  <a:solidFill>
                    <a:schemeClr val="accent5"/>
                  </a:solidFill>
                  <a:prstDash val="solid"/>
                </a:ln>
                <a:solidFill>
                  <a:srgbClr val="FFFFFF"/>
                </a:solidFill>
                <a:effectLst>
                  <a:outerShdw blurRad="38100" dist="22860" dir="5400000" algn="tl" rotWithShape="0">
                    <a:srgbClr val="000000">
                      <a:alpha val="30000"/>
                    </a:srgbClr>
                  </a:outerShdw>
                </a:effectLst>
              </a:rPr>
              <a:t>II_Corintios_13.14</a:t>
            </a:r>
            <a:endParaRPr lang="es-ES" b="1" cap="none"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Marcador de contenido 2">
            <a:extLst>
              <a:ext uri="{FF2B5EF4-FFF2-40B4-BE49-F238E27FC236}">
                <a16:creationId xmlns:a16="http://schemas.microsoft.com/office/drawing/2014/main" id="{A133D294-9FB9-4445-98EF-4B8D22B90492}"/>
              </a:ext>
            </a:extLst>
          </p:cNvPr>
          <p:cNvSpPr>
            <a:spLocks noGrp="1"/>
          </p:cNvSpPr>
          <p:nvPr>
            <p:ph idx="1"/>
          </p:nvPr>
        </p:nvSpPr>
        <p:spPr>
          <a:xfrm>
            <a:off x="870934" y="2597926"/>
            <a:ext cx="7402132" cy="3545296"/>
          </a:xfrm>
        </p:spPr>
        <p:txBody>
          <a:bodyPr>
            <a:normAutofit/>
          </a:bodyPr>
          <a:lstStyle/>
          <a:p>
            <a:pPr algn="ctr"/>
            <a:r>
              <a:rPr lang="es-SV" sz="4000" b="1" dirty="0">
                <a:ln w="6600">
                  <a:solidFill>
                    <a:schemeClr val="accent2"/>
                  </a:solidFill>
                  <a:prstDash val="solid"/>
                </a:ln>
                <a:solidFill>
                  <a:srgbClr val="FFFFFF"/>
                </a:solidFill>
                <a:effectLst>
                  <a:outerShdw dist="38100" dir="2700000" algn="tl" rotWithShape="0">
                    <a:schemeClr val="accent2"/>
                  </a:outerShdw>
                </a:effectLst>
              </a:rPr>
              <a:t>La gracia del Señor Jesucristo, el amor de Dios, y la comunión del Espíritu Santo sean con todos vosotros. Amén.</a:t>
            </a:r>
          </a:p>
          <a:p>
            <a:pPr algn="ctr"/>
            <a:endParaRPr lang="es-ES" sz="40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530861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595EC2F-EA14-44C9-9BE7-73C8001E0B05}"/>
              </a:ext>
            </a:extLst>
          </p:cNvPr>
          <p:cNvSpPr>
            <a:spLocks noGrp="1"/>
          </p:cNvSpPr>
          <p:nvPr>
            <p:ph idx="1"/>
          </p:nvPr>
        </p:nvSpPr>
        <p:spPr>
          <a:xfrm>
            <a:off x="400050" y="445008"/>
            <a:ext cx="8401050" cy="6108192"/>
          </a:xfrm>
        </p:spPr>
        <p:txBody>
          <a:bodyPr>
            <a:normAutofit lnSpcReduction="10000"/>
          </a:bodyPr>
          <a:lstStyle/>
          <a:p>
            <a:r>
              <a:rPr lang="es-SV" sz="2800" b="1" dirty="0">
                <a:ln w="12700" cmpd="sng">
                  <a:solidFill>
                    <a:schemeClr val="accent4"/>
                  </a:solidFill>
                  <a:prstDash val="solid"/>
                </a:ln>
                <a:solidFill>
                  <a:schemeClr val="bg1"/>
                </a:solidFill>
              </a:rPr>
              <a:t>II. La respuesta dada. </a:t>
            </a:r>
          </a:p>
          <a:p>
            <a:r>
              <a:rPr lang="es-SV" sz="2800" b="1" dirty="0">
                <a:ln w="12700" cmpd="sng">
                  <a:solidFill>
                    <a:schemeClr val="accent4"/>
                  </a:solidFill>
                  <a:prstDash val="solid"/>
                </a:ln>
                <a:solidFill>
                  <a:schemeClr val="bg1"/>
                </a:solidFill>
              </a:rPr>
              <a:t> En esta contestación hay un llamamiento a:</a:t>
            </a:r>
          </a:p>
          <a:p>
            <a:endParaRPr lang="es-SV" sz="2800" b="1" dirty="0">
              <a:ln w="12700" cmpd="sng">
                <a:solidFill>
                  <a:schemeClr val="accent4"/>
                </a:solidFill>
                <a:prstDash val="solid"/>
              </a:ln>
              <a:solidFill>
                <a:schemeClr val="bg1"/>
              </a:solidFill>
            </a:endParaRPr>
          </a:p>
          <a:p>
            <a:r>
              <a:rPr lang="es-SV" sz="2800" b="1" dirty="0">
                <a:ln w="12700" cmpd="sng">
                  <a:solidFill>
                    <a:schemeClr val="accent4"/>
                  </a:solidFill>
                  <a:prstDash val="solid"/>
                </a:ln>
                <a:solidFill>
                  <a:schemeClr val="bg1"/>
                </a:solidFill>
              </a:rPr>
              <a:t>3. UNA PERFECTA SUMISIÓN. «Amarás al Señor tu Dios con todo tu corazón, con toda tu alma, con toda tu mente, y con toda tu fuerza» (v. 3). Ésta es una demanda hecha sobre: </a:t>
            </a:r>
            <a:br>
              <a:rPr lang="es-SV" sz="2800" b="1" dirty="0">
                <a:ln w="12700" cmpd="sng">
                  <a:solidFill>
                    <a:schemeClr val="accent4"/>
                  </a:solidFill>
                  <a:prstDash val="solid"/>
                </a:ln>
                <a:solidFill>
                  <a:schemeClr val="bg1"/>
                </a:solidFill>
              </a:rPr>
            </a:br>
            <a:br>
              <a:rPr lang="es-SV" sz="2800" b="1" dirty="0">
                <a:ln w="12700" cmpd="sng">
                  <a:solidFill>
                    <a:schemeClr val="accent4"/>
                  </a:solidFill>
                  <a:prstDash val="solid"/>
                </a:ln>
                <a:solidFill>
                  <a:schemeClr val="bg1"/>
                </a:solidFill>
              </a:rPr>
            </a:br>
            <a:r>
              <a:rPr lang="es-SV" sz="2800" b="1" dirty="0">
                <a:ln w="12700" cmpd="sng">
                  <a:solidFill>
                    <a:schemeClr val="accent4"/>
                  </a:solidFill>
                  <a:prstDash val="solid"/>
                </a:ln>
                <a:solidFill>
                  <a:schemeClr val="bg1"/>
                </a:solidFill>
              </a:rPr>
              <a:t>1) La totalidad de nuestros afectos: «todo tu corazón». </a:t>
            </a:r>
            <a:br>
              <a:rPr lang="es-SV" sz="2800" b="1" dirty="0">
                <a:ln w="12700" cmpd="sng">
                  <a:solidFill>
                    <a:schemeClr val="accent4"/>
                  </a:solidFill>
                  <a:prstDash val="solid"/>
                </a:ln>
                <a:solidFill>
                  <a:schemeClr val="bg1"/>
                </a:solidFill>
              </a:rPr>
            </a:br>
            <a:r>
              <a:rPr lang="es-SV" sz="2800" b="1" dirty="0">
                <a:ln w="12700" cmpd="sng">
                  <a:solidFill>
                    <a:schemeClr val="accent4"/>
                  </a:solidFill>
                  <a:prstDash val="solid"/>
                </a:ln>
                <a:solidFill>
                  <a:schemeClr val="bg1"/>
                </a:solidFill>
              </a:rPr>
              <a:t>2) La totalidad de la vida, «toda tu alma». </a:t>
            </a:r>
            <a:br>
              <a:rPr lang="es-SV" sz="2800" b="1" dirty="0">
                <a:ln w="12700" cmpd="sng">
                  <a:solidFill>
                    <a:schemeClr val="accent4"/>
                  </a:solidFill>
                  <a:prstDash val="solid"/>
                </a:ln>
                <a:solidFill>
                  <a:schemeClr val="bg1"/>
                </a:solidFill>
              </a:rPr>
            </a:br>
            <a:r>
              <a:rPr lang="es-SV" sz="2800" b="1" dirty="0">
                <a:ln w="12700" cmpd="sng">
                  <a:solidFill>
                    <a:schemeClr val="accent4"/>
                  </a:solidFill>
                  <a:prstDash val="solid"/>
                </a:ln>
                <a:solidFill>
                  <a:schemeClr val="bg1"/>
                </a:solidFill>
              </a:rPr>
              <a:t>3) Todo el reino del pensamiento, «toda tu mente». </a:t>
            </a:r>
            <a:br>
              <a:rPr lang="es-SV" sz="2800" b="1" dirty="0">
                <a:ln w="12700" cmpd="sng">
                  <a:solidFill>
                    <a:schemeClr val="accent4"/>
                  </a:solidFill>
                  <a:prstDash val="solid"/>
                </a:ln>
                <a:solidFill>
                  <a:schemeClr val="bg1"/>
                </a:solidFill>
              </a:rPr>
            </a:br>
            <a:r>
              <a:rPr lang="es-SV" sz="2800" b="1" dirty="0">
                <a:ln w="12700" cmpd="sng">
                  <a:solidFill>
                    <a:schemeClr val="accent4"/>
                  </a:solidFill>
                  <a:prstDash val="solid"/>
                </a:ln>
                <a:solidFill>
                  <a:schemeClr val="bg1"/>
                </a:solidFill>
              </a:rPr>
              <a:t>4) Toda la energía de nuestro Ser, «toda tu fuerza». </a:t>
            </a:r>
            <a:endParaRPr lang="es-ES" sz="2800" b="1" dirty="0">
              <a:ln w="12700" cmpd="sng">
                <a:solidFill>
                  <a:schemeClr val="accent4"/>
                </a:solidFill>
                <a:prstDash val="solid"/>
              </a:ln>
              <a:solidFill>
                <a:schemeClr val="bg1"/>
              </a:solidFill>
            </a:endParaRPr>
          </a:p>
        </p:txBody>
      </p:sp>
    </p:spTree>
    <p:extLst>
      <p:ext uri="{BB962C8B-B14F-4D97-AF65-F5344CB8AC3E}">
        <p14:creationId xmlns:p14="http://schemas.microsoft.com/office/powerpoint/2010/main" val="23855368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595EC2F-EA14-44C9-9BE7-73C8001E0B05}"/>
              </a:ext>
            </a:extLst>
          </p:cNvPr>
          <p:cNvSpPr>
            <a:spLocks noGrp="1"/>
          </p:cNvSpPr>
          <p:nvPr>
            <p:ph idx="1"/>
          </p:nvPr>
        </p:nvSpPr>
        <p:spPr>
          <a:xfrm>
            <a:off x="258381" y="161329"/>
            <a:ext cx="8602283" cy="6535342"/>
          </a:xfrm>
        </p:spPr>
        <p:txBody>
          <a:bodyPr>
            <a:normAutofit lnSpcReduction="10000"/>
          </a:bodyPr>
          <a:lstStyle/>
          <a:p>
            <a:r>
              <a:rPr lang="es-SV" sz="3200" b="1" dirty="0">
                <a:solidFill>
                  <a:schemeClr val="bg1"/>
                </a:solidFill>
              </a:rPr>
              <a:t>Un holocausto, totalmente ofrecido a Dios:</a:t>
            </a:r>
            <a:r>
              <a:rPr lang="es-SV" sz="3200" dirty="0"/>
              <a:t> </a:t>
            </a:r>
            <a:r>
              <a:rPr lang="es-SV" sz="3200" dirty="0">
                <a:solidFill>
                  <a:srgbClr val="FFFF00"/>
                </a:solidFill>
              </a:rPr>
              <a:t>Este, el primer mandamiento, se cumple en una sola palabra: AMOR. Este amor de Dios en nuestros corazones que nos constriñe a darnos completamente a Él I_Juan_5.3</a:t>
            </a:r>
          </a:p>
          <a:p>
            <a:endParaRPr lang="es-SV" sz="3200" dirty="0"/>
          </a:p>
          <a:p>
            <a:r>
              <a:rPr lang="es-SV" sz="3200" dirty="0"/>
              <a:t>4. </a:t>
            </a:r>
            <a:r>
              <a:rPr lang="es-SV" sz="3200" b="1" dirty="0">
                <a:solidFill>
                  <a:schemeClr val="accent6">
                    <a:lumMod val="20000"/>
                    <a:lumOff val="80000"/>
                  </a:schemeClr>
                </a:solidFill>
              </a:rPr>
              <a:t>BONDAD FRATERNAL</a:t>
            </a:r>
            <a:r>
              <a:rPr lang="es-SV" sz="3200" b="1" dirty="0"/>
              <a:t>.</a:t>
            </a:r>
            <a:r>
              <a:rPr lang="es-SV" sz="3200" dirty="0"/>
              <a:t> </a:t>
            </a:r>
            <a:r>
              <a:rPr lang="es-SV" sz="3200" b="1" dirty="0">
                <a:ln w="6600">
                  <a:solidFill>
                    <a:schemeClr val="accent2"/>
                  </a:solidFill>
                  <a:prstDash val="solid"/>
                </a:ln>
                <a:solidFill>
                  <a:srgbClr val="FFFFFF"/>
                </a:solidFill>
                <a:effectLst>
                  <a:outerShdw dist="38100" dir="2700000" algn="tl" rotWithShape="0">
                    <a:schemeClr val="accent2"/>
                  </a:outerShdw>
                </a:effectLst>
              </a:rPr>
              <a:t>«Y el segundo es semejante a él: Amarás a tu prójimo como a ti mismo»</a:t>
            </a:r>
            <a:r>
              <a:rPr lang="es-SV" sz="3200" dirty="0"/>
              <a:t>. </a:t>
            </a:r>
            <a:r>
              <a:rPr lang="es-SV"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Es muy significativo que nuestro Señor enlace el primer y segundo mandamiento juntos, haciendo de ambos un mandamiento de la misma importancia.</a:t>
            </a:r>
            <a:r>
              <a:rPr lang="es-SV" sz="3200" dirty="0"/>
              <a:t> </a:t>
            </a:r>
            <a:endParaRPr lang="es-ES" sz="3200" dirty="0"/>
          </a:p>
        </p:txBody>
      </p:sp>
    </p:spTree>
    <p:extLst>
      <p:ext uri="{BB962C8B-B14F-4D97-AF65-F5344CB8AC3E}">
        <p14:creationId xmlns:p14="http://schemas.microsoft.com/office/powerpoint/2010/main" val="6145177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595EC2F-EA14-44C9-9BE7-73C8001E0B05}"/>
              </a:ext>
            </a:extLst>
          </p:cNvPr>
          <p:cNvSpPr>
            <a:spLocks noGrp="1"/>
          </p:cNvSpPr>
          <p:nvPr>
            <p:ph idx="1"/>
          </p:nvPr>
        </p:nvSpPr>
        <p:spPr>
          <a:xfrm>
            <a:off x="577134" y="473470"/>
            <a:ext cx="7989731" cy="5911060"/>
          </a:xfrm>
        </p:spPr>
        <p:txBody>
          <a:bodyPr>
            <a:normAutofit/>
          </a:bodyPr>
          <a:lstStyle/>
          <a:p>
            <a:r>
              <a:rPr lang="es-SV" sz="2800" b="1" dirty="0">
                <a:solidFill>
                  <a:schemeClr val="bg1"/>
                </a:solidFill>
              </a:rPr>
              <a:t>El amor de Dios, y el amor a Dios, deben manifestarse en amor a otros (</a:t>
            </a:r>
            <a:r>
              <a:rPr lang="es-SV" sz="2800" b="1" u="sng" dirty="0">
                <a:solidFill>
                  <a:schemeClr val="bg1"/>
                </a:solidFill>
              </a:rPr>
              <a:t>I Juan 4.11,12</a:t>
            </a:r>
            <a:r>
              <a:rPr lang="es-SV" sz="2800" b="1" dirty="0">
                <a:solidFill>
                  <a:schemeClr val="bg1"/>
                </a:solidFill>
              </a:rPr>
              <a:t>). Si uno no ama a su hermano a quien ha visto, ¿cómo puede amar a Dios, a quien no ha visto? (1ª Juan 4:20; </a:t>
            </a:r>
            <a:r>
              <a:rPr lang="es-SV" sz="2800" b="1" u="sng" dirty="0">
                <a:solidFill>
                  <a:schemeClr val="bg1"/>
                </a:solidFill>
              </a:rPr>
              <a:t>Ef.4.32</a:t>
            </a:r>
            <a:r>
              <a:rPr lang="es-SV" sz="2800" b="1" dirty="0">
                <a:solidFill>
                  <a:schemeClr val="bg1"/>
                </a:solidFill>
              </a:rPr>
              <a:t>).</a:t>
            </a:r>
          </a:p>
          <a:p>
            <a:endParaRPr lang="es-SV" sz="2800" b="1" dirty="0">
              <a:solidFill>
                <a:schemeClr val="bg1"/>
              </a:solidFill>
            </a:endParaRPr>
          </a:p>
          <a:p>
            <a:endParaRPr lang="es-SV" sz="2800" b="1" dirty="0">
              <a:solidFill>
                <a:schemeClr val="bg1"/>
              </a:solidFill>
            </a:endParaRPr>
          </a:p>
          <a:p>
            <a:pPr algn="ctr"/>
            <a:r>
              <a:rPr lang="es-ES" sz="2800" b="1" dirty="0">
                <a:solidFill>
                  <a:schemeClr val="bg1"/>
                </a:solidFill>
              </a:rPr>
              <a:t>«</a:t>
            </a:r>
            <a:r>
              <a:rPr lang="es-ES" sz="3600" b="1" dirty="0">
                <a:ln w="6600">
                  <a:solidFill>
                    <a:schemeClr val="accent2"/>
                  </a:solidFill>
                  <a:prstDash val="solid"/>
                </a:ln>
                <a:solidFill>
                  <a:srgbClr val="FFFFFF"/>
                </a:solidFill>
                <a:effectLst>
                  <a:outerShdw dist="38100" dir="2700000" algn="tl" rotWithShape="0">
                    <a:schemeClr val="accent2"/>
                  </a:outerShdw>
                </a:effectLst>
              </a:rPr>
              <a:t>Antes sed benignos unos con otros, misericordiosos, perdonándoos unos a otros, como Dios también os perdonó a vosotros en Cristo</a:t>
            </a:r>
            <a:r>
              <a:rPr lang="es-ES" sz="2800" b="1" dirty="0">
                <a:solidFill>
                  <a:schemeClr val="bg1"/>
                </a:solidFill>
              </a:rPr>
              <a:t>» </a:t>
            </a:r>
            <a:r>
              <a:rPr lang="es-ES" sz="2800" b="1" dirty="0">
                <a:solidFill>
                  <a:srgbClr val="C00000"/>
                </a:solidFill>
              </a:rPr>
              <a:t>Ef. 4.32</a:t>
            </a:r>
          </a:p>
        </p:txBody>
      </p:sp>
    </p:spTree>
    <p:extLst>
      <p:ext uri="{BB962C8B-B14F-4D97-AF65-F5344CB8AC3E}">
        <p14:creationId xmlns:p14="http://schemas.microsoft.com/office/powerpoint/2010/main" val="1694552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25B7288-F89C-4884-AF20-6B125DE11BE0}"/>
              </a:ext>
            </a:extLst>
          </p:cNvPr>
          <p:cNvSpPr>
            <a:spLocks noGrp="1"/>
          </p:cNvSpPr>
          <p:nvPr>
            <p:ph idx="1"/>
          </p:nvPr>
        </p:nvSpPr>
        <p:spPr>
          <a:xfrm>
            <a:off x="304800" y="464058"/>
            <a:ext cx="8496300" cy="6222492"/>
          </a:xfrm>
        </p:spPr>
        <p:txBody>
          <a:bodyPr>
            <a:normAutofit lnSpcReduction="10000"/>
          </a:bodyPr>
          <a:lstStyle/>
          <a:p>
            <a:r>
              <a:rPr lang="es-SV" sz="2800" b="1" dirty="0"/>
              <a:t>III. </a:t>
            </a:r>
            <a:r>
              <a:rPr lang="es-SV" sz="3200" b="1" dirty="0">
                <a:solidFill>
                  <a:schemeClr val="bg1"/>
                </a:solidFill>
              </a:rPr>
              <a:t>El efecto producido. Hubo:</a:t>
            </a:r>
          </a:p>
          <a:p>
            <a:r>
              <a:rPr lang="es-SV" sz="2800" dirty="0"/>
              <a:t>1 </a:t>
            </a:r>
            <a:r>
              <a:rPr lang="es-SV" sz="2800" b="1" spc="50" dirty="0">
                <a:ln w="0"/>
                <a:solidFill>
                  <a:schemeClr val="bg2"/>
                </a:solidFill>
                <a:effectLst>
                  <a:innerShdw blurRad="63500" dist="50800" dir="13500000">
                    <a:srgbClr val="000000">
                      <a:alpha val="50000"/>
                    </a:srgbClr>
                  </a:innerShdw>
                </a:effectLst>
              </a:rPr>
              <a:t>ACEPTACIÓN</a:t>
            </a:r>
            <a:r>
              <a:rPr lang="es-SV" sz="2800" b="1" dirty="0"/>
              <a:t>.</a:t>
            </a:r>
            <a:r>
              <a:rPr lang="es-SV" sz="2800" dirty="0"/>
              <a:t> </a:t>
            </a:r>
            <a:r>
              <a:rPr lang="es-SV" sz="2800" b="1" spc="50" dirty="0">
                <a:ln w="9525" cmpd="sng">
                  <a:solidFill>
                    <a:schemeClr val="accent1"/>
                  </a:solidFill>
                  <a:prstDash val="solid"/>
                </a:ln>
                <a:solidFill>
                  <a:srgbClr val="70AD47">
                    <a:tint val="1000"/>
                  </a:srgbClr>
                </a:solidFill>
                <a:effectLst>
                  <a:glow rad="38100">
                    <a:schemeClr val="accent1">
                      <a:alpha val="40000"/>
                    </a:schemeClr>
                  </a:glow>
                </a:effectLst>
              </a:rPr>
              <a:t>«El escriba le dijo: Bien, Maestro; con verdad has dicho» (v. 32). Es bien posible admirar la sabiduría y el carácter de Cristo, y con todo no entrar en el poder y la bienaventuranza de su vida. Un mero asentimiento mental a la verdad enseñada por el Salvador no es salvación.</a:t>
            </a:r>
          </a:p>
          <a:p>
            <a:endParaRPr lang="es-SV" sz="2800" b="1" spc="50" dirty="0">
              <a:ln w="9525" cmpd="sng">
                <a:solidFill>
                  <a:schemeClr val="accent1"/>
                </a:solidFill>
                <a:prstDash val="solid"/>
              </a:ln>
              <a:solidFill>
                <a:srgbClr val="70AD47">
                  <a:tint val="1000"/>
                </a:srgbClr>
              </a:solidFill>
              <a:effectLst>
                <a:glow rad="38100">
                  <a:schemeClr val="accent1">
                    <a:alpha val="40000"/>
                  </a:schemeClr>
                </a:glow>
              </a:effectLst>
            </a:endParaRPr>
          </a:p>
          <a:p>
            <a:r>
              <a:rPr lang="es-SV" sz="2800" dirty="0"/>
              <a:t>2 </a:t>
            </a:r>
            <a:r>
              <a:rPr lang="es-SV" sz="2800" b="1" dirty="0">
                <a:ln w="6600">
                  <a:solidFill>
                    <a:schemeClr val="accent2"/>
                  </a:solidFill>
                  <a:prstDash val="solid"/>
                </a:ln>
                <a:solidFill>
                  <a:srgbClr val="FFFFFF"/>
                </a:solidFill>
                <a:effectLst>
                  <a:outerShdw dist="38100" dir="2700000" algn="tl" rotWithShape="0">
                    <a:schemeClr val="accent2"/>
                  </a:outerShdw>
                </a:effectLst>
              </a:rPr>
              <a:t>ALABANZA</a:t>
            </a:r>
            <a:r>
              <a:rPr lang="es-SV" sz="2800" b="1" dirty="0"/>
              <a:t>.</a:t>
            </a:r>
            <a:r>
              <a:rPr lang="es-SV" sz="2800" dirty="0"/>
              <a:t> «</a:t>
            </a:r>
            <a:r>
              <a:rPr lang="es-SV" sz="3600" b="1" dirty="0">
                <a:ln w="10160">
                  <a:solidFill>
                    <a:srgbClr val="918485"/>
                  </a:solidFill>
                  <a:prstDash val="solid"/>
                </a:ln>
                <a:solidFill>
                  <a:srgbClr val="FFFFFF"/>
                </a:solidFill>
                <a:effectLst>
                  <a:outerShdw blurRad="38100" dist="22860" dir="5400000" algn="tl" rotWithShape="0">
                    <a:srgbClr val="000000">
                      <a:alpha val="30000"/>
                    </a:srgbClr>
                  </a:outerShdw>
                </a:effectLst>
              </a:rPr>
              <a:t>Jesús entonces, viendo que había respondido sabiamente, le dijo: No estás lejos del reino de Dios. </a:t>
            </a:r>
            <a:r>
              <a:rPr lang="es-SV" sz="2800" dirty="0">
                <a:solidFill>
                  <a:schemeClr val="bg1"/>
                </a:solidFill>
              </a:rPr>
              <a:t> </a:t>
            </a:r>
            <a:r>
              <a:rPr lang="es-SV" sz="2800" dirty="0"/>
              <a:t>» </a:t>
            </a:r>
            <a:r>
              <a:rPr lang="es-SV" sz="2800" b="1" dirty="0">
                <a:ln w="22225">
                  <a:solidFill>
                    <a:schemeClr val="accent2"/>
                  </a:solidFill>
                  <a:prstDash val="solid"/>
                </a:ln>
                <a:solidFill>
                  <a:schemeClr val="accent2">
                    <a:lumMod val="40000"/>
                    <a:lumOff val="60000"/>
                  </a:schemeClr>
                </a:solidFill>
              </a:rPr>
              <a:t>(v. 34). Evidentemente había comprendido intelectualmente el sentido de las palabras del Señor. </a:t>
            </a:r>
            <a:endParaRPr lang="es-ES" sz="2800" dirty="0"/>
          </a:p>
        </p:txBody>
      </p:sp>
    </p:spTree>
    <p:extLst>
      <p:ext uri="{BB962C8B-B14F-4D97-AF65-F5344CB8AC3E}">
        <p14:creationId xmlns:p14="http://schemas.microsoft.com/office/powerpoint/2010/main" val="24989911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25B7288-F89C-4884-AF20-6B125DE11BE0}"/>
              </a:ext>
            </a:extLst>
          </p:cNvPr>
          <p:cNvSpPr>
            <a:spLocks noGrp="1"/>
          </p:cNvSpPr>
          <p:nvPr>
            <p:ph idx="1"/>
          </p:nvPr>
        </p:nvSpPr>
        <p:spPr>
          <a:xfrm>
            <a:off x="304800" y="464058"/>
            <a:ext cx="8496300" cy="6222492"/>
          </a:xfrm>
        </p:spPr>
        <p:txBody>
          <a:bodyPr>
            <a:normAutofit/>
          </a:bodyPr>
          <a:lstStyle/>
          <a:p>
            <a:r>
              <a:rPr lang="es-SV" sz="3600" b="1" dirty="0"/>
              <a:t>III. </a:t>
            </a:r>
            <a:r>
              <a:rPr lang="es-SV" sz="3600" b="1" dirty="0">
                <a:ln w="22225">
                  <a:solidFill>
                    <a:schemeClr val="accent2"/>
                  </a:solidFill>
                  <a:prstDash val="solid"/>
                </a:ln>
                <a:solidFill>
                  <a:schemeClr val="accent2">
                    <a:lumMod val="40000"/>
                    <a:lumOff val="60000"/>
                  </a:schemeClr>
                </a:solidFill>
              </a:rPr>
              <a:t>El efecto producido. Hubo:</a:t>
            </a:r>
          </a:p>
          <a:p>
            <a:pPr marL="0" indent="0">
              <a:buNone/>
            </a:pPr>
            <a:endParaRPr lang="es-SV" sz="1400" b="1" dirty="0">
              <a:ln w="22225">
                <a:solidFill>
                  <a:schemeClr val="accent2"/>
                </a:solidFill>
                <a:prstDash val="solid"/>
              </a:ln>
              <a:solidFill>
                <a:schemeClr val="accent2">
                  <a:lumMod val="40000"/>
                  <a:lumOff val="60000"/>
                </a:schemeClr>
              </a:solidFill>
            </a:endParaRPr>
          </a:p>
          <a:p>
            <a:pPr algn="ctr"/>
            <a:r>
              <a:rPr lang="es-SV"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Su enseñanza fue entendida hasta el punto de que en pensamiento llegó hasta el mismo umbral del reino de Dios; teóricamente cerca, pero experimentalmente fuera. Su razón y conciencia estaban del lado de la verdad.</a:t>
            </a:r>
            <a:endParaRPr lang="es-ES"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097136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25B7288-F89C-4884-AF20-6B125DE11BE0}"/>
              </a:ext>
            </a:extLst>
          </p:cNvPr>
          <p:cNvSpPr>
            <a:spLocks noGrp="1"/>
          </p:cNvSpPr>
          <p:nvPr>
            <p:ph idx="1"/>
          </p:nvPr>
        </p:nvSpPr>
        <p:spPr>
          <a:xfrm>
            <a:off x="304800" y="464058"/>
            <a:ext cx="7847527" cy="6222492"/>
          </a:xfrm>
        </p:spPr>
        <p:txBody>
          <a:bodyPr>
            <a:normAutofit/>
          </a:bodyPr>
          <a:lstStyle/>
          <a:p>
            <a:pPr algn="ctr"/>
            <a:r>
              <a:rPr lang="es-SV" sz="4400" b="1" dirty="0">
                <a:solidFill>
                  <a:schemeClr val="bg1"/>
                </a:solidFill>
              </a:rPr>
              <a:t>CONCLUSIÓN: </a:t>
            </a:r>
          </a:p>
          <a:p>
            <a:pPr algn="ctr"/>
            <a:r>
              <a:rPr lang="es-SV" sz="4400" dirty="0"/>
              <a:t>«</a:t>
            </a:r>
            <a:r>
              <a:rPr lang="es-SV" sz="4400" b="1" dirty="0">
                <a:solidFill>
                  <a:schemeClr val="bg1"/>
                </a:solidFill>
              </a:rPr>
              <a:t>No ESTAS lejos del reino DE DIOS</a:t>
            </a:r>
            <a:r>
              <a:rPr lang="es-SV" sz="4400" dirty="0"/>
              <a:t>». </a:t>
            </a:r>
          </a:p>
          <a:p>
            <a:pPr algn="ctr"/>
            <a:r>
              <a:rPr lang="es-SV" sz="4400" b="1" dirty="0">
                <a:ln w="22225">
                  <a:solidFill>
                    <a:schemeClr val="accent2"/>
                  </a:solidFill>
                  <a:prstDash val="solid"/>
                </a:ln>
                <a:solidFill>
                  <a:schemeClr val="accent2">
                    <a:lumMod val="40000"/>
                    <a:lumOff val="60000"/>
                  </a:schemeClr>
                </a:solidFill>
              </a:rPr>
              <a:t>Estas son unas palabras alentadoras, pero… ¡pero muy llenas de dolor! «No lejos», pero no suficientemente cerca para estar dentro. </a:t>
            </a:r>
            <a:endParaRPr lang="es-ES" sz="4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2306705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25B7288-F89C-4884-AF20-6B125DE11BE0}"/>
              </a:ext>
            </a:extLst>
          </p:cNvPr>
          <p:cNvSpPr>
            <a:spLocks noGrp="1"/>
          </p:cNvSpPr>
          <p:nvPr>
            <p:ph idx="1"/>
          </p:nvPr>
        </p:nvSpPr>
        <p:spPr>
          <a:xfrm>
            <a:off x="304800" y="464058"/>
            <a:ext cx="8496300" cy="6222492"/>
          </a:xfrm>
        </p:spPr>
        <p:txBody>
          <a:bodyPr>
            <a:normAutofit fontScale="92500" lnSpcReduction="20000"/>
          </a:bodyPr>
          <a:lstStyle/>
          <a:p>
            <a:pPr>
              <a:buFont typeface="Arial" panose="020B0604020202020204" pitchFamily="34" charset="0"/>
              <a:buChar char="•"/>
            </a:pPr>
            <a:r>
              <a:rPr lang="es-SV" sz="2800" b="1" dirty="0"/>
              <a:t>CONCLUSIÓN: </a:t>
            </a:r>
            <a:r>
              <a:rPr lang="es-SV" sz="2800" dirty="0"/>
              <a:t> </a:t>
            </a:r>
            <a:br>
              <a:rPr lang="es-SV" sz="2800" dirty="0"/>
            </a:br>
            <a:br>
              <a:rPr lang="es-SV" sz="2800" dirty="0"/>
            </a:br>
            <a:r>
              <a:rPr lang="es-SV" sz="3600" b="1" dirty="0">
                <a:ln w="22225">
                  <a:solidFill>
                    <a:schemeClr val="accent2"/>
                  </a:solidFill>
                  <a:prstDash val="solid"/>
                </a:ln>
                <a:solidFill>
                  <a:schemeClr val="accent2">
                    <a:lumMod val="40000"/>
                    <a:lumOff val="60000"/>
                  </a:schemeClr>
                </a:solidFill>
              </a:rPr>
              <a:t>La mente iluminada, pero:</a:t>
            </a:r>
          </a:p>
          <a:p>
            <a:r>
              <a:rPr lang="es-SV" sz="3600" b="1" dirty="0">
                <a:ln w="22225">
                  <a:solidFill>
                    <a:schemeClr val="accent2"/>
                  </a:solidFill>
                  <a:prstDash val="solid"/>
                </a:ln>
                <a:solidFill>
                  <a:schemeClr val="accent2">
                    <a:lumMod val="40000"/>
                    <a:lumOff val="60000"/>
                  </a:schemeClr>
                </a:solidFill>
              </a:rPr>
              <a:t> El corazón sin ceder su voluntad; </a:t>
            </a:r>
          </a:p>
          <a:p>
            <a:r>
              <a:rPr lang="es-SV" sz="3600" b="1" dirty="0">
                <a:ln w="22225">
                  <a:solidFill>
                    <a:schemeClr val="accent2"/>
                  </a:solidFill>
                  <a:prstDash val="solid"/>
                </a:ln>
                <a:solidFill>
                  <a:schemeClr val="accent2">
                    <a:lumMod val="40000"/>
                    <a:lumOff val="60000"/>
                  </a:schemeClr>
                </a:solidFill>
              </a:rPr>
              <a:t>La conciencia convicta, </a:t>
            </a:r>
          </a:p>
          <a:p>
            <a:r>
              <a:rPr lang="es-SV" sz="3600" b="1" dirty="0">
                <a:ln w="22225">
                  <a:solidFill>
                    <a:schemeClr val="accent2"/>
                  </a:solidFill>
                  <a:prstDash val="solid"/>
                </a:ln>
                <a:solidFill>
                  <a:schemeClr val="accent2">
                    <a:lumMod val="40000"/>
                    <a:lumOff val="60000"/>
                  </a:schemeClr>
                </a:solidFill>
              </a:rPr>
              <a:t>La razón convencida, </a:t>
            </a:r>
          </a:p>
          <a:p>
            <a:r>
              <a:rPr lang="es-SV" sz="3600" b="1" dirty="0">
                <a:ln w="22225">
                  <a:solidFill>
                    <a:schemeClr val="accent2"/>
                  </a:solidFill>
                  <a:prstDash val="solid"/>
                </a:ln>
                <a:solidFill>
                  <a:schemeClr val="accent2">
                    <a:lumMod val="40000"/>
                    <a:lumOff val="60000"/>
                  </a:schemeClr>
                </a:solidFill>
              </a:rPr>
              <a:t>Pero la voluntad terca aún y sin someter. </a:t>
            </a:r>
          </a:p>
          <a:p>
            <a:r>
              <a:rPr lang="es-SV" sz="3600" b="1" dirty="0">
                <a:ln w="22225">
                  <a:solidFill>
                    <a:schemeClr val="accent2"/>
                  </a:solidFill>
                  <a:prstDash val="solid"/>
                </a:ln>
                <a:solidFill>
                  <a:schemeClr val="accent2">
                    <a:lumMod val="40000"/>
                    <a:lumOff val="60000"/>
                  </a:schemeClr>
                </a:solidFill>
              </a:rPr>
              <a:t>“No queréis venir a Mí para que tengáis vida” </a:t>
            </a:r>
          </a:p>
          <a:p>
            <a:r>
              <a:rPr lang="es-SV" sz="3600" b="1" dirty="0">
                <a:ln w="22225">
                  <a:solidFill>
                    <a:schemeClr val="accent2"/>
                  </a:solidFill>
                  <a:prstDash val="solid"/>
                </a:ln>
                <a:solidFill>
                  <a:schemeClr val="accent2">
                    <a:lumMod val="40000"/>
                    <a:lumOff val="60000"/>
                  </a:schemeClr>
                </a:solidFill>
              </a:rPr>
              <a:t>Él tendrá a su pueblo bien dispuesto en el día de su poder. </a:t>
            </a:r>
          </a:p>
          <a:p>
            <a:r>
              <a:rPr lang="es-SV" sz="3600" b="1" dirty="0">
                <a:ln w="22225">
                  <a:solidFill>
                    <a:schemeClr val="accent2"/>
                  </a:solidFill>
                  <a:prstDash val="solid"/>
                </a:ln>
                <a:solidFill>
                  <a:schemeClr val="accent2">
                    <a:lumMod val="40000"/>
                    <a:lumOff val="60000"/>
                  </a:schemeClr>
                </a:solidFill>
              </a:rPr>
              <a:t>No lejos de las ciudades de refugio no era garantía alguna de seguridad.</a:t>
            </a:r>
            <a:endParaRPr lang="es-ES" sz="2800" b="1" dirty="0"/>
          </a:p>
        </p:txBody>
      </p:sp>
    </p:spTree>
    <p:extLst>
      <p:ext uri="{BB962C8B-B14F-4D97-AF65-F5344CB8AC3E}">
        <p14:creationId xmlns:p14="http://schemas.microsoft.com/office/powerpoint/2010/main" val="283790644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1D46F7-08D3-418D-9DB4-E46CAABC231F}"/>
              </a:ext>
            </a:extLst>
          </p:cNvPr>
          <p:cNvSpPr>
            <a:spLocks noGrp="1"/>
          </p:cNvSpPr>
          <p:nvPr>
            <p:ph type="title"/>
          </p:nvPr>
        </p:nvSpPr>
        <p:spPr/>
        <p:txBody>
          <a:bodyPr/>
          <a:lstStyle/>
          <a:p>
            <a:endParaRPr lang="es-SV"/>
          </a:p>
        </p:txBody>
      </p:sp>
      <p:pic>
        <p:nvPicPr>
          <p:cNvPr id="5" name="Marcador de contenido 4">
            <a:extLst>
              <a:ext uri="{FF2B5EF4-FFF2-40B4-BE49-F238E27FC236}">
                <a16:creationId xmlns:a16="http://schemas.microsoft.com/office/drawing/2014/main" id="{0467A23D-6E7F-4BCF-88CD-F18BBBE9F323}"/>
              </a:ext>
            </a:extLst>
          </p:cNvPr>
          <p:cNvPicPr>
            <a:picLocks noGrp="1" noChangeAspect="1"/>
          </p:cNvPicPr>
          <p:nvPr>
            <p:ph idx="1"/>
          </p:nvPr>
        </p:nvPicPr>
        <p:blipFill>
          <a:blip r:embed="rId2"/>
          <a:stretch>
            <a:fillRect/>
          </a:stretch>
        </p:blipFill>
        <p:spPr>
          <a:xfrm>
            <a:off x="117251" y="132568"/>
            <a:ext cx="8897960" cy="6673470"/>
          </a:xfrm>
        </p:spPr>
      </p:pic>
    </p:spTree>
    <p:extLst>
      <p:ext uri="{BB962C8B-B14F-4D97-AF65-F5344CB8AC3E}">
        <p14:creationId xmlns:p14="http://schemas.microsoft.com/office/powerpoint/2010/main" val="2198241966"/>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09737A-2E2F-46ED-B9C2-2595B29D3DC6}"/>
              </a:ext>
            </a:extLst>
          </p:cNvPr>
          <p:cNvSpPr>
            <a:spLocks noGrp="1"/>
          </p:cNvSpPr>
          <p:nvPr>
            <p:ph type="title"/>
          </p:nvPr>
        </p:nvSpPr>
        <p:spPr>
          <a:xfrm>
            <a:off x="2800350" y="394716"/>
            <a:ext cx="4095750" cy="582168"/>
          </a:xfrm>
        </p:spPr>
        <p:txBody>
          <a:bodyPr>
            <a:normAutofit fontScale="90000"/>
          </a:bodyPr>
          <a:lstStyle/>
          <a:p>
            <a:r>
              <a:rPr lang="es-SV" b="1" cap="none" dirty="0">
                <a:ln w="10160">
                  <a:solidFill>
                    <a:schemeClr val="accent5"/>
                  </a:solidFill>
                  <a:prstDash val="solid"/>
                </a:ln>
                <a:solidFill>
                  <a:srgbClr val="FFFFFF"/>
                </a:solidFill>
                <a:effectLst>
                  <a:outerShdw blurRad="38100" dist="22860" dir="5400000" algn="tl" rotWithShape="0">
                    <a:srgbClr val="000000">
                      <a:alpha val="30000"/>
                    </a:srgbClr>
                  </a:outerShdw>
                </a:effectLst>
              </a:rPr>
              <a:t>Marcos_12.28-34</a:t>
            </a:r>
            <a:endParaRPr lang="es-ES" b="1" cap="none"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Marcador de contenido 2">
            <a:extLst>
              <a:ext uri="{FF2B5EF4-FFF2-40B4-BE49-F238E27FC236}">
                <a16:creationId xmlns:a16="http://schemas.microsoft.com/office/drawing/2014/main" id="{87A27FC4-D45D-441C-B732-90B36B08FC34}"/>
              </a:ext>
            </a:extLst>
          </p:cNvPr>
          <p:cNvSpPr>
            <a:spLocks noGrp="1"/>
          </p:cNvSpPr>
          <p:nvPr>
            <p:ph idx="1"/>
          </p:nvPr>
        </p:nvSpPr>
        <p:spPr>
          <a:xfrm>
            <a:off x="266700" y="976884"/>
            <a:ext cx="8267700" cy="5747766"/>
          </a:xfrm>
        </p:spPr>
        <p:txBody>
          <a:bodyPr>
            <a:normAutofit/>
          </a:bodyPr>
          <a:lstStyle/>
          <a:p>
            <a:pPr algn="ctr"/>
            <a:r>
              <a:rPr lang="es-SV" sz="2800" b="1" dirty="0">
                <a:ln w="6600">
                  <a:solidFill>
                    <a:schemeClr val="accent2"/>
                  </a:solidFill>
                  <a:prstDash val="solid"/>
                </a:ln>
                <a:solidFill>
                  <a:srgbClr val="FFFFFF"/>
                </a:solidFill>
                <a:effectLst>
                  <a:outerShdw dist="38100" dir="2700000" algn="tl" rotWithShape="0">
                    <a:schemeClr val="accent2"/>
                  </a:outerShdw>
                </a:effectLst>
              </a:rPr>
              <a:t>Acercándose uno de los escribas, que los había oído disputar, y sabía que les había respondido bien, le preguntó:¿Cuál es el primer mandamiento de todos? </a:t>
            </a:r>
          </a:p>
          <a:p>
            <a:pPr algn="ctr"/>
            <a:endParaRPr lang="es-SV" sz="2800" b="1" dirty="0">
              <a:ln w="6600">
                <a:solidFill>
                  <a:schemeClr val="accent2"/>
                </a:solidFill>
                <a:prstDash val="solid"/>
              </a:ln>
              <a:solidFill>
                <a:srgbClr val="FFFFFF"/>
              </a:solidFill>
              <a:effectLst>
                <a:outerShdw dist="38100" dir="2700000" algn="tl" rotWithShape="0">
                  <a:schemeClr val="accent2"/>
                </a:outerShdw>
              </a:effectLst>
            </a:endParaRPr>
          </a:p>
          <a:p>
            <a:pPr algn="ctr"/>
            <a:r>
              <a:rPr lang="es-SV" sz="2800" b="1" dirty="0">
                <a:ln w="6600">
                  <a:solidFill>
                    <a:schemeClr val="accent2"/>
                  </a:solidFill>
                  <a:prstDash val="solid"/>
                </a:ln>
                <a:solidFill>
                  <a:srgbClr val="FFFFFF"/>
                </a:solidFill>
                <a:effectLst>
                  <a:outerShdw dist="38100" dir="2700000" algn="tl" rotWithShape="0">
                    <a:schemeClr val="accent2"/>
                  </a:outerShdw>
                </a:effectLst>
              </a:rPr>
              <a:t>Jesús le respondió: El primer mandamiento de todos es: Oye, Israel; el Señor nuestro Dios, el Señor uno es. </a:t>
            </a:r>
          </a:p>
          <a:p>
            <a:pPr algn="ctr"/>
            <a:endParaRPr lang="es-SV" sz="2800" b="1" dirty="0">
              <a:ln w="6600">
                <a:solidFill>
                  <a:schemeClr val="accent2"/>
                </a:solidFill>
                <a:prstDash val="solid"/>
              </a:ln>
              <a:solidFill>
                <a:srgbClr val="FFFFFF"/>
              </a:solidFill>
              <a:effectLst>
                <a:outerShdw dist="38100" dir="2700000" algn="tl" rotWithShape="0">
                  <a:schemeClr val="accent2"/>
                </a:outerShdw>
              </a:effectLst>
            </a:endParaRPr>
          </a:p>
          <a:p>
            <a:pPr algn="ctr"/>
            <a:r>
              <a:rPr lang="es-SV" sz="2800" b="1" dirty="0">
                <a:ln w="6600">
                  <a:solidFill>
                    <a:schemeClr val="accent2"/>
                  </a:solidFill>
                  <a:prstDash val="solid"/>
                </a:ln>
                <a:solidFill>
                  <a:srgbClr val="FFFFFF"/>
                </a:solidFill>
                <a:effectLst>
                  <a:outerShdw dist="38100" dir="2700000" algn="tl" rotWithShape="0">
                    <a:schemeClr val="accent2"/>
                  </a:outerShdw>
                </a:effectLst>
              </a:rPr>
              <a:t>Y amarás al Señor tu Dios con todo tu corazón, y con toda tu alma, y con toda tu mente y con todas tus fuerzas. Este es el principal mandamiento. </a:t>
            </a:r>
          </a:p>
          <a:p>
            <a:pPr algn="ctr"/>
            <a:endParaRPr lang="es-ES" sz="28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03850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09737A-2E2F-46ED-B9C2-2595B29D3DC6}"/>
              </a:ext>
            </a:extLst>
          </p:cNvPr>
          <p:cNvSpPr>
            <a:spLocks noGrp="1"/>
          </p:cNvSpPr>
          <p:nvPr>
            <p:ph type="title"/>
          </p:nvPr>
        </p:nvSpPr>
        <p:spPr>
          <a:xfrm>
            <a:off x="1828800" y="407595"/>
            <a:ext cx="6014970" cy="938784"/>
          </a:xfrm>
        </p:spPr>
        <p:txBody>
          <a:bodyPr>
            <a:noAutofit/>
          </a:bodyPr>
          <a:lstStyle/>
          <a:p>
            <a:r>
              <a:rPr lang="es-SV" sz="6000" b="1" cap="none"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Marcos_12.28-34</a:t>
            </a:r>
            <a:endParaRPr lang="es-ES" sz="6000" b="1" cap="none"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 name="Marcador de contenido 2">
            <a:extLst>
              <a:ext uri="{FF2B5EF4-FFF2-40B4-BE49-F238E27FC236}">
                <a16:creationId xmlns:a16="http://schemas.microsoft.com/office/drawing/2014/main" id="{87A27FC4-D45D-441C-B732-90B36B08FC34}"/>
              </a:ext>
            </a:extLst>
          </p:cNvPr>
          <p:cNvSpPr>
            <a:spLocks noGrp="1"/>
          </p:cNvSpPr>
          <p:nvPr>
            <p:ph idx="1"/>
          </p:nvPr>
        </p:nvSpPr>
        <p:spPr>
          <a:xfrm>
            <a:off x="590550" y="1706118"/>
            <a:ext cx="7962900" cy="4852416"/>
          </a:xfrm>
        </p:spPr>
        <p:txBody>
          <a:bodyPr>
            <a:normAutofit/>
          </a:bodyPr>
          <a:lstStyle/>
          <a:p>
            <a:pPr algn="ctr"/>
            <a:r>
              <a:rPr lang="es-SV" sz="3600" b="1" dirty="0">
                <a:ln w="6600">
                  <a:solidFill>
                    <a:schemeClr val="accent2"/>
                  </a:solidFill>
                  <a:prstDash val="solid"/>
                </a:ln>
                <a:solidFill>
                  <a:srgbClr val="FFFFFF"/>
                </a:solidFill>
                <a:effectLst>
                  <a:outerShdw dist="38100" dir="2700000" algn="tl" rotWithShape="0">
                    <a:schemeClr val="accent2"/>
                  </a:outerShdw>
                </a:effectLst>
              </a:rPr>
              <a:t>Y el segundo es semejante: Amarás a tu prójimo como a ti mismo. No hay otro mandamiento mayor que éstos. </a:t>
            </a:r>
          </a:p>
          <a:p>
            <a:pPr algn="ctr"/>
            <a:endParaRPr lang="es-SV" sz="3600" b="1" dirty="0">
              <a:ln w="6600">
                <a:solidFill>
                  <a:schemeClr val="accent2"/>
                </a:solidFill>
                <a:prstDash val="solid"/>
              </a:ln>
              <a:solidFill>
                <a:srgbClr val="FFFFFF"/>
              </a:solidFill>
              <a:effectLst>
                <a:outerShdw dist="38100" dir="2700000" algn="tl" rotWithShape="0">
                  <a:schemeClr val="accent2"/>
                </a:outerShdw>
              </a:effectLst>
            </a:endParaRPr>
          </a:p>
          <a:p>
            <a:pPr algn="ctr"/>
            <a:r>
              <a:rPr lang="es-SV" sz="3600" b="1" dirty="0">
                <a:ln w="6600">
                  <a:solidFill>
                    <a:schemeClr val="accent2"/>
                  </a:solidFill>
                  <a:prstDash val="solid"/>
                </a:ln>
                <a:solidFill>
                  <a:srgbClr val="FFFFFF"/>
                </a:solidFill>
                <a:effectLst>
                  <a:outerShdw dist="38100" dir="2700000" algn="tl" rotWithShape="0">
                    <a:schemeClr val="accent2"/>
                  </a:outerShdw>
                </a:effectLst>
              </a:rPr>
              <a:t>Entonces el escriba le dijo: Bien, Maestro, verdad has dicho, que uno es Dios, y no hay otro fuera de él;</a:t>
            </a:r>
          </a:p>
          <a:p>
            <a:pPr algn="ctr"/>
            <a:endParaRPr lang="es-ES" sz="36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7717782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7A27FC4-D45D-441C-B732-90B36B08FC34}"/>
              </a:ext>
            </a:extLst>
          </p:cNvPr>
          <p:cNvSpPr>
            <a:spLocks noGrp="1"/>
          </p:cNvSpPr>
          <p:nvPr>
            <p:ph idx="1"/>
          </p:nvPr>
        </p:nvSpPr>
        <p:spPr>
          <a:xfrm>
            <a:off x="209550" y="474607"/>
            <a:ext cx="8724900" cy="5848919"/>
          </a:xfrm>
        </p:spPr>
        <p:txBody>
          <a:bodyPr>
            <a:noAutofit/>
          </a:bodyPr>
          <a:lstStyle/>
          <a:p>
            <a:pPr algn="ctr"/>
            <a:r>
              <a:rPr lang="es-SV"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y el amarle con todo el corazón, con todo el entendimiento, con toda el alma, y con todas las fuerzas, y amar al prójimo como a uno mismo, es más que todos los holocaustos y sacrificios.</a:t>
            </a:r>
          </a:p>
          <a:p>
            <a:pPr algn="ctr"/>
            <a:endParaRPr lang="es-SV"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es-SV"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Jesús entonces, viendo que había respondido sabiamente, le dijo: No estás lejos del reino de Dios. Y ya ninguno osaba preguntarle. </a:t>
            </a:r>
          </a:p>
          <a:p>
            <a:pPr algn="ctr"/>
            <a:endParaRPr lang="es-E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63516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684A8-CAB2-4356-AE40-A00C756DBEF5}"/>
              </a:ext>
            </a:extLst>
          </p:cNvPr>
          <p:cNvSpPr>
            <a:spLocks noGrp="1"/>
          </p:cNvSpPr>
          <p:nvPr>
            <p:ph type="title"/>
          </p:nvPr>
        </p:nvSpPr>
        <p:spPr>
          <a:xfrm>
            <a:off x="304800" y="251840"/>
            <a:ext cx="3695700" cy="1348359"/>
          </a:xfrm>
        </p:spPr>
        <p:txBody>
          <a:bodyPr>
            <a:normAutofit fontScale="90000"/>
          </a:bodyPr>
          <a:lstStyle/>
          <a:p>
            <a:r>
              <a:rPr lang="es-SV" sz="5400" b="1" cap="none"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Introducción</a:t>
            </a:r>
            <a:endParaRPr lang="es-ES" sz="5400" b="1" cap="none"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 name="Marcador de contenido 2">
            <a:extLst>
              <a:ext uri="{FF2B5EF4-FFF2-40B4-BE49-F238E27FC236}">
                <a16:creationId xmlns:a16="http://schemas.microsoft.com/office/drawing/2014/main" id="{8D49A627-6615-41D5-930F-8FFE7F7D6A94}"/>
              </a:ext>
            </a:extLst>
          </p:cNvPr>
          <p:cNvSpPr>
            <a:spLocks noGrp="1"/>
          </p:cNvSpPr>
          <p:nvPr>
            <p:ph idx="1"/>
          </p:nvPr>
        </p:nvSpPr>
        <p:spPr>
          <a:xfrm>
            <a:off x="304800" y="1600199"/>
            <a:ext cx="8248650" cy="4530145"/>
          </a:xfrm>
        </p:spPr>
        <p:txBody>
          <a:bodyPr>
            <a:normAutofit lnSpcReduction="10000"/>
          </a:bodyPr>
          <a:lstStyle/>
          <a:p>
            <a:pPr algn="ctr"/>
            <a:r>
              <a:rPr lang="es-SV" sz="3600" b="1" spc="50" dirty="0">
                <a:ln w="9525" cmpd="sng">
                  <a:solidFill>
                    <a:schemeClr val="accent1"/>
                  </a:solidFill>
                  <a:prstDash val="solid"/>
                </a:ln>
                <a:solidFill>
                  <a:srgbClr val="70AD47">
                    <a:tint val="1000"/>
                  </a:srgbClr>
                </a:solidFill>
                <a:effectLst>
                  <a:glow rad="38100">
                    <a:schemeClr val="accent1">
                      <a:alpha val="40000"/>
                    </a:schemeClr>
                  </a:glow>
                </a:effectLst>
              </a:rPr>
              <a:t>El amor de Dios es más fuerte que la muerte, y tan calmado y constante como los montes que están alrededor de Jerusalén. Los fariseos habían acudido a atraparle en sus palabras (v. 13), y luego vinieron los saduceos para atraparlo en su enseñanza de la resurrección (v. 18). </a:t>
            </a:r>
            <a:endParaRPr lang="es-ES" sz="36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5726677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684A8-CAB2-4356-AE40-A00C756DBEF5}"/>
              </a:ext>
            </a:extLst>
          </p:cNvPr>
          <p:cNvSpPr>
            <a:spLocks noGrp="1"/>
          </p:cNvSpPr>
          <p:nvPr>
            <p:ph type="title"/>
          </p:nvPr>
        </p:nvSpPr>
        <p:spPr>
          <a:xfrm>
            <a:off x="304800" y="251841"/>
            <a:ext cx="3067050" cy="867918"/>
          </a:xfrm>
        </p:spPr>
        <p:txBody>
          <a:bodyPr>
            <a:normAutofit/>
          </a:bodyPr>
          <a:lstStyle/>
          <a:p>
            <a:r>
              <a:rPr lang="es-SV" dirty="0">
                <a:solidFill>
                  <a:schemeClr val="bg1"/>
                </a:solidFill>
              </a:rPr>
              <a:t>introducción</a:t>
            </a:r>
            <a:endParaRPr lang="es-ES" dirty="0">
              <a:solidFill>
                <a:schemeClr val="bg1"/>
              </a:solidFill>
            </a:endParaRPr>
          </a:p>
        </p:txBody>
      </p:sp>
      <p:sp>
        <p:nvSpPr>
          <p:cNvPr id="3" name="Marcador de contenido 2">
            <a:extLst>
              <a:ext uri="{FF2B5EF4-FFF2-40B4-BE49-F238E27FC236}">
                <a16:creationId xmlns:a16="http://schemas.microsoft.com/office/drawing/2014/main" id="{8D49A627-6615-41D5-930F-8FFE7F7D6A94}"/>
              </a:ext>
            </a:extLst>
          </p:cNvPr>
          <p:cNvSpPr>
            <a:spLocks noGrp="1"/>
          </p:cNvSpPr>
          <p:nvPr>
            <p:ph idx="1"/>
          </p:nvPr>
        </p:nvSpPr>
        <p:spPr>
          <a:xfrm>
            <a:off x="133350" y="1119759"/>
            <a:ext cx="8705850" cy="5486400"/>
          </a:xfrm>
        </p:spPr>
        <p:txBody>
          <a:bodyPr>
            <a:normAutofit/>
          </a:bodyPr>
          <a:lstStyle/>
          <a:p>
            <a:pPr algn="ctr"/>
            <a:r>
              <a:rPr lang="es-SV" sz="3200" b="1" dirty="0">
                <a:ln w="6600">
                  <a:solidFill>
                    <a:schemeClr val="accent2"/>
                  </a:solidFill>
                  <a:prstDash val="solid"/>
                </a:ln>
                <a:solidFill>
                  <a:srgbClr val="FFFFFF"/>
                </a:solidFill>
                <a:effectLst>
                  <a:outerShdw dist="38100" dir="2700000" algn="tl" rotWithShape="0">
                    <a:schemeClr val="accent2"/>
                  </a:outerShdw>
                </a:effectLst>
              </a:rPr>
              <a:t>Finalmente vino este escriba con la discutida cuestión de cuál era el principal mandamiento. Desde luego, les estamos muy agradecidos por estas preguntas, porque cada una de ellas le da una ocasión a Cristo para destacar algunas cosas que a todos nos es preciso conocer. En esta respuesta se nos recuerda claramente que el amor es el cumplimiento de la ley.</a:t>
            </a:r>
          </a:p>
          <a:p>
            <a:pPr algn="ctr"/>
            <a:endParaRPr lang="es-ES" sz="32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9232609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9B4B48B-4E7D-4A46-B4CC-249E593482DD}"/>
              </a:ext>
            </a:extLst>
          </p:cNvPr>
          <p:cNvSpPr>
            <a:spLocks noGrp="1"/>
          </p:cNvSpPr>
          <p:nvPr>
            <p:ph idx="1"/>
          </p:nvPr>
        </p:nvSpPr>
        <p:spPr>
          <a:xfrm>
            <a:off x="261937" y="279654"/>
            <a:ext cx="8620126" cy="6298692"/>
          </a:xfrm>
        </p:spPr>
        <p:txBody>
          <a:bodyPr>
            <a:noAutofit/>
          </a:bodyPr>
          <a:lstStyle/>
          <a:p>
            <a:r>
              <a:rPr lang="es-SV" sz="3100" b="1" dirty="0">
                <a:ln w="6600">
                  <a:solidFill>
                    <a:schemeClr val="accent2"/>
                  </a:solidFill>
                  <a:prstDash val="solid"/>
                </a:ln>
                <a:solidFill>
                  <a:srgbClr val="FFFFFF"/>
                </a:solidFill>
                <a:effectLst>
                  <a:outerShdw dist="38100" dir="2700000" algn="tl" rotWithShape="0">
                    <a:schemeClr val="accent2"/>
                  </a:outerShdw>
                </a:effectLst>
              </a:rPr>
              <a:t>I. La pregunta hecha: </a:t>
            </a:r>
          </a:p>
          <a:p>
            <a:pPr algn="ctr"/>
            <a:r>
              <a:rPr lang="es-SV" sz="3100" b="1" dirty="0">
                <a:ln w="6600">
                  <a:solidFill>
                    <a:schemeClr val="accent2"/>
                  </a:solidFill>
                  <a:prstDash val="solid"/>
                </a:ln>
                <a:solidFill>
                  <a:srgbClr val="FFFFFF"/>
                </a:solidFill>
                <a:effectLst>
                  <a:outerShdw dist="38100" dir="2700000" algn="tl" rotWithShape="0">
                    <a:schemeClr val="accent2"/>
                  </a:outerShdw>
                </a:effectLst>
              </a:rPr>
              <a:t>«¿Cuál mandamiento es el más importante de todos?». </a:t>
            </a:r>
          </a:p>
          <a:p>
            <a:r>
              <a:rPr lang="es-SV" sz="3100" b="1" dirty="0">
                <a:ln w="6600">
                  <a:solidFill>
                    <a:schemeClr val="accent2"/>
                  </a:solidFill>
                  <a:prstDash val="solid"/>
                </a:ln>
                <a:solidFill>
                  <a:srgbClr val="FFFFFF"/>
                </a:solidFill>
                <a:effectLst>
                  <a:outerShdw dist="38100" dir="2700000" algn="tl" rotWithShape="0">
                    <a:schemeClr val="accent2"/>
                  </a:outerShdw>
                </a:effectLst>
              </a:rPr>
              <a:t>Esta pregunta revela:</a:t>
            </a:r>
          </a:p>
          <a:p>
            <a:r>
              <a:rPr lang="es-SV" sz="3100" b="1" dirty="0">
                <a:ln w="6600">
                  <a:solidFill>
                    <a:schemeClr val="accent2"/>
                  </a:solidFill>
                  <a:prstDash val="solid"/>
                </a:ln>
                <a:solidFill>
                  <a:srgbClr val="FFFFFF"/>
                </a:solidFill>
                <a:effectLst>
                  <a:outerShdw dist="38100" dir="2700000" algn="tl" rotWithShape="0">
                    <a:schemeClr val="accent2"/>
                  </a:outerShdw>
                </a:effectLst>
              </a:rPr>
              <a:t>1. CURIOSIDAD. Parece que era una cuestión en disputa entre los escribas cuál era el principal entre los mandamientos. Aunque parecía cómo preguntar cuál de los diez eslabones de una cadena era el más importante, o qué miembro del cuerpo es de mayor necesidad, sin embargo el Señor también responde a ello.</a:t>
            </a:r>
            <a:br>
              <a:rPr lang="es-SV" sz="3100" b="1" dirty="0">
                <a:ln w="6600">
                  <a:solidFill>
                    <a:schemeClr val="accent2"/>
                  </a:solidFill>
                  <a:prstDash val="solid"/>
                </a:ln>
                <a:solidFill>
                  <a:srgbClr val="FFFFFF"/>
                </a:solidFill>
                <a:effectLst>
                  <a:outerShdw dist="38100" dir="2700000" algn="tl" rotWithShape="0">
                    <a:schemeClr val="accent2"/>
                  </a:outerShdw>
                </a:effectLst>
              </a:rPr>
            </a:br>
            <a:endParaRPr lang="es-ES" sz="31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17832057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9B4B48B-4E7D-4A46-B4CC-249E593482DD}"/>
              </a:ext>
            </a:extLst>
          </p:cNvPr>
          <p:cNvSpPr>
            <a:spLocks noGrp="1"/>
          </p:cNvSpPr>
          <p:nvPr>
            <p:ph idx="1"/>
          </p:nvPr>
        </p:nvSpPr>
        <p:spPr>
          <a:xfrm>
            <a:off x="457200" y="749808"/>
            <a:ext cx="8058150" cy="5803392"/>
          </a:xfrm>
        </p:spPr>
        <p:txBody>
          <a:bodyPr>
            <a:noAutofit/>
          </a:bodyPr>
          <a:lstStyle/>
          <a:p>
            <a:r>
              <a:rPr lang="es-SV" sz="3200" b="1" dirty="0">
                <a:ln w="6600">
                  <a:solidFill>
                    <a:schemeClr val="accent2"/>
                  </a:solidFill>
                  <a:prstDash val="solid"/>
                </a:ln>
                <a:solidFill>
                  <a:srgbClr val="FFFFFF"/>
                </a:solidFill>
                <a:effectLst>
                  <a:outerShdw dist="38100" dir="2700000" algn="tl" rotWithShape="0">
                    <a:schemeClr val="accent2"/>
                  </a:outerShdw>
                </a:effectLst>
              </a:rPr>
              <a:t>I. La pregunta hecha: </a:t>
            </a:r>
          </a:p>
          <a:p>
            <a:pPr algn="ctr"/>
            <a:r>
              <a:rPr lang="es-SV" sz="3200" b="1" dirty="0">
                <a:ln w="6600">
                  <a:solidFill>
                    <a:schemeClr val="accent2"/>
                  </a:solidFill>
                  <a:prstDash val="solid"/>
                </a:ln>
                <a:solidFill>
                  <a:srgbClr val="FFFFFF"/>
                </a:solidFill>
                <a:effectLst>
                  <a:outerShdw dist="38100" dir="2700000" algn="tl" rotWithShape="0">
                    <a:schemeClr val="accent2"/>
                  </a:outerShdw>
                </a:effectLst>
              </a:rPr>
              <a:t>«¿Cuál mandamiento es el más importante de todos?». Esta pregunta revela:</a:t>
            </a:r>
          </a:p>
          <a:p>
            <a:pPr algn="ctr"/>
            <a:endParaRPr lang="es-SV" sz="3200" b="1" dirty="0">
              <a:ln w="6600">
                <a:solidFill>
                  <a:schemeClr val="accent2"/>
                </a:solidFill>
                <a:prstDash val="solid"/>
              </a:ln>
              <a:solidFill>
                <a:srgbClr val="FFFFFF"/>
              </a:solidFill>
              <a:effectLst>
                <a:outerShdw dist="38100" dir="2700000" algn="tl" rotWithShape="0">
                  <a:schemeClr val="accent2"/>
                </a:outerShdw>
              </a:effectLst>
            </a:endParaRPr>
          </a:p>
          <a:p>
            <a:pPr algn="ctr"/>
            <a:r>
              <a:rPr lang="es-SV" sz="3200" b="1" dirty="0">
                <a:ln w="6600">
                  <a:solidFill>
                    <a:schemeClr val="accent2"/>
                  </a:solidFill>
                  <a:prstDash val="solid"/>
                </a:ln>
                <a:solidFill>
                  <a:srgbClr val="FFFFFF"/>
                </a:solidFill>
                <a:effectLst>
                  <a:outerShdw dist="38100" dir="2700000" algn="tl" rotWithShape="0">
                    <a:schemeClr val="accent2"/>
                  </a:outerShdw>
                </a:effectLst>
              </a:rPr>
              <a:t>2. ANSIEDAD. Bajo aquellas cavilaciones el Maestro parece ver en el escriba un verdadero deseo de conocer la verdad, que lo traía a la misma puerta del reino (v. 34). Trata tiernamente con los indagadores. El Espíritu Santo puede estar obrando.</a:t>
            </a:r>
            <a:endParaRPr lang="es-ES" sz="32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0075962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595EC2F-EA14-44C9-9BE7-73C8001E0B05}"/>
              </a:ext>
            </a:extLst>
          </p:cNvPr>
          <p:cNvSpPr>
            <a:spLocks noGrp="1"/>
          </p:cNvSpPr>
          <p:nvPr>
            <p:ph idx="1"/>
          </p:nvPr>
        </p:nvSpPr>
        <p:spPr>
          <a:xfrm>
            <a:off x="419100" y="419100"/>
            <a:ext cx="8305800" cy="6438900"/>
          </a:xfrm>
        </p:spPr>
        <p:txBody>
          <a:bodyPr>
            <a:normAutofit/>
          </a:bodyPr>
          <a:lstStyle/>
          <a:p>
            <a:r>
              <a:rPr lang="es-SV" sz="2800" b="1" dirty="0">
                <a:ln w="6600">
                  <a:solidFill>
                    <a:schemeClr val="accent2"/>
                  </a:solidFill>
                  <a:prstDash val="solid"/>
                </a:ln>
                <a:solidFill>
                  <a:srgbClr val="FFFFFF"/>
                </a:solidFill>
                <a:effectLst>
                  <a:outerShdw dist="38100" dir="2700000" algn="tl" rotWithShape="0">
                    <a:schemeClr val="accent2"/>
                  </a:outerShdw>
                </a:effectLst>
              </a:rPr>
              <a:t>II. La respuesta dada. </a:t>
            </a:r>
          </a:p>
          <a:p>
            <a:r>
              <a:rPr lang="es-SV" sz="2800" b="1" dirty="0">
                <a:ln w="6600">
                  <a:solidFill>
                    <a:schemeClr val="accent2"/>
                  </a:solidFill>
                  <a:prstDash val="solid"/>
                </a:ln>
                <a:solidFill>
                  <a:srgbClr val="FFFFFF"/>
                </a:solidFill>
                <a:effectLst>
                  <a:outerShdw dist="38100" dir="2700000" algn="tl" rotWithShape="0">
                    <a:schemeClr val="accent2"/>
                  </a:outerShdw>
                </a:effectLst>
              </a:rPr>
              <a:t>A. Todas las respuestas del Señor a las preguntas son flechas aguzadas provenientes de la aljaba del Omnipotente. En esta contestación hay un llamamiento a:</a:t>
            </a:r>
          </a:p>
          <a:p>
            <a:r>
              <a:rPr lang="es-SV" sz="2800" b="1" dirty="0">
                <a:ln w="6600">
                  <a:solidFill>
                    <a:schemeClr val="accent2"/>
                  </a:solidFill>
                  <a:prstDash val="solid"/>
                </a:ln>
                <a:solidFill>
                  <a:srgbClr val="FFFFFF"/>
                </a:solidFill>
                <a:effectLst>
                  <a:outerShdw dist="38100" dir="2700000" algn="tl" rotWithShape="0">
                    <a:schemeClr val="accent2"/>
                  </a:outerShdw>
                </a:effectLst>
              </a:rPr>
              <a:t>1. LA ATENCIÓN. «Escucha Israel» (v. 29). La respuesta no es solo para este escriba, sino para todos los que profesan y buscan la verdad. Bueno es dar oído cuando Él habla, Aquel que puede suplir y dar respuesta a los más profundos anhelos del alma…humana. «</a:t>
            </a:r>
            <a:r>
              <a:rPr lang="es-SV" sz="2800" b="1" dirty="0" err="1">
                <a:ln w="6600">
                  <a:solidFill>
                    <a:schemeClr val="accent2"/>
                  </a:solidFill>
                  <a:prstDash val="solid"/>
                </a:ln>
                <a:solidFill>
                  <a:srgbClr val="FFFFFF"/>
                </a:solidFill>
                <a:effectLst>
                  <a:outerShdw dist="38100" dir="2700000" algn="tl" rotWithShape="0">
                    <a:schemeClr val="accent2"/>
                  </a:outerShdw>
                </a:effectLst>
              </a:rPr>
              <a:t>Oídme_atentamente</a:t>
            </a:r>
            <a:r>
              <a:rPr lang="es-SV" sz="2800" b="1" dirty="0">
                <a:ln w="6600">
                  <a:solidFill>
                    <a:schemeClr val="accent2"/>
                  </a:solidFill>
                  <a:prstDash val="solid"/>
                </a:ln>
                <a:solidFill>
                  <a:srgbClr val="FFFFFF"/>
                </a:solidFill>
                <a:effectLst>
                  <a:outerShdw dist="38100" dir="2700000" algn="tl" rotWithShape="0">
                    <a:schemeClr val="accent2"/>
                  </a:outerShdw>
                </a:effectLst>
              </a:rPr>
              <a:t>, </a:t>
            </a:r>
            <a:r>
              <a:rPr lang="es-SV" sz="2800" b="1" dirty="0" err="1">
                <a:ln w="6600">
                  <a:solidFill>
                    <a:schemeClr val="accent2"/>
                  </a:solidFill>
                  <a:prstDash val="solid"/>
                </a:ln>
                <a:solidFill>
                  <a:srgbClr val="FFFFFF"/>
                </a:solidFill>
                <a:effectLst>
                  <a:outerShdw dist="38100" dir="2700000" algn="tl" rotWithShape="0">
                    <a:schemeClr val="accent2"/>
                  </a:outerShdw>
                </a:effectLst>
              </a:rPr>
              <a:t>y_comed,del_bien_y_se_deleitará_vuestra_alma</a:t>
            </a:r>
            <a:r>
              <a:rPr lang="es-SV" sz="2800" b="1" dirty="0">
                <a:ln w="6600">
                  <a:solidFill>
                    <a:schemeClr val="accent2"/>
                  </a:solidFill>
                  <a:prstDash val="solid"/>
                </a:ln>
                <a:solidFill>
                  <a:srgbClr val="FFFFFF"/>
                </a:solidFill>
                <a:effectLst>
                  <a:outerShdw dist="38100" dir="2700000" algn="tl" rotWithShape="0">
                    <a:schemeClr val="accent2"/>
                  </a:outerShdw>
                </a:effectLst>
              </a:rPr>
              <a:t>» (Isaías_55:2).</a:t>
            </a:r>
            <a:endParaRPr lang="es-ES" sz="28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69442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Letras en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etras en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tras en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TM03090434[[fn=Madera]]</Template>
  <TotalTime>240</TotalTime>
  <Words>628</Words>
  <Application>Microsoft Office PowerPoint</Application>
  <PresentationFormat>Presentación en pantalla (4:3)</PresentationFormat>
  <Paragraphs>66</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Rockwell</vt:lpstr>
      <vt:lpstr>Rockwell Condensed</vt:lpstr>
      <vt:lpstr>Wingdings</vt:lpstr>
      <vt:lpstr>Letras en madera</vt:lpstr>
      <vt:lpstr>EL PRIMER MANDAMIENTO</vt:lpstr>
      <vt:lpstr>Marcos_12.28-34</vt:lpstr>
      <vt:lpstr>Marcos_12.28-34</vt:lpstr>
      <vt:lpstr>Presentación de PowerPoint</vt:lpstr>
      <vt:lpstr>Introducción</vt:lpstr>
      <vt:lpstr>introducción</vt:lpstr>
      <vt:lpstr>Presentación de PowerPoint</vt:lpstr>
      <vt:lpstr>Presentación de PowerPoint</vt:lpstr>
      <vt:lpstr>Presentación de PowerPoint</vt:lpstr>
      <vt:lpstr>Presentación de PowerPoint</vt:lpstr>
      <vt:lpstr>II_Corintios_13.14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PRIMER MANDAMIENTO</dc:title>
  <dc:creator>Gerber Reyes</dc:creator>
  <cp:lastModifiedBy>Gerber Reyes</cp:lastModifiedBy>
  <cp:revision>28</cp:revision>
  <dcterms:created xsi:type="dcterms:W3CDTF">2018-09-08T03:17:12Z</dcterms:created>
  <dcterms:modified xsi:type="dcterms:W3CDTF">2018-09-09T11:09:12Z</dcterms:modified>
</cp:coreProperties>
</file>