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70" r:id="rId14"/>
    <p:sldId id="271" r:id="rId15"/>
    <p:sldId id="272" r:id="rId16"/>
    <p:sldId id="267"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12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5/5/2018</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81508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157CC2-0FC8-4686-B024-99790E0F5162}" type="datetimeFigureOut">
              <a:rPr lang="en-US" smtClean="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1103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764DA5-CD3D-4590-A511-FCD3BC7A793E}" type="datetimeFigureOut">
              <a:rPr lang="en-US" smtClean="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0419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F5661D-6934-4B32-B92C-470368BF1EC6}" type="datetimeFigureOut">
              <a:rPr lang="en-US" smtClean="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88363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F822A4-8DA6-4447-9B1F-C5DB58435268}" type="datetimeFigureOut">
              <a:rPr lang="en-US" smtClean="0"/>
              <a:t>5/5/2018</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2568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5/5/2018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8586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1966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7919A6-33EB-49BD-A62F-1FA56B9F9712}" type="datetimeFigureOut">
              <a:rPr lang="en-US" smtClean="0"/>
              <a:t>5/5/2018</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1637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5/5/2018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4257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A16AA21-1863-4931-97CB-99D0A168701B}" type="datetimeFigureOut">
              <a:rPr lang="en-US" smtClean="0"/>
              <a:t>5/5/2018</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5532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3772C379-9A7C-4C87-A116-CBE9F58B04C5}" type="datetimeFigureOut">
              <a:rPr lang="en-US" smtClean="0"/>
              <a:t>5/5/2018</a:t>
            </a:fld>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016436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64C608-40B1-4030-A28D-5B74BC98ADCE}" type="datetimeFigureOut">
              <a:rPr lang="en-US" smtClean="0"/>
              <a:t>5/5/2018</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16205933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3EEFB65C-DCC2-428B-98B1-C910141BD8C3}"/>
              </a:ext>
            </a:extLst>
          </p:cNvPr>
          <p:cNvPicPr>
            <a:picLocks noChangeAspect="1"/>
          </p:cNvPicPr>
          <p:nvPr/>
        </p:nvPicPr>
        <p:blipFill>
          <a:blip r:embed="rId2"/>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0D18E7A9-51D5-4352-9577-6F0C0A20E01C}"/>
              </a:ext>
            </a:extLst>
          </p:cNvPr>
          <p:cNvSpPr>
            <a:spLocks noGrp="1"/>
          </p:cNvSpPr>
          <p:nvPr>
            <p:ph type="ctrTitle"/>
          </p:nvPr>
        </p:nvSpPr>
        <p:spPr/>
        <p:txBody>
          <a:bodyPr/>
          <a:lstStyle/>
          <a:p>
            <a:pPr algn="ctr"/>
            <a:r>
              <a:rPr lang="es-SV" sz="9600" b="1" dirty="0">
                <a:effectLst>
                  <a:outerShdw blurRad="38100" dist="38100" dir="2700000" algn="tl">
                    <a:srgbClr val="000000">
                      <a:alpha val="43137"/>
                    </a:srgbClr>
                  </a:outerShdw>
                </a:effectLst>
              </a:rPr>
              <a:t>Jesús y sus discípulos</a:t>
            </a:r>
          </a:p>
        </p:txBody>
      </p:sp>
      <p:sp>
        <p:nvSpPr>
          <p:cNvPr id="3" name="Subtítulo 2">
            <a:extLst>
              <a:ext uri="{FF2B5EF4-FFF2-40B4-BE49-F238E27FC236}">
                <a16:creationId xmlns:a16="http://schemas.microsoft.com/office/drawing/2014/main" id="{4031F46F-5C62-40D7-9B25-3D4331FF97B4}"/>
              </a:ext>
            </a:extLst>
          </p:cNvPr>
          <p:cNvSpPr>
            <a:spLocks noGrp="1"/>
          </p:cNvSpPr>
          <p:nvPr>
            <p:ph type="subTitle" idx="1"/>
          </p:nvPr>
        </p:nvSpPr>
        <p:spPr>
          <a:xfrm>
            <a:off x="1993900" y="4389120"/>
            <a:ext cx="6578600" cy="1630680"/>
          </a:xfrm>
        </p:spPr>
        <p:txBody>
          <a:bodyPr>
            <a:normAutofit/>
          </a:bodyPr>
          <a:lstStyle/>
          <a:p>
            <a:r>
              <a:rPr lang="es-SV" sz="3200" dirty="0">
                <a:effectLst>
                  <a:outerShdw blurRad="38100" dist="38100" dir="2700000" algn="tl">
                    <a:srgbClr val="000000">
                      <a:alpha val="43137"/>
                    </a:srgbClr>
                  </a:outerShdw>
                </a:effectLst>
              </a:rPr>
              <a:t>PROPÓSITO: Identificar que es un discípulo y las características del apostolado.</a:t>
            </a:r>
          </a:p>
        </p:txBody>
      </p:sp>
    </p:spTree>
    <p:extLst>
      <p:ext uri="{BB962C8B-B14F-4D97-AF65-F5344CB8AC3E}">
        <p14:creationId xmlns:p14="http://schemas.microsoft.com/office/powerpoint/2010/main" val="122718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629E6-088C-4DF1-99A3-9E92B54E70FC}"/>
              </a:ext>
            </a:extLst>
          </p:cNvPr>
          <p:cNvSpPr>
            <a:spLocks noGrp="1"/>
          </p:cNvSpPr>
          <p:nvPr>
            <p:ph type="title"/>
          </p:nvPr>
        </p:nvSpPr>
        <p:spPr>
          <a:xfrm>
            <a:off x="685800" y="167132"/>
            <a:ext cx="7772400" cy="671068"/>
          </a:xfrm>
        </p:spPr>
        <p:txBody>
          <a:bodyPr/>
          <a:lstStyle/>
          <a:p>
            <a:pPr algn="ctr"/>
            <a:r>
              <a:rPr lang="es-SV" b="1" dirty="0"/>
              <a:t>Los doce apóstoles</a:t>
            </a:r>
          </a:p>
        </p:txBody>
      </p:sp>
      <p:graphicFrame>
        <p:nvGraphicFramePr>
          <p:cNvPr id="4" name="Marcador de contenido 3">
            <a:extLst>
              <a:ext uri="{FF2B5EF4-FFF2-40B4-BE49-F238E27FC236}">
                <a16:creationId xmlns:a16="http://schemas.microsoft.com/office/drawing/2014/main" id="{15266559-8C8F-4547-98B8-4163CDE60F0D}"/>
              </a:ext>
            </a:extLst>
          </p:cNvPr>
          <p:cNvGraphicFramePr>
            <a:graphicFrameLocks noGrp="1"/>
          </p:cNvGraphicFramePr>
          <p:nvPr>
            <p:ph idx="1"/>
            <p:extLst>
              <p:ext uri="{D42A27DB-BD31-4B8C-83A1-F6EECF244321}">
                <p14:modId xmlns:p14="http://schemas.microsoft.com/office/powerpoint/2010/main" val="1734352275"/>
              </p:ext>
            </p:extLst>
          </p:nvPr>
        </p:nvGraphicFramePr>
        <p:xfrm>
          <a:off x="50800" y="838200"/>
          <a:ext cx="8991599" cy="5852665"/>
        </p:xfrm>
        <a:graphic>
          <a:graphicData uri="http://schemas.openxmlformats.org/drawingml/2006/table">
            <a:tbl>
              <a:tblPr firstRow="1" bandRow="1">
                <a:tableStyleId>{5C22544A-7EE6-4342-B048-85BDC9FD1C3A}</a:tableStyleId>
              </a:tblPr>
              <a:tblGrid>
                <a:gridCol w="2227526">
                  <a:extLst>
                    <a:ext uri="{9D8B030D-6E8A-4147-A177-3AD203B41FA5}">
                      <a16:colId xmlns:a16="http://schemas.microsoft.com/office/drawing/2014/main" val="360611890"/>
                    </a:ext>
                  </a:extLst>
                </a:gridCol>
                <a:gridCol w="2141274">
                  <a:extLst>
                    <a:ext uri="{9D8B030D-6E8A-4147-A177-3AD203B41FA5}">
                      <a16:colId xmlns:a16="http://schemas.microsoft.com/office/drawing/2014/main" val="3908525585"/>
                    </a:ext>
                  </a:extLst>
                </a:gridCol>
                <a:gridCol w="2260600">
                  <a:extLst>
                    <a:ext uri="{9D8B030D-6E8A-4147-A177-3AD203B41FA5}">
                      <a16:colId xmlns:a16="http://schemas.microsoft.com/office/drawing/2014/main" val="250186139"/>
                    </a:ext>
                  </a:extLst>
                </a:gridCol>
                <a:gridCol w="2362199">
                  <a:extLst>
                    <a:ext uri="{9D8B030D-6E8A-4147-A177-3AD203B41FA5}">
                      <a16:colId xmlns:a16="http://schemas.microsoft.com/office/drawing/2014/main" val="1344944444"/>
                    </a:ext>
                  </a:extLst>
                </a:gridCol>
              </a:tblGrid>
              <a:tr h="450205">
                <a:tc>
                  <a:txBody>
                    <a:bodyPr/>
                    <a:lstStyle/>
                    <a:p>
                      <a:r>
                        <a:rPr lang="es-SV" dirty="0"/>
                        <a:t>MATEO 10.2 - 4</a:t>
                      </a:r>
                    </a:p>
                  </a:txBody>
                  <a:tcPr/>
                </a:tc>
                <a:tc>
                  <a:txBody>
                    <a:bodyPr/>
                    <a:lstStyle/>
                    <a:p>
                      <a:r>
                        <a:rPr lang="es-SV" dirty="0"/>
                        <a:t>MARCOS 3.16-19</a:t>
                      </a:r>
                    </a:p>
                  </a:txBody>
                  <a:tcPr/>
                </a:tc>
                <a:tc>
                  <a:txBody>
                    <a:bodyPr/>
                    <a:lstStyle/>
                    <a:p>
                      <a:r>
                        <a:rPr lang="es-SV" dirty="0"/>
                        <a:t>LUCAS 6.14-16</a:t>
                      </a:r>
                    </a:p>
                  </a:txBody>
                  <a:tcPr/>
                </a:tc>
                <a:tc>
                  <a:txBody>
                    <a:bodyPr/>
                    <a:lstStyle/>
                    <a:p>
                      <a:r>
                        <a:rPr lang="es-SV" dirty="0"/>
                        <a:t>HECHOS 1.13</a:t>
                      </a:r>
                    </a:p>
                  </a:txBody>
                  <a:tcPr/>
                </a:tc>
                <a:extLst>
                  <a:ext uri="{0D108BD9-81ED-4DB2-BD59-A6C34878D82A}">
                    <a16:rowId xmlns:a16="http://schemas.microsoft.com/office/drawing/2014/main" val="54476852"/>
                  </a:ext>
                </a:extLst>
              </a:tr>
              <a:tr h="450205">
                <a:tc>
                  <a:txBody>
                    <a:bodyPr/>
                    <a:lstStyle/>
                    <a:p>
                      <a:r>
                        <a:rPr lang="es-SV" dirty="0"/>
                        <a:t>Simón (Pedro)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SV" dirty="0"/>
                        <a:t>Simón (Pedro)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SV" dirty="0"/>
                        <a:t>Simón (Pedro)</a:t>
                      </a:r>
                    </a:p>
                  </a:txBody>
                  <a:tcPr/>
                </a:tc>
                <a:tc>
                  <a:txBody>
                    <a:bodyPr/>
                    <a:lstStyle/>
                    <a:p>
                      <a:r>
                        <a:rPr lang="es-SV" dirty="0"/>
                        <a:t>Pedro </a:t>
                      </a:r>
                    </a:p>
                  </a:txBody>
                  <a:tcPr/>
                </a:tc>
                <a:extLst>
                  <a:ext uri="{0D108BD9-81ED-4DB2-BD59-A6C34878D82A}">
                    <a16:rowId xmlns:a16="http://schemas.microsoft.com/office/drawing/2014/main" val="574585314"/>
                  </a:ext>
                </a:extLst>
              </a:tr>
              <a:tr h="450205">
                <a:tc>
                  <a:txBody>
                    <a:bodyPr/>
                    <a:lstStyle/>
                    <a:p>
                      <a:r>
                        <a:rPr lang="es-SV" dirty="0"/>
                        <a:t>Andrés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Andrés </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Andrés </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Andrés </a:t>
                      </a:r>
                    </a:p>
                  </a:txBody>
                  <a:tcPr/>
                </a:tc>
                <a:extLst>
                  <a:ext uri="{0D108BD9-81ED-4DB2-BD59-A6C34878D82A}">
                    <a16:rowId xmlns:a16="http://schemas.microsoft.com/office/drawing/2014/main" val="901974007"/>
                  </a:ext>
                </a:extLst>
              </a:tr>
              <a:tr h="450205">
                <a:tc>
                  <a:txBody>
                    <a:bodyPr/>
                    <a:lstStyle/>
                    <a:p>
                      <a:r>
                        <a:rPr lang="es-SV" dirty="0"/>
                        <a:t>Jacobo (Zebedeo)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Jacobo (Zebedeo)</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Jacobo (Zebedeo)</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Jacobo (Zebedeo)</a:t>
                      </a:r>
                    </a:p>
                  </a:txBody>
                  <a:tcPr/>
                </a:tc>
                <a:extLst>
                  <a:ext uri="{0D108BD9-81ED-4DB2-BD59-A6C34878D82A}">
                    <a16:rowId xmlns:a16="http://schemas.microsoft.com/office/drawing/2014/main" val="1574169124"/>
                  </a:ext>
                </a:extLst>
              </a:tr>
              <a:tr h="450205">
                <a:tc>
                  <a:txBody>
                    <a:bodyPr/>
                    <a:lstStyle/>
                    <a:p>
                      <a:r>
                        <a:rPr lang="es-SV" dirty="0"/>
                        <a:t>Juan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Juan</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Juan</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Juan</a:t>
                      </a:r>
                    </a:p>
                  </a:txBody>
                  <a:tcPr/>
                </a:tc>
                <a:extLst>
                  <a:ext uri="{0D108BD9-81ED-4DB2-BD59-A6C34878D82A}">
                    <a16:rowId xmlns:a16="http://schemas.microsoft.com/office/drawing/2014/main" val="2967687651"/>
                  </a:ext>
                </a:extLst>
              </a:tr>
              <a:tr h="450205">
                <a:tc>
                  <a:txBody>
                    <a:bodyPr/>
                    <a:lstStyle/>
                    <a:p>
                      <a:r>
                        <a:rPr lang="es-SV" dirty="0"/>
                        <a:t>Felipe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Felipe</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Felipe</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Felipe</a:t>
                      </a:r>
                    </a:p>
                  </a:txBody>
                  <a:tcPr/>
                </a:tc>
                <a:extLst>
                  <a:ext uri="{0D108BD9-81ED-4DB2-BD59-A6C34878D82A}">
                    <a16:rowId xmlns:a16="http://schemas.microsoft.com/office/drawing/2014/main" val="1498672710"/>
                  </a:ext>
                </a:extLst>
              </a:tr>
              <a:tr h="450205">
                <a:tc>
                  <a:txBody>
                    <a:bodyPr/>
                    <a:lstStyle/>
                    <a:p>
                      <a:r>
                        <a:rPr lang="es-SV" dirty="0"/>
                        <a:t>Bartolomé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Bartolomé</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Bartolomé</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Bartolomé</a:t>
                      </a:r>
                    </a:p>
                  </a:txBody>
                  <a:tcPr/>
                </a:tc>
                <a:extLst>
                  <a:ext uri="{0D108BD9-81ED-4DB2-BD59-A6C34878D82A}">
                    <a16:rowId xmlns:a16="http://schemas.microsoft.com/office/drawing/2014/main" val="2428456298"/>
                  </a:ext>
                </a:extLst>
              </a:tr>
              <a:tr h="450205">
                <a:tc>
                  <a:txBody>
                    <a:bodyPr/>
                    <a:lstStyle/>
                    <a:p>
                      <a:r>
                        <a:rPr lang="es-SV" dirty="0"/>
                        <a:t>Tomás </a:t>
                      </a:r>
                    </a:p>
                  </a:txBody>
                  <a:tcPr/>
                </a:tc>
                <a:tc>
                  <a:txBody>
                    <a:bodyPr/>
                    <a:lstStyle/>
                    <a:p>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Tomás</a:t>
                      </a:r>
                      <a:endParaRPr lang="es-SV" dirty="0"/>
                    </a:p>
                  </a:txBody>
                  <a:tcPr/>
                </a:tc>
                <a:tc>
                  <a:txBody>
                    <a:bodyPr/>
                    <a:lstStyle/>
                    <a:p>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Tomás</a:t>
                      </a:r>
                      <a:endParaRPr lang="es-SV" dirty="0"/>
                    </a:p>
                  </a:txBody>
                  <a:tcPr/>
                </a:tc>
                <a:tc>
                  <a:txBody>
                    <a:bodyPr/>
                    <a:lstStyle/>
                    <a:p>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Tomás</a:t>
                      </a:r>
                      <a:endParaRPr lang="es-SV" dirty="0"/>
                    </a:p>
                  </a:txBody>
                  <a:tcPr/>
                </a:tc>
                <a:extLst>
                  <a:ext uri="{0D108BD9-81ED-4DB2-BD59-A6C34878D82A}">
                    <a16:rowId xmlns:a16="http://schemas.microsoft.com/office/drawing/2014/main" val="1530861661"/>
                  </a:ext>
                </a:extLst>
              </a:tr>
              <a:tr h="450205">
                <a:tc>
                  <a:txBody>
                    <a:bodyPr/>
                    <a:lstStyle/>
                    <a:p>
                      <a:r>
                        <a:rPr lang="es-SV" dirty="0"/>
                        <a:t>Mateo </a:t>
                      </a:r>
                    </a:p>
                  </a:txBody>
                  <a:tcPr/>
                </a:tc>
                <a:tc>
                  <a:txBody>
                    <a:bodyPr/>
                    <a:lstStyle/>
                    <a:p>
                      <a:r>
                        <a:rPr lang="es-SV" dirty="0"/>
                        <a:t>Mateo </a:t>
                      </a:r>
                    </a:p>
                  </a:txBody>
                  <a:tcPr/>
                </a:tc>
                <a:tc>
                  <a:txBody>
                    <a:bodyPr/>
                    <a:lstStyle/>
                    <a:p>
                      <a:r>
                        <a:rPr lang="es-SV" dirty="0"/>
                        <a:t>Mateo </a:t>
                      </a:r>
                    </a:p>
                  </a:txBody>
                  <a:tcPr/>
                </a:tc>
                <a:tc>
                  <a:txBody>
                    <a:bodyPr/>
                    <a:lstStyle/>
                    <a:p>
                      <a:r>
                        <a:rPr lang="es-SV" dirty="0"/>
                        <a:t>Mateo </a:t>
                      </a:r>
                    </a:p>
                  </a:txBody>
                  <a:tcPr/>
                </a:tc>
                <a:extLst>
                  <a:ext uri="{0D108BD9-81ED-4DB2-BD59-A6C34878D82A}">
                    <a16:rowId xmlns:a16="http://schemas.microsoft.com/office/drawing/2014/main" val="2110881629"/>
                  </a:ext>
                </a:extLst>
              </a:tr>
              <a:tr h="450205">
                <a:tc>
                  <a:txBody>
                    <a:bodyPr/>
                    <a:lstStyle/>
                    <a:p>
                      <a:r>
                        <a:rPr lang="es-SV" dirty="0"/>
                        <a:t>Jacobo (Alfeo)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Jacobo (Alfeo)</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Jacobo (Alfeo)</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Jacobo (Alfeo)</a:t>
                      </a:r>
                    </a:p>
                  </a:txBody>
                  <a:tcPr/>
                </a:tc>
                <a:extLst>
                  <a:ext uri="{0D108BD9-81ED-4DB2-BD59-A6C34878D82A}">
                    <a16:rowId xmlns:a16="http://schemas.microsoft.com/office/drawing/2014/main" val="4105134557"/>
                  </a:ext>
                </a:extLst>
              </a:tr>
              <a:tr h="450205">
                <a:tc>
                  <a:txBody>
                    <a:bodyPr/>
                    <a:lstStyle/>
                    <a:p>
                      <a:r>
                        <a:rPr lang="es-SV" dirty="0" err="1"/>
                        <a:t>Lebeo</a:t>
                      </a:r>
                      <a:r>
                        <a:rPr lang="es-SV" dirty="0"/>
                        <a:t> (Tadeo)</a:t>
                      </a:r>
                    </a:p>
                  </a:txBody>
                  <a:tcPr/>
                </a:tc>
                <a:tc>
                  <a:txBody>
                    <a:bodyPr/>
                    <a:lstStyle/>
                    <a:p>
                      <a:r>
                        <a:rPr lang="es-SV" dirty="0"/>
                        <a:t>Tadeo </a:t>
                      </a:r>
                    </a:p>
                  </a:txBody>
                  <a:tcPr/>
                </a:tc>
                <a:tc>
                  <a:txBody>
                    <a:bodyPr/>
                    <a:lstStyle/>
                    <a:p>
                      <a:r>
                        <a:rPr lang="es-SV" dirty="0"/>
                        <a:t>Judas (</a:t>
                      </a:r>
                      <a:r>
                        <a:rPr lang="es-SV" sz="1400" dirty="0"/>
                        <a:t>hno. De Jacobo</a:t>
                      </a:r>
                      <a:r>
                        <a:rPr lang="es-SV" dirty="0"/>
                        <a:t>)</a:t>
                      </a:r>
                    </a:p>
                  </a:txBody>
                  <a:tcPr/>
                </a:tc>
                <a:tc>
                  <a:txBody>
                    <a:bodyPr/>
                    <a:lstStyle/>
                    <a:p>
                      <a:r>
                        <a:rPr lang="es-SV" dirty="0"/>
                        <a:t>Judas (</a:t>
                      </a:r>
                      <a:r>
                        <a:rPr lang="es-SV" sz="1600" dirty="0"/>
                        <a:t>hno. De Jacobo</a:t>
                      </a:r>
                      <a:r>
                        <a:rPr lang="es-SV" dirty="0"/>
                        <a:t>)</a:t>
                      </a:r>
                    </a:p>
                  </a:txBody>
                  <a:tcPr/>
                </a:tc>
                <a:extLst>
                  <a:ext uri="{0D108BD9-81ED-4DB2-BD59-A6C34878D82A}">
                    <a16:rowId xmlns:a16="http://schemas.microsoft.com/office/drawing/2014/main" val="3083130909"/>
                  </a:ext>
                </a:extLst>
              </a:tr>
              <a:tr h="450205">
                <a:tc>
                  <a:txBody>
                    <a:bodyPr/>
                    <a:lstStyle/>
                    <a:p>
                      <a:r>
                        <a:rPr lang="es-SV" dirty="0"/>
                        <a:t>Simón (</a:t>
                      </a:r>
                      <a:r>
                        <a:rPr lang="es-SV" dirty="0" err="1"/>
                        <a:t>Cananista</a:t>
                      </a:r>
                      <a:r>
                        <a:rPr lang="es-SV" dirty="0"/>
                        <a:t>)</a:t>
                      </a:r>
                    </a:p>
                  </a:txBody>
                  <a:tcPr/>
                </a:tc>
                <a:tc>
                  <a:txBody>
                    <a:bodyPr/>
                    <a:lstStyle/>
                    <a:p>
                      <a:r>
                        <a:rPr lang="es-SV" dirty="0"/>
                        <a:t>Simón (</a:t>
                      </a:r>
                      <a:r>
                        <a:rPr lang="es-SV" dirty="0" err="1"/>
                        <a:t>Cananista</a:t>
                      </a:r>
                      <a:r>
                        <a:rPr lang="es-SV" dirty="0"/>
                        <a:t>)</a:t>
                      </a:r>
                    </a:p>
                  </a:txBody>
                  <a:tcPr/>
                </a:tc>
                <a:tc>
                  <a:txBody>
                    <a:bodyPr/>
                    <a:lstStyle/>
                    <a:p>
                      <a:r>
                        <a:rPr lang="es-SV" dirty="0"/>
                        <a:t>Simón (Zelote)</a:t>
                      </a:r>
                    </a:p>
                  </a:txBody>
                  <a:tcPr/>
                </a:tc>
                <a:tc>
                  <a:txBody>
                    <a:bodyPr/>
                    <a:lstStyle/>
                    <a:p>
                      <a:r>
                        <a:rPr lang="es-SV" dirty="0"/>
                        <a:t>Simón (Zelote)</a:t>
                      </a:r>
                    </a:p>
                  </a:txBody>
                  <a:tcPr/>
                </a:tc>
                <a:extLst>
                  <a:ext uri="{0D108BD9-81ED-4DB2-BD59-A6C34878D82A}">
                    <a16:rowId xmlns:a16="http://schemas.microsoft.com/office/drawing/2014/main" val="1990378798"/>
                  </a:ext>
                </a:extLst>
              </a:tr>
              <a:tr h="450205">
                <a:tc>
                  <a:txBody>
                    <a:bodyPr/>
                    <a:lstStyle/>
                    <a:p>
                      <a:r>
                        <a:rPr lang="es-SV" dirty="0"/>
                        <a:t>Judas Iscariote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a:ln>
                            <a:noFill/>
                          </a:ln>
                          <a:solidFill>
                            <a:prstClr val="black"/>
                          </a:solidFill>
                          <a:effectLst/>
                          <a:uLnTx/>
                          <a:uFillTx/>
                          <a:latin typeface="Rockwell" panose="02060603020205020403"/>
                          <a:ea typeface="+mn-ea"/>
                          <a:cs typeface="+mn-cs"/>
                        </a:rPr>
                        <a:t>Judas Iscariote</a:t>
                      </a:r>
                      <a:endPar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SV" sz="1800" b="0" i="0" u="none" strike="noStrike" kern="1200" cap="none" spc="0" normalizeH="0" baseline="0" noProof="0" dirty="0">
                          <a:ln>
                            <a:noFill/>
                          </a:ln>
                          <a:solidFill>
                            <a:prstClr val="black"/>
                          </a:solidFill>
                          <a:effectLst/>
                          <a:uLnTx/>
                          <a:uFillTx/>
                          <a:latin typeface="Rockwell" panose="02060603020205020403"/>
                          <a:ea typeface="+mn-ea"/>
                          <a:cs typeface="+mn-cs"/>
                        </a:rPr>
                        <a:t>Judas Iscariote</a:t>
                      </a:r>
                    </a:p>
                  </a:txBody>
                  <a:tcPr/>
                </a:tc>
                <a:tc>
                  <a:txBody>
                    <a:bodyPr/>
                    <a:lstStyle/>
                    <a:p>
                      <a:r>
                        <a:rPr lang="es-SV" dirty="0"/>
                        <a:t>Matías </a:t>
                      </a:r>
                    </a:p>
                  </a:txBody>
                  <a:tcPr/>
                </a:tc>
                <a:extLst>
                  <a:ext uri="{0D108BD9-81ED-4DB2-BD59-A6C34878D82A}">
                    <a16:rowId xmlns:a16="http://schemas.microsoft.com/office/drawing/2014/main" val="3264167041"/>
                  </a:ext>
                </a:extLst>
              </a:tr>
            </a:tbl>
          </a:graphicData>
        </a:graphic>
      </p:graphicFrame>
    </p:spTree>
    <p:extLst>
      <p:ext uri="{BB962C8B-B14F-4D97-AF65-F5344CB8AC3E}">
        <p14:creationId xmlns:p14="http://schemas.microsoft.com/office/powerpoint/2010/main" val="32668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60471-0BDC-4B03-82A9-F9F75528F61D}"/>
              </a:ext>
            </a:extLst>
          </p:cNvPr>
          <p:cNvSpPr>
            <a:spLocks noGrp="1"/>
          </p:cNvSpPr>
          <p:nvPr>
            <p:ph type="title"/>
          </p:nvPr>
        </p:nvSpPr>
        <p:spPr>
          <a:xfrm>
            <a:off x="685800" y="484632"/>
            <a:ext cx="7772400" cy="1052068"/>
          </a:xfrm>
        </p:spPr>
        <p:txBody>
          <a:bodyPr>
            <a:noAutofit/>
          </a:bodyPr>
          <a:lstStyle/>
          <a:p>
            <a:pPr algn="ctr"/>
            <a:r>
              <a:rPr lang="es-SV" sz="4400" b="1" dirty="0"/>
              <a:t>¿Qué representaban los apóstoles?</a:t>
            </a:r>
          </a:p>
        </p:txBody>
      </p:sp>
      <p:sp>
        <p:nvSpPr>
          <p:cNvPr id="3" name="Marcador de contenido 2">
            <a:extLst>
              <a:ext uri="{FF2B5EF4-FFF2-40B4-BE49-F238E27FC236}">
                <a16:creationId xmlns:a16="http://schemas.microsoft.com/office/drawing/2014/main" id="{1282A90E-6D2C-4003-87F2-65DE330C218F}"/>
              </a:ext>
            </a:extLst>
          </p:cNvPr>
          <p:cNvSpPr>
            <a:spLocks noGrp="1"/>
          </p:cNvSpPr>
          <p:nvPr>
            <p:ph idx="1"/>
          </p:nvPr>
        </p:nvSpPr>
        <p:spPr>
          <a:xfrm>
            <a:off x="279400" y="1651508"/>
            <a:ext cx="8178800" cy="4901692"/>
          </a:xfrm>
        </p:spPr>
        <p:txBody>
          <a:bodyPr>
            <a:normAutofit/>
          </a:bodyPr>
          <a:lstStyle/>
          <a:p>
            <a:pPr algn="ctr"/>
            <a:r>
              <a:rPr lang="es-SV" sz="2800" b="1" dirty="0"/>
              <a:t>Representaban a las doce tribus de Israel.</a:t>
            </a:r>
          </a:p>
          <a:p>
            <a:pPr marL="0" indent="0" algn="ctr">
              <a:buNone/>
            </a:pPr>
            <a:endParaRPr lang="es-SV" sz="1400" b="1" dirty="0"/>
          </a:p>
          <a:p>
            <a:pPr algn="ctr"/>
            <a:r>
              <a:rPr lang="es-ES" sz="3200" b="1" dirty="0"/>
              <a:t>“Y Jesús les dijo: </a:t>
            </a:r>
            <a:r>
              <a:rPr lang="es-ES" sz="3200" b="1" dirty="0">
                <a:solidFill>
                  <a:srgbClr val="FF0000"/>
                </a:solidFill>
              </a:rPr>
              <a:t>De cierto os digo que en la regeneración, cuando el Hijo del Hombre se siente en el trono de su gloria, vosotros que me habéis seguido también os sentaréis sobre doce tronos, para juzgar a las doce tribus de Israel” </a:t>
            </a:r>
            <a:r>
              <a:rPr lang="es-ES" sz="3200" b="1" dirty="0"/>
              <a:t>Mateo_19.28</a:t>
            </a:r>
            <a:endParaRPr lang="es-SV" sz="3200" b="1" dirty="0"/>
          </a:p>
        </p:txBody>
      </p:sp>
    </p:spTree>
    <p:extLst>
      <p:ext uri="{BB962C8B-B14F-4D97-AF65-F5344CB8AC3E}">
        <p14:creationId xmlns:p14="http://schemas.microsoft.com/office/powerpoint/2010/main" val="268951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5DF15-F652-4BFC-AFB2-4EB274BE5421}"/>
              </a:ext>
            </a:extLst>
          </p:cNvPr>
          <p:cNvSpPr>
            <a:spLocks noGrp="1"/>
          </p:cNvSpPr>
          <p:nvPr>
            <p:ph type="title"/>
          </p:nvPr>
        </p:nvSpPr>
        <p:spPr>
          <a:xfrm>
            <a:off x="685800" y="370332"/>
            <a:ext cx="7962900" cy="1128268"/>
          </a:xfrm>
        </p:spPr>
        <p:txBody>
          <a:bodyPr>
            <a:noAutofit/>
          </a:bodyPr>
          <a:lstStyle/>
          <a:p>
            <a:r>
              <a:rPr lang="es-SV" sz="4000" b="1" dirty="0"/>
              <a:t>Características de los elegidos</a:t>
            </a:r>
          </a:p>
        </p:txBody>
      </p:sp>
      <p:sp>
        <p:nvSpPr>
          <p:cNvPr id="3" name="Marcador de contenido 2">
            <a:extLst>
              <a:ext uri="{FF2B5EF4-FFF2-40B4-BE49-F238E27FC236}">
                <a16:creationId xmlns:a16="http://schemas.microsoft.com/office/drawing/2014/main" id="{3680DB07-0CC4-437A-9946-53C475E16002}"/>
              </a:ext>
            </a:extLst>
          </p:cNvPr>
          <p:cNvSpPr>
            <a:spLocks noGrp="1"/>
          </p:cNvSpPr>
          <p:nvPr>
            <p:ph idx="1"/>
          </p:nvPr>
        </p:nvSpPr>
        <p:spPr>
          <a:xfrm>
            <a:off x="685800" y="2051304"/>
            <a:ext cx="7772400" cy="4050792"/>
          </a:xfrm>
        </p:spPr>
        <p:txBody>
          <a:bodyPr>
            <a:normAutofit/>
          </a:bodyPr>
          <a:lstStyle/>
          <a:p>
            <a:r>
              <a:rPr lang="es-SV" sz="3600" b="1" dirty="0"/>
              <a:t>Habían tres pares de hermanos:</a:t>
            </a:r>
          </a:p>
          <a:p>
            <a:r>
              <a:rPr lang="es-SV" sz="3600" b="1" dirty="0"/>
              <a:t>Simón y Andrés.</a:t>
            </a:r>
          </a:p>
          <a:p>
            <a:r>
              <a:rPr lang="es-SV" sz="3600" b="1" dirty="0"/>
              <a:t>Jacobo(Santiago) y Juan.</a:t>
            </a:r>
          </a:p>
          <a:p>
            <a:r>
              <a:rPr lang="es-SV" sz="3600" b="1" dirty="0"/>
              <a:t>Jacobo(Santiago) hijo de Alfeo y Judas (Tadeo)</a:t>
            </a:r>
          </a:p>
        </p:txBody>
      </p:sp>
    </p:spTree>
    <p:extLst>
      <p:ext uri="{BB962C8B-B14F-4D97-AF65-F5344CB8AC3E}">
        <p14:creationId xmlns:p14="http://schemas.microsoft.com/office/powerpoint/2010/main" val="49638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5DF15-F652-4BFC-AFB2-4EB274BE5421}"/>
              </a:ext>
            </a:extLst>
          </p:cNvPr>
          <p:cNvSpPr>
            <a:spLocks noGrp="1"/>
          </p:cNvSpPr>
          <p:nvPr>
            <p:ph type="title"/>
          </p:nvPr>
        </p:nvSpPr>
        <p:spPr>
          <a:xfrm>
            <a:off x="685800" y="370332"/>
            <a:ext cx="7772400" cy="721868"/>
          </a:xfrm>
        </p:spPr>
        <p:txBody>
          <a:bodyPr/>
          <a:lstStyle/>
          <a:p>
            <a:r>
              <a:rPr lang="es-SV" dirty="0"/>
              <a:t>Características de los elegidos</a:t>
            </a:r>
          </a:p>
        </p:txBody>
      </p:sp>
      <p:sp>
        <p:nvSpPr>
          <p:cNvPr id="3" name="Marcador de contenido 2">
            <a:extLst>
              <a:ext uri="{FF2B5EF4-FFF2-40B4-BE49-F238E27FC236}">
                <a16:creationId xmlns:a16="http://schemas.microsoft.com/office/drawing/2014/main" id="{3680DB07-0CC4-437A-9946-53C475E16002}"/>
              </a:ext>
            </a:extLst>
          </p:cNvPr>
          <p:cNvSpPr>
            <a:spLocks noGrp="1"/>
          </p:cNvSpPr>
          <p:nvPr>
            <p:ph idx="1"/>
          </p:nvPr>
        </p:nvSpPr>
        <p:spPr>
          <a:xfrm>
            <a:off x="685800" y="1251204"/>
            <a:ext cx="7772400" cy="4050792"/>
          </a:xfrm>
        </p:spPr>
        <p:txBody>
          <a:bodyPr>
            <a:normAutofit/>
          </a:bodyPr>
          <a:lstStyle/>
          <a:p>
            <a:pPr marL="0" indent="0">
              <a:buNone/>
            </a:pPr>
            <a:r>
              <a:rPr lang="es-SV" sz="3200" dirty="0">
                <a:effectLst>
                  <a:outerShdw blurRad="38100" dist="38100" dir="2700000" algn="tl">
                    <a:srgbClr val="000000">
                      <a:alpha val="43137"/>
                    </a:srgbClr>
                  </a:outerShdw>
                </a:effectLst>
              </a:rPr>
              <a:t>Hay tres pares de nombre iguales:</a:t>
            </a:r>
          </a:p>
          <a:p>
            <a:pPr>
              <a:buFontTx/>
              <a:buChar char="-"/>
            </a:pPr>
            <a:r>
              <a:rPr lang="es-SV" sz="3200" dirty="0">
                <a:effectLst>
                  <a:outerShdw blurRad="38100" dist="38100" dir="2700000" algn="tl">
                    <a:srgbClr val="000000">
                      <a:alpha val="43137"/>
                    </a:srgbClr>
                  </a:outerShdw>
                </a:effectLst>
              </a:rPr>
              <a:t>Simón, Judas y Jacobo (Santiago).</a:t>
            </a:r>
          </a:p>
          <a:p>
            <a:pPr marL="0" indent="0">
              <a:buNone/>
            </a:pPr>
            <a:r>
              <a:rPr lang="es-SV" sz="3200" dirty="0">
                <a:effectLst>
                  <a:outerShdw blurRad="38100" dist="38100" dir="2700000" algn="tl">
                    <a:srgbClr val="000000">
                      <a:alpha val="43137"/>
                    </a:srgbClr>
                  </a:outerShdw>
                </a:effectLst>
              </a:rPr>
              <a:t> Se  cree que Bartolomé es el mismo </a:t>
            </a:r>
            <a:r>
              <a:rPr lang="es-SV" sz="3200" dirty="0" err="1">
                <a:effectLst>
                  <a:outerShdw blurRad="38100" dist="38100" dir="2700000" algn="tl">
                    <a:srgbClr val="000000">
                      <a:alpha val="43137"/>
                    </a:srgbClr>
                  </a:outerShdw>
                </a:effectLst>
              </a:rPr>
              <a:t>Natanael</a:t>
            </a:r>
            <a:r>
              <a:rPr lang="es-SV" sz="3200" dirty="0">
                <a:effectLst>
                  <a:outerShdw blurRad="38100" dist="38100" dir="2700000" algn="tl">
                    <a:srgbClr val="000000">
                      <a:alpha val="43137"/>
                    </a:srgbClr>
                  </a:outerShdw>
                </a:effectLst>
              </a:rPr>
              <a:t>, mencionado en Juan 1.45</a:t>
            </a:r>
          </a:p>
          <a:p>
            <a:pPr marL="0" indent="0">
              <a:buNone/>
            </a:pPr>
            <a:r>
              <a:rPr lang="es-SV" sz="3200" dirty="0">
                <a:effectLst>
                  <a:outerShdw blurRad="38100" dist="38100" dir="2700000" algn="tl">
                    <a:srgbClr val="000000">
                      <a:alpha val="43137"/>
                    </a:srgbClr>
                  </a:outerShdw>
                </a:effectLst>
              </a:rPr>
              <a:t>- Todos ellos eran galileos a excepción de Judas, que provenía de QUERIOT de Judea.</a:t>
            </a:r>
          </a:p>
          <a:p>
            <a:pPr marL="0" indent="0">
              <a:buNone/>
            </a:pPr>
            <a:endParaRPr lang="es-SV"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234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442AEF-7D51-4E50-9182-97D76F123EE0}"/>
              </a:ext>
            </a:extLst>
          </p:cNvPr>
          <p:cNvSpPr>
            <a:spLocks noGrp="1"/>
          </p:cNvSpPr>
          <p:nvPr>
            <p:ph type="title"/>
          </p:nvPr>
        </p:nvSpPr>
        <p:spPr>
          <a:xfrm>
            <a:off x="685800" y="248666"/>
            <a:ext cx="7772400" cy="874268"/>
          </a:xfrm>
        </p:spPr>
        <p:txBody>
          <a:bodyPr>
            <a:normAutofit/>
          </a:bodyPr>
          <a:lstStyle/>
          <a:p>
            <a:r>
              <a:rPr lang="es-SV" sz="4800" b="1" dirty="0"/>
              <a:t>El llamado de </a:t>
            </a:r>
            <a:r>
              <a:rPr lang="es-SV" sz="4800" b="1" dirty="0" err="1"/>
              <a:t>natanael</a:t>
            </a:r>
            <a:endParaRPr lang="es-SV" sz="4800" b="1" dirty="0"/>
          </a:p>
        </p:txBody>
      </p:sp>
      <p:sp>
        <p:nvSpPr>
          <p:cNvPr id="3" name="Marcador de contenido 2">
            <a:extLst>
              <a:ext uri="{FF2B5EF4-FFF2-40B4-BE49-F238E27FC236}">
                <a16:creationId xmlns:a16="http://schemas.microsoft.com/office/drawing/2014/main" id="{A468F9D9-D834-4650-9943-89FD7EDBA871}"/>
              </a:ext>
            </a:extLst>
          </p:cNvPr>
          <p:cNvSpPr>
            <a:spLocks noGrp="1"/>
          </p:cNvSpPr>
          <p:nvPr>
            <p:ph idx="1"/>
          </p:nvPr>
        </p:nvSpPr>
        <p:spPr>
          <a:xfrm>
            <a:off x="330200" y="1122934"/>
            <a:ext cx="8420100" cy="4985766"/>
          </a:xfrm>
        </p:spPr>
        <p:txBody>
          <a:bodyPr>
            <a:normAutofit/>
          </a:bodyPr>
          <a:lstStyle/>
          <a:p>
            <a:r>
              <a:rPr lang="es-ES" sz="3200" dirty="0">
                <a:effectLst>
                  <a:outerShdw blurRad="38100" dist="38100" dir="2700000" algn="tl">
                    <a:srgbClr val="000000">
                      <a:alpha val="43137"/>
                    </a:srgbClr>
                  </a:outerShdw>
                </a:effectLst>
              </a:rPr>
              <a:t>Felipe halló a </a:t>
            </a:r>
            <a:r>
              <a:rPr lang="es-ES" sz="3200" dirty="0" err="1">
                <a:effectLst>
                  <a:outerShdw blurRad="38100" dist="38100" dir="2700000" algn="tl">
                    <a:srgbClr val="000000">
                      <a:alpha val="43137"/>
                    </a:srgbClr>
                  </a:outerShdw>
                </a:effectLst>
              </a:rPr>
              <a:t>Natanael</a:t>
            </a:r>
            <a:r>
              <a:rPr lang="es-ES" sz="3200" dirty="0">
                <a:effectLst>
                  <a:outerShdw blurRad="38100" dist="38100" dir="2700000" algn="tl">
                    <a:srgbClr val="000000">
                      <a:alpha val="43137"/>
                    </a:srgbClr>
                  </a:outerShdw>
                </a:effectLst>
              </a:rPr>
              <a:t>, y le dijo: Hemos hallado a aquel de quien escribió Moisés en la ley, así como los profetas: a Jesús, el hijo de José, de Nazaret. </a:t>
            </a:r>
          </a:p>
          <a:p>
            <a:r>
              <a:rPr lang="es-ES" sz="3200" dirty="0" err="1">
                <a:effectLst>
                  <a:outerShdw blurRad="38100" dist="38100" dir="2700000" algn="tl">
                    <a:srgbClr val="000000">
                      <a:alpha val="43137"/>
                    </a:srgbClr>
                  </a:outerShdw>
                </a:effectLst>
              </a:rPr>
              <a:t>Natanael</a:t>
            </a:r>
            <a:r>
              <a:rPr lang="es-ES" sz="3200" dirty="0">
                <a:effectLst>
                  <a:outerShdw blurRad="38100" dist="38100" dir="2700000" algn="tl">
                    <a:srgbClr val="000000">
                      <a:alpha val="43137"/>
                    </a:srgbClr>
                  </a:outerShdw>
                </a:effectLst>
              </a:rPr>
              <a:t> le dijo: ¿De Nazaret puede salir algo de bueno? Le dijo Felipe: Ven y ve. </a:t>
            </a:r>
          </a:p>
          <a:p>
            <a:r>
              <a:rPr lang="es-ES" sz="3200" dirty="0">
                <a:effectLst>
                  <a:outerShdw blurRad="38100" dist="38100" dir="2700000" algn="tl">
                    <a:srgbClr val="000000">
                      <a:alpha val="43137"/>
                    </a:srgbClr>
                  </a:outerShdw>
                </a:effectLst>
              </a:rPr>
              <a:t>Cuando Jesús vio a </a:t>
            </a:r>
            <a:r>
              <a:rPr lang="es-ES" sz="3200" dirty="0" err="1">
                <a:effectLst>
                  <a:outerShdw blurRad="38100" dist="38100" dir="2700000" algn="tl">
                    <a:srgbClr val="000000">
                      <a:alpha val="43137"/>
                    </a:srgbClr>
                  </a:outerShdw>
                </a:effectLst>
              </a:rPr>
              <a:t>Natanael</a:t>
            </a:r>
            <a:r>
              <a:rPr lang="es-ES" sz="3200" dirty="0">
                <a:effectLst>
                  <a:outerShdw blurRad="38100" dist="38100" dir="2700000" algn="tl">
                    <a:srgbClr val="000000">
                      <a:alpha val="43137"/>
                    </a:srgbClr>
                  </a:outerShdw>
                </a:effectLst>
              </a:rPr>
              <a:t> que se le acercaba, dijo de él: He aquí un verdadero israelita, en quien no hay engaño. </a:t>
            </a:r>
          </a:p>
        </p:txBody>
      </p:sp>
      <p:sp>
        <p:nvSpPr>
          <p:cNvPr id="4" name="Rectángulo 3">
            <a:extLst>
              <a:ext uri="{FF2B5EF4-FFF2-40B4-BE49-F238E27FC236}">
                <a16:creationId xmlns:a16="http://schemas.microsoft.com/office/drawing/2014/main" id="{77127411-CE85-4E32-8EDC-09694637DC12}"/>
              </a:ext>
            </a:extLst>
          </p:cNvPr>
          <p:cNvSpPr/>
          <p:nvPr/>
        </p:nvSpPr>
        <p:spPr>
          <a:xfrm>
            <a:off x="2845533" y="6108700"/>
            <a:ext cx="3452933" cy="646331"/>
          </a:xfrm>
          <a:prstGeom prst="rect">
            <a:avLst/>
          </a:prstGeom>
        </p:spPr>
        <p:txBody>
          <a:bodyPr wrap="none">
            <a:spAutoFit/>
          </a:bodyPr>
          <a:lstStyle/>
          <a:p>
            <a:r>
              <a:rPr lang="es-ES" sz="3600" b="1" dirty="0">
                <a:ln w="6600">
                  <a:solidFill>
                    <a:schemeClr val="accent2"/>
                  </a:solidFill>
                  <a:prstDash val="solid"/>
                </a:ln>
                <a:solidFill>
                  <a:srgbClr val="FFFFFF"/>
                </a:solidFill>
                <a:effectLst>
                  <a:outerShdw dist="38100" dir="2700000" algn="tl" rotWithShape="0">
                    <a:schemeClr val="accent2"/>
                  </a:outerShdw>
                </a:effectLst>
              </a:rPr>
              <a:t>Juan_1.45 – 47 </a:t>
            </a:r>
            <a:endParaRPr lang="es-SV" sz="36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26350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442AEF-7D51-4E50-9182-97D76F123EE0}"/>
              </a:ext>
            </a:extLst>
          </p:cNvPr>
          <p:cNvSpPr>
            <a:spLocks noGrp="1"/>
          </p:cNvSpPr>
          <p:nvPr>
            <p:ph type="title"/>
          </p:nvPr>
        </p:nvSpPr>
        <p:spPr>
          <a:xfrm>
            <a:off x="685800" y="248666"/>
            <a:ext cx="7772400" cy="874268"/>
          </a:xfrm>
        </p:spPr>
        <p:txBody>
          <a:bodyPr>
            <a:normAutofit/>
          </a:bodyPr>
          <a:lstStyle/>
          <a:p>
            <a:r>
              <a:rPr lang="es-SV" sz="4800" b="1" dirty="0"/>
              <a:t>El llamado de </a:t>
            </a:r>
            <a:r>
              <a:rPr lang="es-SV" sz="4800" b="1" dirty="0" err="1"/>
              <a:t>natanael</a:t>
            </a:r>
            <a:endParaRPr lang="es-SV" sz="4800" b="1" dirty="0"/>
          </a:p>
        </p:txBody>
      </p:sp>
      <p:sp>
        <p:nvSpPr>
          <p:cNvPr id="3" name="Marcador de contenido 2">
            <a:extLst>
              <a:ext uri="{FF2B5EF4-FFF2-40B4-BE49-F238E27FC236}">
                <a16:creationId xmlns:a16="http://schemas.microsoft.com/office/drawing/2014/main" id="{A468F9D9-D834-4650-9943-89FD7EDBA871}"/>
              </a:ext>
            </a:extLst>
          </p:cNvPr>
          <p:cNvSpPr>
            <a:spLocks noGrp="1"/>
          </p:cNvSpPr>
          <p:nvPr>
            <p:ph idx="1"/>
          </p:nvPr>
        </p:nvSpPr>
        <p:spPr>
          <a:xfrm>
            <a:off x="330200" y="1122934"/>
            <a:ext cx="8420100" cy="4985766"/>
          </a:xfrm>
        </p:spPr>
        <p:txBody>
          <a:bodyPr>
            <a:normAutofit/>
          </a:bodyPr>
          <a:lstStyle/>
          <a:p>
            <a:r>
              <a:rPr lang="es-ES" sz="3600" dirty="0">
                <a:effectLst>
                  <a:outerShdw blurRad="38100" dist="38100" dir="2700000" algn="tl">
                    <a:srgbClr val="000000">
                      <a:alpha val="43137"/>
                    </a:srgbClr>
                  </a:outerShdw>
                </a:effectLst>
              </a:rPr>
              <a:t>Le dijo </a:t>
            </a:r>
            <a:r>
              <a:rPr lang="es-ES" sz="3600" dirty="0" err="1">
                <a:effectLst>
                  <a:outerShdw blurRad="38100" dist="38100" dir="2700000" algn="tl">
                    <a:srgbClr val="000000">
                      <a:alpha val="43137"/>
                    </a:srgbClr>
                  </a:outerShdw>
                </a:effectLst>
              </a:rPr>
              <a:t>Natanael</a:t>
            </a:r>
            <a:r>
              <a:rPr lang="es-ES" sz="3600" dirty="0">
                <a:effectLst>
                  <a:outerShdw blurRad="38100" dist="38100" dir="2700000" algn="tl">
                    <a:srgbClr val="000000">
                      <a:alpha val="43137"/>
                    </a:srgbClr>
                  </a:outerShdw>
                </a:effectLst>
              </a:rPr>
              <a:t>: ¿De dónde me conoces? Respondió Jesús y le dijo: Antes que Felipe te llamara, cuando estabas debajo de la higuera, te vi. </a:t>
            </a:r>
          </a:p>
          <a:p>
            <a:pPr marL="0" indent="0">
              <a:buNone/>
            </a:pPr>
            <a:endParaRPr lang="es-ES" sz="3600" dirty="0">
              <a:effectLst>
                <a:outerShdw blurRad="38100" dist="38100" dir="2700000" algn="tl">
                  <a:srgbClr val="000000">
                    <a:alpha val="43137"/>
                  </a:srgbClr>
                </a:outerShdw>
              </a:effectLst>
            </a:endParaRPr>
          </a:p>
          <a:p>
            <a:r>
              <a:rPr lang="es-ES" sz="3600" dirty="0">
                <a:effectLst>
                  <a:outerShdw blurRad="38100" dist="38100" dir="2700000" algn="tl">
                    <a:srgbClr val="000000">
                      <a:alpha val="43137"/>
                    </a:srgbClr>
                  </a:outerShdw>
                </a:effectLst>
              </a:rPr>
              <a:t> Respondió </a:t>
            </a:r>
            <a:r>
              <a:rPr lang="es-ES" sz="3600" dirty="0" err="1">
                <a:effectLst>
                  <a:outerShdw blurRad="38100" dist="38100" dir="2700000" algn="tl">
                    <a:srgbClr val="000000">
                      <a:alpha val="43137"/>
                    </a:srgbClr>
                  </a:outerShdw>
                </a:effectLst>
              </a:rPr>
              <a:t>Natanael</a:t>
            </a:r>
            <a:r>
              <a:rPr lang="es-ES" sz="3600" dirty="0">
                <a:effectLst>
                  <a:outerShdw blurRad="38100" dist="38100" dir="2700000" algn="tl">
                    <a:srgbClr val="000000">
                      <a:alpha val="43137"/>
                    </a:srgbClr>
                  </a:outerShdw>
                </a:effectLst>
              </a:rPr>
              <a:t> y le dijo: Rabí, tú eres el Hijo de Dios; tú eres el Rey de Israel. </a:t>
            </a:r>
          </a:p>
          <a:p>
            <a:endParaRPr lang="es-SV" sz="3600" dirty="0">
              <a:effectLst>
                <a:outerShdw blurRad="38100" dist="38100" dir="2700000" algn="tl">
                  <a:srgbClr val="000000">
                    <a:alpha val="43137"/>
                  </a:srgbClr>
                </a:outerShdw>
              </a:effectLst>
            </a:endParaRPr>
          </a:p>
        </p:txBody>
      </p:sp>
      <p:sp>
        <p:nvSpPr>
          <p:cNvPr id="4" name="Rectángulo 3">
            <a:extLst>
              <a:ext uri="{FF2B5EF4-FFF2-40B4-BE49-F238E27FC236}">
                <a16:creationId xmlns:a16="http://schemas.microsoft.com/office/drawing/2014/main" id="{77127411-CE85-4E32-8EDC-09694637DC12}"/>
              </a:ext>
            </a:extLst>
          </p:cNvPr>
          <p:cNvSpPr/>
          <p:nvPr/>
        </p:nvSpPr>
        <p:spPr>
          <a:xfrm>
            <a:off x="2845533" y="6108700"/>
            <a:ext cx="3452933" cy="646331"/>
          </a:xfrm>
          <a:prstGeom prst="rect">
            <a:avLst/>
          </a:prstGeom>
        </p:spPr>
        <p:txBody>
          <a:bodyPr wrap="none">
            <a:spAutoFit/>
          </a:bodyPr>
          <a:lstStyle/>
          <a:p>
            <a:r>
              <a:rPr lang="es-ES" sz="3600" b="1" dirty="0">
                <a:ln w="6600">
                  <a:solidFill>
                    <a:schemeClr val="accent2"/>
                  </a:solidFill>
                  <a:prstDash val="solid"/>
                </a:ln>
                <a:solidFill>
                  <a:srgbClr val="FFFFFF"/>
                </a:solidFill>
                <a:effectLst>
                  <a:outerShdw dist="38100" dir="2700000" algn="tl" rotWithShape="0">
                    <a:schemeClr val="accent2"/>
                  </a:outerShdw>
                </a:effectLst>
              </a:rPr>
              <a:t>Juan_1.48 – 49 </a:t>
            </a:r>
            <a:endParaRPr lang="es-SV" sz="36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08917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48BE9-17C6-4A8A-883A-B03E1793D4B2}"/>
              </a:ext>
            </a:extLst>
          </p:cNvPr>
          <p:cNvSpPr>
            <a:spLocks noGrp="1"/>
          </p:cNvSpPr>
          <p:nvPr>
            <p:ph type="title"/>
          </p:nvPr>
        </p:nvSpPr>
        <p:spPr/>
        <p:txBody>
          <a:bodyPr>
            <a:normAutofit/>
          </a:bodyPr>
          <a:lstStyle/>
          <a:p>
            <a:pPr algn="ctr"/>
            <a:r>
              <a:rPr lang="es-SV" sz="5400" b="1" dirty="0"/>
              <a:t>¿Por qué y para qué fueron elegidos?</a:t>
            </a:r>
          </a:p>
        </p:txBody>
      </p:sp>
      <p:sp>
        <p:nvSpPr>
          <p:cNvPr id="3" name="Marcador de contenido 2">
            <a:extLst>
              <a:ext uri="{FF2B5EF4-FFF2-40B4-BE49-F238E27FC236}">
                <a16:creationId xmlns:a16="http://schemas.microsoft.com/office/drawing/2014/main" id="{3F90E487-5B64-4C10-84C1-908B34391B8E}"/>
              </a:ext>
            </a:extLst>
          </p:cNvPr>
          <p:cNvSpPr>
            <a:spLocks noGrp="1"/>
          </p:cNvSpPr>
          <p:nvPr>
            <p:ph idx="1"/>
          </p:nvPr>
        </p:nvSpPr>
        <p:spPr>
          <a:xfrm>
            <a:off x="571500" y="3099008"/>
            <a:ext cx="7988300" cy="2171492"/>
          </a:xfrm>
        </p:spPr>
        <p:txBody>
          <a:bodyPr>
            <a:normAutofit/>
          </a:bodyPr>
          <a:lstStyle/>
          <a:p>
            <a:r>
              <a:rPr lang="es-ES" sz="2800" dirty="0">
                <a:effectLst>
                  <a:outerShdw blurRad="38100" dist="38100" dir="2700000" algn="tl">
                    <a:srgbClr val="000000">
                      <a:alpha val="43137"/>
                    </a:srgbClr>
                  </a:outerShdw>
                </a:effectLst>
              </a:rPr>
              <a:t>“Después subió al monte, y llamó a sí a los que él quiso; y vinieron a él. Y estableció a doce, para que estuviesen con él, y para enviarlos a predicar,  y que tuviesen autoridad para sanar enfermedades y para echar fuera demonios:”</a:t>
            </a:r>
          </a:p>
        </p:txBody>
      </p:sp>
      <p:sp>
        <p:nvSpPr>
          <p:cNvPr id="4" name="Rectángulo 3">
            <a:extLst>
              <a:ext uri="{FF2B5EF4-FFF2-40B4-BE49-F238E27FC236}">
                <a16:creationId xmlns:a16="http://schemas.microsoft.com/office/drawing/2014/main" id="{4B04DC76-F7E9-421B-B015-6DAB2FEEEC5B}"/>
              </a:ext>
            </a:extLst>
          </p:cNvPr>
          <p:cNvSpPr/>
          <p:nvPr/>
        </p:nvSpPr>
        <p:spPr>
          <a:xfrm>
            <a:off x="876300" y="2093976"/>
            <a:ext cx="7467600" cy="830997"/>
          </a:xfrm>
          <a:prstGeom prst="rect">
            <a:avLst/>
          </a:prstGeom>
        </p:spPr>
        <p:txBody>
          <a:bodyPr wrap="square">
            <a:spAutoFit/>
          </a:bodyPr>
          <a:lstStyle/>
          <a:p>
            <a:pPr algn="ctr"/>
            <a:r>
              <a:rPr lang="es-ES" sz="2400" b="1" dirty="0"/>
              <a:t>Según Marcos, fueron elegidos para: Compañerismo – Predicar – Hacer obras.</a:t>
            </a:r>
            <a:endParaRPr lang="es-SV" sz="2400" b="1" dirty="0"/>
          </a:p>
        </p:txBody>
      </p:sp>
      <p:sp>
        <p:nvSpPr>
          <p:cNvPr id="5" name="Rectángulo 4">
            <a:extLst>
              <a:ext uri="{FF2B5EF4-FFF2-40B4-BE49-F238E27FC236}">
                <a16:creationId xmlns:a16="http://schemas.microsoft.com/office/drawing/2014/main" id="{41878036-597A-41C0-BEA7-8BF0FC48482D}"/>
              </a:ext>
            </a:extLst>
          </p:cNvPr>
          <p:cNvSpPr/>
          <p:nvPr/>
        </p:nvSpPr>
        <p:spPr>
          <a:xfrm>
            <a:off x="2763652" y="5521593"/>
            <a:ext cx="3616696" cy="584775"/>
          </a:xfrm>
          <a:prstGeom prst="rect">
            <a:avLst/>
          </a:prstGeom>
        </p:spPr>
        <p:txBody>
          <a:bodyPr wrap="none">
            <a:spAutoFit/>
          </a:bodyPr>
          <a:lstStyle/>
          <a:p>
            <a:r>
              <a:rPr lang="es-ES" sz="3200" b="1" dirty="0">
                <a:solidFill>
                  <a:srgbClr val="002060"/>
                </a:solidFill>
              </a:rPr>
              <a:t>(Marcos_3.13-15)</a:t>
            </a:r>
            <a:endParaRPr lang="es-SV" sz="3200" b="1" dirty="0">
              <a:solidFill>
                <a:srgbClr val="002060"/>
              </a:solidFill>
            </a:endParaRPr>
          </a:p>
        </p:txBody>
      </p:sp>
    </p:spTree>
    <p:extLst>
      <p:ext uri="{BB962C8B-B14F-4D97-AF65-F5344CB8AC3E}">
        <p14:creationId xmlns:p14="http://schemas.microsoft.com/office/powerpoint/2010/main" val="105338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9858F6C-3954-408B-BE6E-106A3C9211F0}"/>
              </a:ext>
            </a:extLst>
          </p:cNvPr>
          <p:cNvPicPr>
            <a:picLocks noGrp="1" noChangeAspect="1"/>
          </p:cNvPicPr>
          <p:nvPr>
            <p:ph idx="1"/>
          </p:nvPr>
        </p:nvPicPr>
        <p:blipFill>
          <a:blip r:embed="rId2"/>
          <a:stretch>
            <a:fillRect/>
          </a:stretch>
        </p:blipFill>
        <p:spPr>
          <a:xfrm>
            <a:off x="1314449" y="482599"/>
            <a:ext cx="6762751" cy="5347291"/>
          </a:xfrm>
        </p:spPr>
      </p:pic>
    </p:spTree>
    <p:extLst>
      <p:ext uri="{BB962C8B-B14F-4D97-AF65-F5344CB8AC3E}">
        <p14:creationId xmlns:p14="http://schemas.microsoft.com/office/powerpoint/2010/main" val="123469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D76F1DBE-59EB-4A5E-A87B-316B3CB84881}"/>
              </a:ext>
            </a:extLst>
          </p:cNvPr>
          <p:cNvPicPr>
            <a:picLocks noChangeAspect="1"/>
          </p:cNvPicPr>
          <p:nvPr/>
        </p:nvPicPr>
        <p:blipFill rotWithShape="1">
          <a:blip r:embed="rId2"/>
          <a:srcRect l="5110" t="19334" r="5112" b="21555"/>
          <a:stretch/>
        </p:blipFill>
        <p:spPr>
          <a:xfrm>
            <a:off x="88899" y="114300"/>
            <a:ext cx="9065700" cy="6743700"/>
          </a:xfrm>
          <a:prstGeom prst="rect">
            <a:avLst/>
          </a:prstGeom>
        </p:spPr>
      </p:pic>
      <p:sp>
        <p:nvSpPr>
          <p:cNvPr id="2" name="Título 1">
            <a:extLst>
              <a:ext uri="{FF2B5EF4-FFF2-40B4-BE49-F238E27FC236}">
                <a16:creationId xmlns:a16="http://schemas.microsoft.com/office/drawing/2014/main" id="{07C6CC76-D59E-4E52-8413-2A06B1D8B406}"/>
              </a:ext>
            </a:extLst>
          </p:cNvPr>
          <p:cNvSpPr>
            <a:spLocks noGrp="1"/>
          </p:cNvSpPr>
          <p:nvPr>
            <p:ph type="title"/>
          </p:nvPr>
        </p:nvSpPr>
        <p:spPr>
          <a:xfrm>
            <a:off x="685800" y="685800"/>
            <a:ext cx="7772400" cy="1408176"/>
          </a:xfrm>
        </p:spPr>
        <p:txBody>
          <a:bodyPr>
            <a:normAutofit/>
          </a:bodyPr>
          <a:lstStyle/>
          <a:p>
            <a:r>
              <a:rPr lang="es-SV" sz="6600" b="1" dirty="0">
                <a:effectLst>
                  <a:outerShdw blurRad="38100" dist="38100" dir="2700000" algn="tl">
                    <a:srgbClr val="000000">
                      <a:alpha val="43137"/>
                    </a:srgbClr>
                  </a:outerShdw>
                </a:effectLst>
              </a:rPr>
              <a:t>introducción</a:t>
            </a:r>
          </a:p>
        </p:txBody>
      </p:sp>
      <p:sp>
        <p:nvSpPr>
          <p:cNvPr id="3" name="Marcador de contenido 2">
            <a:extLst>
              <a:ext uri="{FF2B5EF4-FFF2-40B4-BE49-F238E27FC236}">
                <a16:creationId xmlns:a16="http://schemas.microsoft.com/office/drawing/2014/main" id="{F9CCA609-2C76-419F-A6AE-B4EE6BF415BD}"/>
              </a:ext>
            </a:extLst>
          </p:cNvPr>
          <p:cNvSpPr>
            <a:spLocks noGrp="1"/>
          </p:cNvSpPr>
          <p:nvPr>
            <p:ph idx="1"/>
          </p:nvPr>
        </p:nvSpPr>
        <p:spPr/>
        <p:txBody>
          <a:bodyPr>
            <a:normAutofit/>
          </a:bodyPr>
          <a:lstStyle/>
          <a:p>
            <a:r>
              <a:rPr lang="es-SV" sz="2800" b="1" dirty="0">
                <a:solidFill>
                  <a:srgbClr val="002060"/>
                </a:solidFill>
              </a:rPr>
              <a:t>Jesús en su ministerio, se hizo acompañar de muchas personas; muchas de las cuales le seguían de manera voluntaria.</a:t>
            </a:r>
          </a:p>
          <a:p>
            <a:r>
              <a:rPr lang="es-SV" sz="2800" b="1" dirty="0">
                <a:solidFill>
                  <a:srgbClr val="002060"/>
                </a:solidFill>
              </a:rPr>
              <a:t>Un discípulo, es un seguidor, un estudiante que sigue la opinión de una escuela o maestro, en su forma de vida y doctrina; aún cuando viva en tiempo muy posterior a ello.</a:t>
            </a:r>
          </a:p>
        </p:txBody>
      </p:sp>
    </p:spTree>
    <p:extLst>
      <p:ext uri="{BB962C8B-B14F-4D97-AF65-F5344CB8AC3E}">
        <p14:creationId xmlns:p14="http://schemas.microsoft.com/office/powerpoint/2010/main" val="43054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4C7B8E2-2217-492E-BAD9-51F357B2D18A}"/>
              </a:ext>
            </a:extLst>
          </p:cNvPr>
          <p:cNvPicPr>
            <a:picLocks noChangeAspect="1"/>
          </p:cNvPicPr>
          <p:nvPr/>
        </p:nvPicPr>
        <p:blipFill>
          <a:blip r:embed="rId2"/>
          <a:stretch>
            <a:fillRect/>
          </a:stretch>
        </p:blipFill>
        <p:spPr>
          <a:xfrm>
            <a:off x="0" y="90487"/>
            <a:ext cx="9144000" cy="6767513"/>
          </a:xfrm>
          <a:prstGeom prst="rect">
            <a:avLst/>
          </a:prstGeom>
        </p:spPr>
      </p:pic>
      <p:sp>
        <p:nvSpPr>
          <p:cNvPr id="2" name="Título 1">
            <a:extLst>
              <a:ext uri="{FF2B5EF4-FFF2-40B4-BE49-F238E27FC236}">
                <a16:creationId xmlns:a16="http://schemas.microsoft.com/office/drawing/2014/main" id="{96D290EA-9345-49C7-9D73-3EAF18FC4DDC}"/>
              </a:ext>
            </a:extLst>
          </p:cNvPr>
          <p:cNvSpPr>
            <a:spLocks noGrp="1"/>
          </p:cNvSpPr>
          <p:nvPr>
            <p:ph type="title"/>
          </p:nvPr>
        </p:nvSpPr>
        <p:spPr>
          <a:xfrm>
            <a:off x="685800" y="914908"/>
            <a:ext cx="7772400" cy="1511300"/>
          </a:xfrm>
        </p:spPr>
        <p:txBody>
          <a:bodyPr>
            <a:normAutofit fontScale="90000"/>
          </a:bodyPr>
          <a:lstStyle/>
          <a:p>
            <a:pPr algn="ctr"/>
            <a:r>
              <a:rPr lang="es-SV" sz="5400" b="1" dirty="0">
                <a:effectLst>
                  <a:outerShdw blurRad="38100" dist="38100" dir="2700000" algn="tl">
                    <a:srgbClr val="000000">
                      <a:alpha val="43137"/>
                    </a:srgbClr>
                  </a:outerShdw>
                </a:effectLst>
              </a:rPr>
              <a:t>¿Qué significa ser un discípulo de Jesús?</a:t>
            </a:r>
          </a:p>
        </p:txBody>
      </p:sp>
      <p:sp>
        <p:nvSpPr>
          <p:cNvPr id="3" name="Marcador de contenido 2">
            <a:extLst>
              <a:ext uri="{FF2B5EF4-FFF2-40B4-BE49-F238E27FC236}">
                <a16:creationId xmlns:a16="http://schemas.microsoft.com/office/drawing/2014/main" id="{3E050CFA-D4D9-44E9-A6A1-B51F038B116C}"/>
              </a:ext>
            </a:extLst>
          </p:cNvPr>
          <p:cNvSpPr>
            <a:spLocks noGrp="1"/>
          </p:cNvSpPr>
          <p:nvPr>
            <p:ph idx="1"/>
          </p:nvPr>
        </p:nvSpPr>
        <p:spPr>
          <a:xfrm>
            <a:off x="952500" y="2642108"/>
            <a:ext cx="7048500" cy="3301492"/>
          </a:xfrm>
        </p:spPr>
        <p:txBody>
          <a:bodyPr>
            <a:normAutofit/>
          </a:bodyPr>
          <a:lstStyle/>
          <a:p>
            <a:r>
              <a:rPr lang="es-SV" sz="3200" b="1" dirty="0"/>
              <a:t>Consiste en abrazar la fe, la doctrina enseñada por Jesús.</a:t>
            </a:r>
          </a:p>
          <a:p>
            <a:r>
              <a:rPr lang="es-SV" sz="3200" b="1" dirty="0"/>
              <a:t>Consiste en dejar todo aquello que afecte nuestra relación con Dios.</a:t>
            </a:r>
          </a:p>
        </p:txBody>
      </p:sp>
    </p:spTree>
    <p:extLst>
      <p:ext uri="{BB962C8B-B14F-4D97-AF65-F5344CB8AC3E}">
        <p14:creationId xmlns:p14="http://schemas.microsoft.com/office/powerpoint/2010/main" val="233843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BA5A68C-484D-43B3-A4E5-802D0B1C0531}"/>
              </a:ext>
            </a:extLst>
          </p:cNvPr>
          <p:cNvPicPr>
            <a:picLocks noChangeAspect="1"/>
          </p:cNvPicPr>
          <p:nvPr/>
        </p:nvPicPr>
        <p:blipFill>
          <a:blip r:embed="rId2"/>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2672F546-B591-4BC9-81E2-8CD3F1BBCB6A}"/>
              </a:ext>
            </a:extLst>
          </p:cNvPr>
          <p:cNvSpPr>
            <a:spLocks noGrp="1"/>
          </p:cNvSpPr>
          <p:nvPr>
            <p:ph type="title"/>
          </p:nvPr>
        </p:nvSpPr>
        <p:spPr>
          <a:xfrm>
            <a:off x="2675282" y="4562856"/>
            <a:ext cx="3793435" cy="987044"/>
          </a:xfrm>
        </p:spPr>
        <p:txBody>
          <a:bodyPr/>
          <a:lstStyle/>
          <a:p>
            <a:r>
              <a:rPr lang="es-SV" dirty="0"/>
              <a:t>Mateo_8.18 – 22 </a:t>
            </a:r>
          </a:p>
        </p:txBody>
      </p:sp>
      <p:sp>
        <p:nvSpPr>
          <p:cNvPr id="3" name="Marcador de contenido 2">
            <a:extLst>
              <a:ext uri="{FF2B5EF4-FFF2-40B4-BE49-F238E27FC236}">
                <a16:creationId xmlns:a16="http://schemas.microsoft.com/office/drawing/2014/main" id="{11C861D6-FA4F-4CBE-AA7A-7ED1EFD7EFF2}"/>
              </a:ext>
            </a:extLst>
          </p:cNvPr>
          <p:cNvSpPr>
            <a:spLocks noGrp="1"/>
          </p:cNvSpPr>
          <p:nvPr>
            <p:ph idx="1"/>
          </p:nvPr>
        </p:nvSpPr>
        <p:spPr>
          <a:xfrm>
            <a:off x="299279" y="527834"/>
            <a:ext cx="4361621" cy="4035022"/>
          </a:xfrm>
        </p:spPr>
        <p:txBody>
          <a:bodyPr>
            <a:normAutofit/>
          </a:bodyPr>
          <a:lstStyle/>
          <a:p>
            <a:r>
              <a:rPr lang="es-ES" sz="2400" dirty="0"/>
              <a:t>Viéndose Jesús rodeado de mucha gente, mandó pasar al otro lado.  </a:t>
            </a:r>
          </a:p>
          <a:p>
            <a:r>
              <a:rPr lang="es-ES" sz="2400" dirty="0"/>
              <a:t>Y vino un escriba y le dijo: Maestro, te seguiré adondequiera que vayas. </a:t>
            </a:r>
          </a:p>
          <a:p>
            <a:r>
              <a:rPr lang="es-ES" sz="2400" dirty="0"/>
              <a:t>Jesús le dijo: Las zorras tienen guaridas, y las aves del cielo nidos; mas el Hijo del Hombre no tiene dónde recostar su cabeza. </a:t>
            </a:r>
          </a:p>
          <a:p>
            <a:endParaRPr lang="es-SV" sz="2400" dirty="0"/>
          </a:p>
        </p:txBody>
      </p:sp>
      <p:sp>
        <p:nvSpPr>
          <p:cNvPr id="6" name="Marcador de contenido 2">
            <a:extLst>
              <a:ext uri="{FF2B5EF4-FFF2-40B4-BE49-F238E27FC236}">
                <a16:creationId xmlns:a16="http://schemas.microsoft.com/office/drawing/2014/main" id="{16792515-04D7-4069-840F-17845E5326B7}"/>
              </a:ext>
            </a:extLst>
          </p:cNvPr>
          <p:cNvSpPr txBox="1">
            <a:spLocks/>
          </p:cNvSpPr>
          <p:nvPr/>
        </p:nvSpPr>
        <p:spPr>
          <a:xfrm>
            <a:off x="4911036" y="527834"/>
            <a:ext cx="3982828" cy="290116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s-ES" sz="2400" dirty="0"/>
              <a:t>Otro de sus discípulos le dijo: Señor, permíteme que vaya primero y entierre a mi padre. </a:t>
            </a:r>
          </a:p>
          <a:p>
            <a:r>
              <a:rPr lang="es-ES" sz="2400" dirty="0"/>
              <a:t>Jesús le dijo: Sígueme; deja que los muertos entierren a sus muertos. </a:t>
            </a:r>
          </a:p>
          <a:p>
            <a:endParaRPr lang="es-SV" sz="2400" dirty="0"/>
          </a:p>
        </p:txBody>
      </p:sp>
    </p:spTree>
    <p:extLst>
      <p:ext uri="{BB962C8B-B14F-4D97-AF65-F5344CB8AC3E}">
        <p14:creationId xmlns:p14="http://schemas.microsoft.com/office/powerpoint/2010/main" val="355791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792CA-3AEE-4226-9381-79AB9FBA4874}"/>
              </a:ext>
            </a:extLst>
          </p:cNvPr>
          <p:cNvSpPr>
            <a:spLocks noGrp="1"/>
          </p:cNvSpPr>
          <p:nvPr>
            <p:ph type="title"/>
          </p:nvPr>
        </p:nvSpPr>
        <p:spPr>
          <a:xfrm>
            <a:off x="685800" y="141732"/>
            <a:ext cx="7772400" cy="772668"/>
          </a:xfrm>
        </p:spPr>
        <p:txBody>
          <a:bodyPr>
            <a:normAutofit/>
          </a:bodyPr>
          <a:lstStyle/>
          <a:p>
            <a:r>
              <a:rPr lang="es-SV" sz="4800" b="1" dirty="0">
                <a:effectLst>
                  <a:outerShdw blurRad="38100" dist="38100" dir="2700000" algn="tl">
                    <a:srgbClr val="000000">
                      <a:alpha val="43137"/>
                    </a:srgbClr>
                  </a:outerShdw>
                </a:effectLst>
              </a:rPr>
              <a:t>¿Qué es un apóstol?</a:t>
            </a:r>
          </a:p>
        </p:txBody>
      </p:sp>
      <p:sp>
        <p:nvSpPr>
          <p:cNvPr id="3" name="Marcador de contenido 2">
            <a:extLst>
              <a:ext uri="{FF2B5EF4-FFF2-40B4-BE49-F238E27FC236}">
                <a16:creationId xmlns:a16="http://schemas.microsoft.com/office/drawing/2014/main" id="{B1871A69-77C0-4D97-B91F-00913A1C125E}"/>
              </a:ext>
            </a:extLst>
          </p:cNvPr>
          <p:cNvSpPr>
            <a:spLocks noGrp="1"/>
          </p:cNvSpPr>
          <p:nvPr>
            <p:ph idx="1"/>
          </p:nvPr>
        </p:nvSpPr>
        <p:spPr>
          <a:xfrm>
            <a:off x="406400" y="1067308"/>
            <a:ext cx="8407400" cy="4863592"/>
          </a:xfrm>
        </p:spPr>
        <p:txBody>
          <a:bodyPr>
            <a:normAutofit lnSpcReduction="10000"/>
          </a:bodyPr>
          <a:lstStyle/>
          <a:p>
            <a:r>
              <a:rPr lang="es-ES" sz="2800" dirty="0"/>
              <a:t>“En aquellos días él fue al monte a orar, y pasó la noche orando a Dios.  </a:t>
            </a:r>
          </a:p>
          <a:p>
            <a:r>
              <a:rPr lang="es-ES" sz="2800" dirty="0"/>
              <a:t>Y cuando era de día, llamó a sus discípulos, y escogió a doce de ellos, a los cuales también llamó apóstoles:  </a:t>
            </a:r>
          </a:p>
          <a:p>
            <a:r>
              <a:rPr lang="es-ES" sz="2800" dirty="0"/>
              <a:t>a Simón, a quien también llamó Pedro, a Andrés su hermano, Jacobo y Juan, Felipe y Bartolomé, </a:t>
            </a:r>
          </a:p>
          <a:p>
            <a:r>
              <a:rPr lang="es-ES" sz="2800" dirty="0"/>
              <a:t>Mateo, Tomás, Jacobo hijo de Alfeo, Simón llamado Zelote, </a:t>
            </a:r>
          </a:p>
          <a:p>
            <a:r>
              <a:rPr lang="es-ES" sz="2800" dirty="0"/>
              <a:t>Judas hermano de Jacobo, y Judas Iscariote, que llegó a ser el traidor”</a:t>
            </a:r>
          </a:p>
          <a:p>
            <a:endParaRPr lang="es-SV" sz="2800" dirty="0"/>
          </a:p>
        </p:txBody>
      </p:sp>
      <p:sp>
        <p:nvSpPr>
          <p:cNvPr id="6" name="Rectángulo 5">
            <a:extLst>
              <a:ext uri="{FF2B5EF4-FFF2-40B4-BE49-F238E27FC236}">
                <a16:creationId xmlns:a16="http://schemas.microsoft.com/office/drawing/2014/main" id="{8D0186BF-1AE0-45A5-92D7-952495CC35A1}"/>
              </a:ext>
            </a:extLst>
          </p:cNvPr>
          <p:cNvSpPr/>
          <p:nvPr/>
        </p:nvSpPr>
        <p:spPr>
          <a:xfrm>
            <a:off x="2792506" y="5498304"/>
            <a:ext cx="3558988" cy="584775"/>
          </a:xfrm>
          <a:prstGeom prst="rect">
            <a:avLst/>
          </a:prstGeom>
        </p:spPr>
        <p:txBody>
          <a:bodyPr wrap="none">
            <a:spAutoFit/>
          </a:bodyPr>
          <a:lstStyle/>
          <a:p>
            <a:r>
              <a:rPr lang="es-ES" sz="3200" b="1" dirty="0">
                <a:effectLst>
                  <a:outerShdw blurRad="38100" dist="38100" dir="2700000" algn="tl">
                    <a:srgbClr val="000000">
                      <a:alpha val="43137"/>
                    </a:srgbClr>
                  </a:outerShdw>
                </a:effectLst>
              </a:rPr>
              <a:t>(Lucas_6.12 – 16)</a:t>
            </a:r>
          </a:p>
        </p:txBody>
      </p:sp>
    </p:spTree>
    <p:extLst>
      <p:ext uri="{BB962C8B-B14F-4D97-AF65-F5344CB8AC3E}">
        <p14:creationId xmlns:p14="http://schemas.microsoft.com/office/powerpoint/2010/main" val="362354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B467CB-FF9A-4BF7-84D5-CF2E10CE4472}"/>
              </a:ext>
            </a:extLst>
          </p:cNvPr>
          <p:cNvSpPr>
            <a:spLocks noGrp="1"/>
          </p:cNvSpPr>
          <p:nvPr>
            <p:ph type="title"/>
          </p:nvPr>
        </p:nvSpPr>
        <p:spPr>
          <a:xfrm>
            <a:off x="685800" y="179832"/>
            <a:ext cx="7772400" cy="810768"/>
          </a:xfrm>
        </p:spPr>
        <p:txBody>
          <a:bodyPr>
            <a:noAutofit/>
          </a:bodyPr>
          <a:lstStyle/>
          <a:p>
            <a:r>
              <a:rPr lang="es-SV" sz="5400" b="1" dirty="0"/>
              <a:t>¿Qué es un apóstol?</a:t>
            </a:r>
          </a:p>
        </p:txBody>
      </p:sp>
      <p:sp>
        <p:nvSpPr>
          <p:cNvPr id="3" name="Marcador de contenido 2">
            <a:extLst>
              <a:ext uri="{FF2B5EF4-FFF2-40B4-BE49-F238E27FC236}">
                <a16:creationId xmlns:a16="http://schemas.microsoft.com/office/drawing/2014/main" id="{689001EA-30EE-44AA-BD6B-ADC91CE7E106}"/>
              </a:ext>
            </a:extLst>
          </p:cNvPr>
          <p:cNvSpPr>
            <a:spLocks noGrp="1"/>
          </p:cNvSpPr>
          <p:nvPr>
            <p:ph idx="1"/>
          </p:nvPr>
        </p:nvSpPr>
        <p:spPr>
          <a:xfrm>
            <a:off x="444500" y="1168908"/>
            <a:ext cx="8242300" cy="4050792"/>
          </a:xfrm>
        </p:spPr>
        <p:txBody>
          <a:bodyPr>
            <a:normAutofit/>
          </a:bodyPr>
          <a:lstStyle/>
          <a:p>
            <a:r>
              <a:rPr lang="es-SV" sz="3200" dirty="0"/>
              <a:t>La palabra “apóstol” quiere decir, uno que es “enviado” y se usa en el Nuevo Testamento para referirse a los 12 discípulos cercanos de Jesús; haciendo obras de misioneros.</a:t>
            </a:r>
          </a:p>
          <a:p>
            <a:r>
              <a:rPr lang="es-SV" sz="3200" dirty="0"/>
              <a:t>En este este contexto nos referimos a las doce personas íntimas de Jesús; que pasaron de ser siervos a amigos.</a:t>
            </a:r>
          </a:p>
        </p:txBody>
      </p:sp>
    </p:spTree>
    <p:extLst>
      <p:ext uri="{BB962C8B-B14F-4D97-AF65-F5344CB8AC3E}">
        <p14:creationId xmlns:p14="http://schemas.microsoft.com/office/powerpoint/2010/main" val="1178619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A0BACBE-EF57-4F6F-B47C-DC38B02BE050}"/>
              </a:ext>
            </a:extLst>
          </p:cNvPr>
          <p:cNvPicPr>
            <a:picLocks noChangeAspect="1"/>
          </p:cNvPicPr>
          <p:nvPr/>
        </p:nvPicPr>
        <p:blipFill>
          <a:blip r:embed="rId2"/>
          <a:stretch>
            <a:fillRect/>
          </a:stretch>
        </p:blipFill>
        <p:spPr>
          <a:xfrm>
            <a:off x="-1" y="0"/>
            <a:ext cx="9219883" cy="6858000"/>
          </a:xfrm>
          <a:prstGeom prst="rect">
            <a:avLst/>
          </a:prstGeom>
        </p:spPr>
      </p:pic>
      <p:sp>
        <p:nvSpPr>
          <p:cNvPr id="2" name="Título 1">
            <a:extLst>
              <a:ext uri="{FF2B5EF4-FFF2-40B4-BE49-F238E27FC236}">
                <a16:creationId xmlns:a16="http://schemas.microsoft.com/office/drawing/2014/main" id="{8C12664B-1F4E-4001-B83C-E3AAB53FE0C7}"/>
              </a:ext>
            </a:extLst>
          </p:cNvPr>
          <p:cNvSpPr>
            <a:spLocks noGrp="1"/>
          </p:cNvSpPr>
          <p:nvPr>
            <p:ph type="title"/>
          </p:nvPr>
        </p:nvSpPr>
        <p:spPr>
          <a:xfrm>
            <a:off x="2171700" y="4146804"/>
            <a:ext cx="4800600" cy="1609344"/>
          </a:xfrm>
        </p:spPr>
        <p:txBody>
          <a:bodyPr/>
          <a:lstStyle/>
          <a:p>
            <a:r>
              <a:rPr lang="es-SV" dirty="0"/>
              <a:t>Juan_15.15 – 16 </a:t>
            </a:r>
          </a:p>
        </p:txBody>
      </p:sp>
      <p:sp>
        <p:nvSpPr>
          <p:cNvPr id="3" name="Marcador de contenido 2">
            <a:extLst>
              <a:ext uri="{FF2B5EF4-FFF2-40B4-BE49-F238E27FC236}">
                <a16:creationId xmlns:a16="http://schemas.microsoft.com/office/drawing/2014/main" id="{D88CF69F-1F38-4EE0-94E2-3AC5CB07638E}"/>
              </a:ext>
            </a:extLst>
          </p:cNvPr>
          <p:cNvSpPr>
            <a:spLocks noGrp="1"/>
          </p:cNvSpPr>
          <p:nvPr>
            <p:ph idx="1"/>
          </p:nvPr>
        </p:nvSpPr>
        <p:spPr>
          <a:xfrm>
            <a:off x="685800" y="494284"/>
            <a:ext cx="8077200" cy="4344416"/>
          </a:xfrm>
        </p:spPr>
        <p:txBody>
          <a:bodyPr>
            <a:normAutofit/>
          </a:bodyPr>
          <a:lstStyle/>
          <a:p>
            <a:r>
              <a:rPr lang="es-ES" sz="2800" dirty="0">
                <a:effectLst>
                  <a:outerShdw blurRad="38100" dist="38100" dir="2700000" algn="tl">
                    <a:srgbClr val="000000">
                      <a:alpha val="43137"/>
                    </a:srgbClr>
                  </a:outerShdw>
                </a:effectLst>
              </a:rPr>
              <a:t>Ya no os llamaré siervos, porque el siervo no sabe lo que hace su señor; pero os he llamado amigos, porque todas las cosas que oí de mi Padre, os las he dado a conocer. </a:t>
            </a:r>
          </a:p>
          <a:p>
            <a:pPr marL="0" indent="0">
              <a:buNone/>
            </a:pPr>
            <a:endParaRPr lang="es-ES" sz="1500" dirty="0">
              <a:effectLst>
                <a:outerShdw blurRad="38100" dist="38100" dir="2700000" algn="tl">
                  <a:srgbClr val="000000">
                    <a:alpha val="43137"/>
                  </a:srgbClr>
                </a:outerShdw>
              </a:effectLst>
            </a:endParaRPr>
          </a:p>
          <a:p>
            <a:r>
              <a:rPr lang="es-ES" sz="2800" dirty="0">
                <a:effectLst>
                  <a:outerShdw blurRad="38100" dist="38100" dir="2700000" algn="tl">
                    <a:srgbClr val="000000">
                      <a:alpha val="43137"/>
                    </a:srgbClr>
                  </a:outerShdw>
                </a:effectLst>
              </a:rPr>
              <a:t>No me elegisteis vosotros a mí, sino que yo os elegí a vosotros, y os he puesto para que vayáis y llevéis fruto, y vuestro fruto permanezca; para que todo lo que pidiereis al Padre en mi nombre, él os lo dé. </a:t>
            </a:r>
          </a:p>
          <a:p>
            <a:endParaRPr lang="es-SV"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171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2B72A7-F5C8-41D6-B545-3F26A3067121}"/>
              </a:ext>
            </a:extLst>
          </p:cNvPr>
          <p:cNvSpPr>
            <a:spLocks noGrp="1"/>
          </p:cNvSpPr>
          <p:nvPr>
            <p:ph type="title"/>
          </p:nvPr>
        </p:nvSpPr>
        <p:spPr>
          <a:xfrm>
            <a:off x="685800" y="484632"/>
            <a:ext cx="7772400" cy="1039368"/>
          </a:xfrm>
        </p:spPr>
        <p:txBody>
          <a:bodyPr>
            <a:normAutofit/>
          </a:bodyPr>
          <a:lstStyle/>
          <a:p>
            <a:r>
              <a:rPr lang="es-SV" sz="4400" b="1" dirty="0">
                <a:effectLst>
                  <a:outerShdw blurRad="38100" dist="38100" dir="2700000" algn="tl">
                    <a:srgbClr val="000000">
                      <a:alpha val="43137"/>
                    </a:srgbClr>
                  </a:outerShdw>
                </a:effectLst>
              </a:rPr>
              <a:t>¿Quiénes eran los apóstoles?</a:t>
            </a:r>
          </a:p>
        </p:txBody>
      </p:sp>
      <p:sp>
        <p:nvSpPr>
          <p:cNvPr id="3" name="Marcador de contenido 2">
            <a:extLst>
              <a:ext uri="{FF2B5EF4-FFF2-40B4-BE49-F238E27FC236}">
                <a16:creationId xmlns:a16="http://schemas.microsoft.com/office/drawing/2014/main" id="{07F6E16C-79FA-43BC-8B89-749F86CFEC4D}"/>
              </a:ext>
            </a:extLst>
          </p:cNvPr>
          <p:cNvSpPr>
            <a:spLocks noGrp="1"/>
          </p:cNvSpPr>
          <p:nvPr>
            <p:ph idx="1"/>
          </p:nvPr>
        </p:nvSpPr>
        <p:spPr>
          <a:xfrm>
            <a:off x="685800" y="2152904"/>
            <a:ext cx="7924800" cy="2876296"/>
          </a:xfrm>
        </p:spPr>
        <p:txBody>
          <a:bodyPr>
            <a:noAutofit/>
          </a:bodyPr>
          <a:lstStyle/>
          <a:p>
            <a:r>
              <a:rPr lang="es-SV" sz="3200" b="1" dirty="0"/>
              <a:t>Aquellos que fueron elegidos para el ministerio del apostolado, tenían un origen humilde, y debían ser personas que acompañaron a Jesús en su ministerio o debían ser nombrados por Jesús mismo.</a:t>
            </a:r>
          </a:p>
          <a:p>
            <a:pPr marL="0" indent="0">
              <a:buNone/>
            </a:pPr>
            <a:endParaRPr lang="es-SV" sz="3200" b="1" dirty="0"/>
          </a:p>
        </p:txBody>
      </p:sp>
    </p:spTree>
    <p:extLst>
      <p:ext uri="{BB962C8B-B14F-4D97-AF65-F5344CB8AC3E}">
        <p14:creationId xmlns:p14="http://schemas.microsoft.com/office/powerpoint/2010/main" val="8209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2B72A7-F5C8-41D6-B545-3F26A3067121}"/>
              </a:ext>
            </a:extLst>
          </p:cNvPr>
          <p:cNvSpPr>
            <a:spLocks noGrp="1"/>
          </p:cNvSpPr>
          <p:nvPr>
            <p:ph type="title"/>
          </p:nvPr>
        </p:nvSpPr>
        <p:spPr>
          <a:xfrm>
            <a:off x="685800" y="192532"/>
            <a:ext cx="7772400" cy="848868"/>
          </a:xfrm>
        </p:spPr>
        <p:txBody>
          <a:bodyPr>
            <a:normAutofit/>
          </a:bodyPr>
          <a:lstStyle/>
          <a:p>
            <a:r>
              <a:rPr lang="es-SV" sz="4400" b="1" dirty="0">
                <a:effectLst>
                  <a:outerShdw blurRad="38100" dist="38100" dir="2700000" algn="tl">
                    <a:srgbClr val="000000">
                      <a:alpha val="43137"/>
                    </a:srgbClr>
                  </a:outerShdw>
                </a:effectLst>
              </a:rPr>
              <a:t>¿Quiénes eran los apóstoles?</a:t>
            </a:r>
          </a:p>
        </p:txBody>
      </p:sp>
      <p:sp>
        <p:nvSpPr>
          <p:cNvPr id="3" name="Marcador de contenido 2">
            <a:extLst>
              <a:ext uri="{FF2B5EF4-FFF2-40B4-BE49-F238E27FC236}">
                <a16:creationId xmlns:a16="http://schemas.microsoft.com/office/drawing/2014/main" id="{07F6E16C-79FA-43BC-8B89-749F86CFEC4D}"/>
              </a:ext>
            </a:extLst>
          </p:cNvPr>
          <p:cNvSpPr>
            <a:spLocks noGrp="1"/>
          </p:cNvSpPr>
          <p:nvPr>
            <p:ph idx="1"/>
          </p:nvPr>
        </p:nvSpPr>
        <p:spPr>
          <a:xfrm>
            <a:off x="546100" y="1130808"/>
            <a:ext cx="8051800" cy="4050792"/>
          </a:xfrm>
        </p:spPr>
        <p:txBody>
          <a:bodyPr>
            <a:noAutofit/>
          </a:bodyPr>
          <a:lstStyle/>
          <a:p>
            <a:pPr marL="0" indent="0">
              <a:buNone/>
            </a:pPr>
            <a:r>
              <a:rPr lang="es-SV" sz="2600" dirty="0"/>
              <a:t>“</a:t>
            </a:r>
            <a:r>
              <a:rPr lang="es-ES" sz="2600" dirty="0"/>
              <a:t>Es necesario, pues, que de estos hombres que han estado juntos con nosotros todo el tiempo que el Señor Jesús entraba y salía entre nosotros, </a:t>
            </a:r>
          </a:p>
          <a:p>
            <a:pPr marL="0" indent="0">
              <a:buNone/>
            </a:pPr>
            <a:r>
              <a:rPr lang="es-ES" sz="2600" dirty="0"/>
              <a:t>comenzando desde el bautismo de Juan hasta el día en que de entre nosotros fue recibido arriba, uno sea hecho testigo con nosotros, de su resurrección. </a:t>
            </a:r>
          </a:p>
          <a:p>
            <a:pPr marL="0" indent="0">
              <a:buNone/>
            </a:pPr>
            <a:r>
              <a:rPr lang="es-ES" sz="2600" dirty="0"/>
              <a:t>Para que tome la parte de </a:t>
            </a:r>
            <a:r>
              <a:rPr lang="es-ES" sz="2600" b="1" dirty="0">
                <a:effectLst>
                  <a:outerShdw blurRad="38100" dist="38100" dir="2700000" algn="tl">
                    <a:srgbClr val="000000">
                      <a:alpha val="43137"/>
                    </a:srgbClr>
                  </a:outerShdw>
                </a:effectLst>
              </a:rPr>
              <a:t>este ministerio y apostolado</a:t>
            </a:r>
            <a:r>
              <a:rPr lang="es-ES" sz="2600" dirty="0"/>
              <a:t>, de que cayó Judas por transgresión, para irse a su propio lugar”</a:t>
            </a:r>
            <a:endParaRPr lang="es-SV" sz="2600" dirty="0"/>
          </a:p>
        </p:txBody>
      </p:sp>
      <p:sp>
        <p:nvSpPr>
          <p:cNvPr id="4" name="Rectángulo 3">
            <a:extLst>
              <a:ext uri="{FF2B5EF4-FFF2-40B4-BE49-F238E27FC236}">
                <a16:creationId xmlns:a16="http://schemas.microsoft.com/office/drawing/2014/main" id="{074FB202-0D03-4FF4-AE9D-48F336F70FF6}"/>
              </a:ext>
            </a:extLst>
          </p:cNvPr>
          <p:cNvSpPr/>
          <p:nvPr/>
        </p:nvSpPr>
        <p:spPr>
          <a:xfrm>
            <a:off x="2573696" y="4747788"/>
            <a:ext cx="4540025" cy="584775"/>
          </a:xfrm>
          <a:prstGeom prst="rect">
            <a:avLst/>
          </a:prstGeom>
        </p:spPr>
        <p:txBody>
          <a:bodyPr wrap="none">
            <a:spAutoFit/>
          </a:bodyPr>
          <a:lstStyle/>
          <a:p>
            <a:r>
              <a:rPr lang="es-ES" sz="3200" b="1" dirty="0"/>
              <a:t>(Hechos_1.21 – 22, 25)</a:t>
            </a:r>
          </a:p>
        </p:txBody>
      </p:sp>
    </p:spTree>
    <p:extLst>
      <p:ext uri="{BB962C8B-B14F-4D97-AF65-F5344CB8AC3E}">
        <p14:creationId xmlns:p14="http://schemas.microsoft.com/office/powerpoint/2010/main" val="85698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224</TotalTime>
  <Words>1119</Words>
  <Application>Microsoft Office PowerPoint</Application>
  <PresentationFormat>Presentación en pantalla (4:3)</PresentationFormat>
  <Paragraphs>116</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Rockwell</vt:lpstr>
      <vt:lpstr>Rockwell Condensed</vt:lpstr>
      <vt:lpstr>Wingdings</vt:lpstr>
      <vt:lpstr>Letras en madera</vt:lpstr>
      <vt:lpstr>Jesús y sus discípulos</vt:lpstr>
      <vt:lpstr>introducción</vt:lpstr>
      <vt:lpstr>¿Qué significa ser un discípulo de Jesús?</vt:lpstr>
      <vt:lpstr>Mateo_8.18 – 22 </vt:lpstr>
      <vt:lpstr>¿Qué es un apóstol?</vt:lpstr>
      <vt:lpstr>¿Qué es un apóstol?</vt:lpstr>
      <vt:lpstr>Juan_15.15 – 16 </vt:lpstr>
      <vt:lpstr>¿Quiénes eran los apóstoles?</vt:lpstr>
      <vt:lpstr>¿Quiénes eran los apóstoles?</vt:lpstr>
      <vt:lpstr>Los doce apóstoles</vt:lpstr>
      <vt:lpstr>¿Qué representaban los apóstoles?</vt:lpstr>
      <vt:lpstr>Características de los elegidos</vt:lpstr>
      <vt:lpstr>Características de los elegidos</vt:lpstr>
      <vt:lpstr>El llamado de natanael</vt:lpstr>
      <vt:lpstr>El llamado de natanael</vt:lpstr>
      <vt:lpstr>¿Por qué y para qué fueron elegidos?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Jesús y sus discípulos</dc:title>
  <dc:creator>Gerber Reyes</dc:creator>
  <cp:lastModifiedBy>Gerber Reyes</cp:lastModifiedBy>
  <cp:revision>21</cp:revision>
  <dcterms:created xsi:type="dcterms:W3CDTF">2018-05-05T17:05:20Z</dcterms:created>
  <dcterms:modified xsi:type="dcterms:W3CDTF">2018-05-05T20:49:23Z</dcterms:modified>
</cp:coreProperties>
</file>