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79"/>
  </p:notesMasterIdLst>
  <p:handoutMasterIdLst>
    <p:handoutMasterId r:id="rId80"/>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8"/>
      </p:cViewPr>
      <p:guideLst>
        <p:guide pos="2880"/>
        <p:guide orient="horz" pos="216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D2DDA-69D8-473F-A583-B6774B31A77B}" type="datetimeFigureOut">
              <a:rPr lang="en-US"/>
              <a:t>4/14/2018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92CCB-FF08-4D29-8DA3-E1FD86044808}" type="slidenum">
              <a:rPr/>
              <a:t>‹Nº›</a:t>
            </a:fld>
            <a:endParaRPr/>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6DFB-6833-46E4-B515-70E0D9178056}" type="datetimeFigureOut">
              <a:rPr lang="en-US"/>
              <a:t>4/14/2018</a:t>
            </a:fld>
            <a:endParaRP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706C7-F2C3-48B6-8A22-C484D800B5D4}" type="slidenum">
              <a:rPr/>
              <a:t>‹Nº›</a:t>
            </a:fld>
            <a:endParaRPr/>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83A977F-2504-E741-85B4-8F01994E1F25}" type="datetimeFigureOut">
              <a:rPr lang="en-US" dirty="0"/>
              <a:t>4/14/2018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421279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0B277187-C200-495F-A386-621319EADA8F}" type="datetimeFigureOut">
              <a:rPr lang="en-US" smtClean="0"/>
              <a:pPr/>
              <a:t>4/14/2018</a:t>
            </a:fld>
            <a:endParaRPr lang="en-US"/>
          </a:p>
        </p:txBody>
      </p:sp>
      <p:sp>
        <p:nvSpPr>
          <p:cNvPr id="5" name="Footer Placeholder 4"/>
          <p:cNvSpPr>
            <a:spLocks noGrp="1"/>
          </p:cNvSpPr>
          <p:nvPr>
            <p:ph type="ftr" sz="quarter" idx="11"/>
          </p:nvPr>
        </p:nvSpPr>
        <p:spPr/>
        <p:txBody>
          <a:bodyPr/>
          <a:lstStyle/>
          <a:p>
            <a:endParaRPr lang="es-SV"/>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C749032-2A07-4AE8-BA90-74324CAE0C87}" type="slidenum">
              <a:rPr lang="es-SV" smtClean="0"/>
              <a:pPr/>
              <a:t>‹Nº›</a:t>
            </a:fld>
            <a:endParaRPr lang="es-SV"/>
          </a:p>
        </p:txBody>
      </p:sp>
    </p:spTree>
    <p:extLst>
      <p:ext uri="{BB962C8B-B14F-4D97-AF65-F5344CB8AC3E}">
        <p14:creationId xmlns:p14="http://schemas.microsoft.com/office/powerpoint/2010/main" val="248675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0B277187-C200-495F-A386-621319EADA8F}" type="datetimeFigureOut">
              <a:rPr lang="en-US" smtClean="0"/>
              <a:pPr/>
              <a:t>4/14/2018</a:t>
            </a:fld>
            <a:endParaRPr lang="en-US"/>
          </a:p>
        </p:txBody>
      </p:sp>
      <p:sp>
        <p:nvSpPr>
          <p:cNvPr id="5" name="Footer Placeholder 4"/>
          <p:cNvSpPr>
            <a:spLocks noGrp="1"/>
          </p:cNvSpPr>
          <p:nvPr>
            <p:ph type="ftr" sz="quarter" idx="11"/>
          </p:nvPr>
        </p:nvSpPr>
        <p:spPr/>
        <p:txBody>
          <a:bodyPr/>
          <a:lstStyle/>
          <a:p>
            <a:endParaRPr lang="es-SV"/>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C749032-2A07-4AE8-BA90-74324CAE0C87}" type="slidenum">
              <a:rPr lang="es-SV" smtClean="0"/>
              <a:pPr/>
              <a:t>‹Nº›</a:t>
            </a:fld>
            <a:endParaRPr lang="es-SV"/>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91795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0B277187-C200-495F-A386-621319EADA8F}" type="datetimeFigureOut">
              <a:rPr lang="en-US" smtClean="0"/>
              <a:pPr/>
              <a:t>4/14/2018</a:t>
            </a:fld>
            <a:endParaRPr lang="en-US"/>
          </a:p>
        </p:txBody>
      </p:sp>
      <p:sp>
        <p:nvSpPr>
          <p:cNvPr id="6" name="Footer Placeholder 5"/>
          <p:cNvSpPr>
            <a:spLocks noGrp="1"/>
          </p:cNvSpPr>
          <p:nvPr>
            <p:ph type="ftr" sz="quarter" idx="11"/>
          </p:nvPr>
        </p:nvSpPr>
        <p:spPr/>
        <p:txBody>
          <a:bodyPr/>
          <a:lstStyle/>
          <a:p>
            <a:endParaRPr lang="es-SV"/>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C749032-2A07-4AE8-BA90-74324CAE0C87}" type="slidenum">
              <a:rPr lang="es-SV" smtClean="0"/>
              <a:pPr/>
              <a:t>‹Nº›</a:t>
            </a:fld>
            <a:endParaRPr lang="es-SV"/>
          </a:p>
        </p:txBody>
      </p:sp>
    </p:spTree>
    <p:extLst>
      <p:ext uri="{BB962C8B-B14F-4D97-AF65-F5344CB8AC3E}">
        <p14:creationId xmlns:p14="http://schemas.microsoft.com/office/powerpoint/2010/main" val="2565136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0B277187-C200-495F-A386-621319EADA8F}" type="datetimeFigureOut">
              <a:rPr lang="en-US" smtClean="0"/>
              <a:pPr/>
              <a:t>4/14/2018</a:t>
            </a:fld>
            <a:endParaRPr lang="en-US"/>
          </a:p>
        </p:txBody>
      </p:sp>
      <p:sp>
        <p:nvSpPr>
          <p:cNvPr id="6" name="Footer Placeholder 5"/>
          <p:cNvSpPr>
            <a:spLocks noGrp="1"/>
          </p:cNvSpPr>
          <p:nvPr>
            <p:ph type="ftr" sz="quarter" idx="11"/>
          </p:nvPr>
        </p:nvSpPr>
        <p:spPr/>
        <p:txBody>
          <a:bodyPr/>
          <a:lstStyle/>
          <a:p>
            <a:endParaRPr lang="es-SV"/>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C749032-2A07-4AE8-BA90-74324CAE0C87}" type="slidenum">
              <a:rPr lang="es-SV" smtClean="0"/>
              <a:pPr/>
              <a:t>‹Nº›</a:t>
            </a:fld>
            <a:endParaRPr lang="es-SV"/>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27610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0B277187-C200-495F-A386-621319EADA8F}" type="datetimeFigureOut">
              <a:rPr lang="en-US" smtClean="0"/>
              <a:pPr/>
              <a:t>4/14/2018</a:t>
            </a:fld>
            <a:endParaRPr lang="en-US"/>
          </a:p>
        </p:txBody>
      </p:sp>
      <p:sp>
        <p:nvSpPr>
          <p:cNvPr id="6" name="Footer Placeholder 5"/>
          <p:cNvSpPr>
            <a:spLocks noGrp="1"/>
          </p:cNvSpPr>
          <p:nvPr>
            <p:ph type="ftr" sz="quarter" idx="11"/>
          </p:nvPr>
        </p:nvSpPr>
        <p:spPr/>
        <p:txBody>
          <a:bodyPr/>
          <a:lstStyle/>
          <a:p>
            <a:endParaRPr lang="es-SV"/>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C749032-2A07-4AE8-BA90-74324CAE0C87}" type="slidenum">
              <a:rPr lang="es-SV" smtClean="0"/>
              <a:pPr/>
              <a:t>‹Nº›</a:t>
            </a:fld>
            <a:endParaRPr lang="es-SV"/>
          </a:p>
        </p:txBody>
      </p:sp>
    </p:spTree>
    <p:extLst>
      <p:ext uri="{BB962C8B-B14F-4D97-AF65-F5344CB8AC3E}">
        <p14:creationId xmlns:p14="http://schemas.microsoft.com/office/powerpoint/2010/main" val="1159334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B277187-C200-495F-A386-621319EADA8F}"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s-SV"/>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749032-2A07-4AE8-BA90-74324CAE0C87}" type="slidenum">
              <a:rPr lang="es-SV" smtClean="0"/>
              <a:t>‹Nº›</a:t>
            </a:fld>
            <a:endParaRPr lang="es-SV"/>
          </a:p>
        </p:txBody>
      </p:sp>
    </p:spTree>
    <p:extLst>
      <p:ext uri="{BB962C8B-B14F-4D97-AF65-F5344CB8AC3E}">
        <p14:creationId xmlns:p14="http://schemas.microsoft.com/office/powerpoint/2010/main" val="1341210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B277187-C200-495F-A386-621319EADA8F}"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s-SV"/>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749032-2A07-4AE8-BA90-74324CAE0C87}" type="slidenum">
              <a:rPr lang="es-SV" smtClean="0"/>
              <a:t>‹Nº›</a:t>
            </a:fld>
            <a:endParaRPr lang="es-SV"/>
          </a:p>
        </p:txBody>
      </p:sp>
    </p:spTree>
    <p:extLst>
      <p:ext uri="{BB962C8B-B14F-4D97-AF65-F5344CB8AC3E}">
        <p14:creationId xmlns:p14="http://schemas.microsoft.com/office/powerpoint/2010/main" val="1885568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B277187-C200-495F-A386-621319EADA8F}"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s-SV"/>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749032-2A07-4AE8-BA90-74324CAE0C87}" type="slidenum">
              <a:rPr lang="es-SV" smtClean="0"/>
              <a:t>‹Nº›</a:t>
            </a:fld>
            <a:endParaRPr lang="es-SV"/>
          </a:p>
        </p:txBody>
      </p:sp>
    </p:spTree>
    <p:extLst>
      <p:ext uri="{BB962C8B-B14F-4D97-AF65-F5344CB8AC3E}">
        <p14:creationId xmlns:p14="http://schemas.microsoft.com/office/powerpoint/2010/main" val="1592681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0B277187-C200-495F-A386-621319EADA8F}"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s-SV"/>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C749032-2A07-4AE8-BA90-74324CAE0C87}" type="slidenum">
              <a:rPr lang="es-SV" smtClean="0"/>
              <a:t>‹Nº›</a:t>
            </a:fld>
            <a:endParaRPr lang="es-SV"/>
          </a:p>
        </p:txBody>
      </p:sp>
    </p:spTree>
    <p:extLst>
      <p:ext uri="{BB962C8B-B14F-4D97-AF65-F5344CB8AC3E}">
        <p14:creationId xmlns:p14="http://schemas.microsoft.com/office/powerpoint/2010/main" val="2874865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B277187-C200-495F-A386-621319EADA8F}"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s-SV"/>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C749032-2A07-4AE8-BA90-74324CAE0C87}" type="slidenum">
              <a:rPr lang="es-SV" smtClean="0"/>
              <a:t>‹Nº›</a:t>
            </a:fld>
            <a:endParaRPr lang="es-SV"/>
          </a:p>
        </p:txBody>
      </p:sp>
    </p:spTree>
    <p:extLst>
      <p:ext uri="{BB962C8B-B14F-4D97-AF65-F5344CB8AC3E}">
        <p14:creationId xmlns:p14="http://schemas.microsoft.com/office/powerpoint/2010/main" val="2630116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B277187-C200-495F-A386-621319EADA8F}" type="datetimeFigureOut">
              <a:rPr lang="en-US" smtClean="0"/>
              <a:t>4/14/2018</a:t>
            </a:fld>
            <a:endParaRPr lang="en-US"/>
          </a:p>
        </p:txBody>
      </p:sp>
      <p:sp>
        <p:nvSpPr>
          <p:cNvPr id="8" name="Footer Placeholder 7"/>
          <p:cNvSpPr>
            <a:spLocks noGrp="1"/>
          </p:cNvSpPr>
          <p:nvPr>
            <p:ph type="ftr" sz="quarter" idx="11"/>
          </p:nvPr>
        </p:nvSpPr>
        <p:spPr/>
        <p:txBody>
          <a:bodyPr/>
          <a:lstStyle/>
          <a:p>
            <a:endParaRPr lang="es-SV"/>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FC749032-2A07-4AE8-BA90-74324CAE0C87}" type="slidenum">
              <a:rPr lang="es-SV" smtClean="0"/>
              <a:t>‹Nº›</a:t>
            </a:fld>
            <a:endParaRPr lang="es-SV"/>
          </a:p>
        </p:txBody>
      </p:sp>
    </p:spTree>
    <p:extLst>
      <p:ext uri="{BB962C8B-B14F-4D97-AF65-F5344CB8AC3E}">
        <p14:creationId xmlns:p14="http://schemas.microsoft.com/office/powerpoint/2010/main" val="1480818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B277187-C200-495F-A386-621319EADA8F}" type="datetimeFigureOut">
              <a:rPr lang="en-US" smtClean="0"/>
              <a:t>4/14/2018</a:t>
            </a:fld>
            <a:endParaRPr lang="en-US"/>
          </a:p>
        </p:txBody>
      </p:sp>
      <p:sp>
        <p:nvSpPr>
          <p:cNvPr id="4" name="Footer Placeholder 3"/>
          <p:cNvSpPr>
            <a:spLocks noGrp="1"/>
          </p:cNvSpPr>
          <p:nvPr>
            <p:ph type="ftr" sz="quarter" idx="11"/>
          </p:nvPr>
        </p:nvSpPr>
        <p:spPr/>
        <p:txBody>
          <a:bodyPr/>
          <a:lstStyle/>
          <a:p>
            <a:endParaRPr lang="es-SV"/>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C749032-2A07-4AE8-BA90-74324CAE0C87}" type="slidenum">
              <a:rPr lang="es-SV" smtClean="0"/>
              <a:t>‹Nº›</a:t>
            </a:fld>
            <a:endParaRPr lang="es-SV"/>
          </a:p>
        </p:txBody>
      </p:sp>
    </p:spTree>
    <p:extLst>
      <p:ext uri="{BB962C8B-B14F-4D97-AF65-F5344CB8AC3E}">
        <p14:creationId xmlns:p14="http://schemas.microsoft.com/office/powerpoint/2010/main" val="448410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277187-C200-495F-A386-621319EADA8F}" type="datetimeFigureOut">
              <a:rPr lang="en-US" smtClean="0"/>
              <a:t>4/14/2018</a:t>
            </a:fld>
            <a:endParaRPr lang="en-US"/>
          </a:p>
        </p:txBody>
      </p:sp>
      <p:sp>
        <p:nvSpPr>
          <p:cNvPr id="3" name="Footer Placeholder 2"/>
          <p:cNvSpPr>
            <a:spLocks noGrp="1"/>
          </p:cNvSpPr>
          <p:nvPr>
            <p:ph type="ftr" sz="quarter" idx="11"/>
          </p:nvPr>
        </p:nvSpPr>
        <p:spPr/>
        <p:txBody>
          <a:bodyPr/>
          <a:lstStyle/>
          <a:p>
            <a:endParaRPr lang="es-SV"/>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C749032-2A07-4AE8-BA90-74324CAE0C87}" type="slidenum">
              <a:rPr lang="es-SV" smtClean="0"/>
              <a:t>‹Nº›</a:t>
            </a:fld>
            <a:endParaRPr lang="es-SV"/>
          </a:p>
        </p:txBody>
      </p:sp>
    </p:spTree>
    <p:extLst>
      <p:ext uri="{BB962C8B-B14F-4D97-AF65-F5344CB8AC3E}">
        <p14:creationId xmlns:p14="http://schemas.microsoft.com/office/powerpoint/2010/main" val="1235810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0B277187-C200-495F-A386-621319EADA8F}"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s-SV"/>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C749032-2A07-4AE8-BA90-74324CAE0C87}" type="slidenum">
              <a:rPr lang="es-SV" smtClean="0"/>
              <a:t>‹Nº›</a:t>
            </a:fld>
            <a:endParaRPr lang="es-SV"/>
          </a:p>
        </p:txBody>
      </p:sp>
    </p:spTree>
    <p:extLst>
      <p:ext uri="{BB962C8B-B14F-4D97-AF65-F5344CB8AC3E}">
        <p14:creationId xmlns:p14="http://schemas.microsoft.com/office/powerpoint/2010/main" val="3875995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0B277187-C200-495F-A386-621319EADA8F}"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s-SV"/>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C749032-2A07-4AE8-BA90-74324CAE0C87}" type="slidenum">
              <a:rPr lang="es-SV" smtClean="0"/>
              <a:t>‹Nº›</a:t>
            </a:fld>
            <a:endParaRPr lang="es-SV"/>
          </a:p>
        </p:txBody>
      </p:sp>
    </p:spTree>
    <p:extLst>
      <p:ext uri="{BB962C8B-B14F-4D97-AF65-F5344CB8AC3E}">
        <p14:creationId xmlns:p14="http://schemas.microsoft.com/office/powerpoint/2010/main" val="5032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0B277187-C200-495F-A386-621319EADA8F}" type="datetimeFigureOut">
              <a:rPr lang="en-US" smtClean="0"/>
              <a:pPr/>
              <a:t>4/14/2018</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SV"/>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FC749032-2A07-4AE8-BA90-74324CAE0C87}" type="slidenum">
              <a:rPr lang="es-SV" smtClean="0"/>
              <a:pPr/>
              <a:t>‹Nº›</a:t>
            </a:fld>
            <a:endParaRPr lang="es-SV"/>
          </a:p>
        </p:txBody>
      </p:sp>
    </p:spTree>
    <p:extLst>
      <p:ext uri="{BB962C8B-B14F-4D97-AF65-F5344CB8AC3E}">
        <p14:creationId xmlns:p14="http://schemas.microsoft.com/office/powerpoint/2010/main" val="29578875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4349" y="1860405"/>
            <a:ext cx="8795302" cy="3477172"/>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10000" noProof="1">
                <a:ln/>
                <a:solidFill>
                  <a:srgbClr val="C00000"/>
                </a:solidFill>
                <a:effectLst>
                  <a:outerShdw blurRad="38100" dist="38100" dir="2700000" algn="tl">
                    <a:srgbClr val="000000">
                      <a:alpha val="43137"/>
                    </a:srgbClr>
                  </a:outerShdw>
                </a:effectLst>
                <a:latin typeface="36" panose="020B7200000000000000" pitchFamily="34" charset="0"/>
              </a:rPr>
              <a:t>Grandes mujeres en La Biblia </a:t>
            </a:r>
            <a:br>
              <a:rPr lang="es-ES" sz="10000" noProof="1">
                <a:ln/>
                <a:solidFill>
                  <a:srgbClr val="C00000"/>
                </a:solidFill>
                <a:effectLst>
                  <a:outerShdw blurRad="38100" dist="38100" dir="2700000" algn="tl">
                    <a:srgbClr val="000000">
                      <a:alpha val="43137"/>
                    </a:srgbClr>
                  </a:outerShdw>
                </a:effectLst>
                <a:latin typeface="36" panose="020B7200000000000000" pitchFamily="34" charset="0"/>
              </a:rPr>
            </a:br>
            <a:r>
              <a:rPr lang="es-ES" sz="4400" noProof="1">
                <a:ln/>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(Parte IV)</a:t>
            </a:r>
            <a:endParaRPr lang="es-ES" sz="10000" noProof="1">
              <a:ln/>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Subtítulo 6"/>
          <p:cNvSpPr>
            <a:spLocks noGrp="1"/>
          </p:cNvSpPr>
          <p:nvPr>
            <p:ph type="subTitle" idx="1"/>
          </p:nvPr>
        </p:nvSpPr>
        <p:spPr>
          <a:xfrm>
            <a:off x="399636" y="686065"/>
            <a:ext cx="8344728" cy="586144"/>
          </a:xfrm>
        </p:spPr>
        <p:txBody>
          <a:bodyPr>
            <a:normAutofit/>
          </a:bodyPr>
          <a:lstStyle/>
          <a:p>
            <a:r>
              <a:rPr lang="es-ES" sz="2800" b="1" noProof="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Narrow" panose="020B0606020202030204" pitchFamily="34" charset="0"/>
                <a:cs typeface="Arial" panose="020B0604020202020204" pitchFamily="34" charset="0"/>
              </a:rPr>
              <a:t>IGLESIA DE CRISTO USULUTÁN 14 DE ABRIL DE 2018</a:t>
            </a:r>
          </a:p>
        </p:txBody>
      </p:sp>
      <p:sp>
        <p:nvSpPr>
          <p:cNvPr id="5" name="Subtítulo 6">
            <a:extLst>
              <a:ext uri="{FF2B5EF4-FFF2-40B4-BE49-F238E27FC236}">
                <a16:creationId xmlns:a16="http://schemas.microsoft.com/office/drawing/2014/main" id="{8E2B6B6E-4FEC-41D1-BAA2-30C23D02912D}"/>
              </a:ext>
            </a:extLst>
          </p:cNvPr>
          <p:cNvSpPr txBox="1">
            <a:spLocks/>
          </p:cNvSpPr>
          <p:nvPr/>
        </p:nvSpPr>
        <p:spPr>
          <a:xfrm>
            <a:off x="609600" y="5337577"/>
            <a:ext cx="8134764" cy="147404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0"/>
              </a:spcBef>
              <a:buSzPct val="100000"/>
              <a:buFont typeface="Arial" pitchFamily="34" charset="0"/>
              <a:buNone/>
              <a:defRPr sz="2000" kern="1200">
                <a:solidFill>
                  <a:schemeClr val="tx1">
                    <a:lumMod val="90000"/>
                    <a:lumOff val="10000"/>
                  </a:schemeClr>
                </a:solidFill>
                <a:latin typeface="+mn-lt"/>
                <a:ea typeface="+mn-ea"/>
                <a:cs typeface="+mn-cs"/>
              </a:defRPr>
            </a:lvl1pPr>
            <a:lvl2pPr marL="457200" indent="0" algn="ctr" defTabSz="914400" rtl="0" eaLnBrk="1" latinLnBrk="0" hangingPunct="1">
              <a:lnSpc>
                <a:spcPct val="90000"/>
              </a:lnSpc>
              <a:spcBef>
                <a:spcPts val="1000"/>
              </a:spcBef>
              <a:buSzPct val="100000"/>
              <a:buFont typeface="Arial" pitchFamily="34" charset="0"/>
              <a:buNone/>
              <a:defRPr sz="2800" kern="1200">
                <a:solidFill>
                  <a:schemeClr val="tx1">
                    <a:lumMod val="90000"/>
                    <a:lumOff val="10000"/>
                  </a:schemeClr>
                </a:solidFill>
                <a:latin typeface="+mn-lt"/>
                <a:ea typeface="+mn-ea"/>
                <a:cs typeface="+mn-cs"/>
              </a:defRPr>
            </a:lvl2pPr>
            <a:lvl3pPr marL="914400" indent="0" algn="ctr" defTabSz="914400" rtl="0" eaLnBrk="1" latinLnBrk="0" hangingPunct="1">
              <a:lnSpc>
                <a:spcPct val="90000"/>
              </a:lnSpc>
              <a:spcBef>
                <a:spcPts val="800"/>
              </a:spcBef>
              <a:buSzPct val="100000"/>
              <a:buFont typeface="Arial" pitchFamily="34" charset="0"/>
              <a:buNone/>
              <a:defRPr sz="2400" kern="1200">
                <a:solidFill>
                  <a:schemeClr val="tx1">
                    <a:lumMod val="90000"/>
                    <a:lumOff val="10000"/>
                  </a:schemeClr>
                </a:solidFill>
                <a:latin typeface="+mn-lt"/>
                <a:ea typeface="+mn-ea"/>
                <a:cs typeface="+mn-cs"/>
              </a:defRPr>
            </a:lvl3pPr>
            <a:lvl4pPr marL="1371600" indent="0" algn="ctr" defTabSz="914400" rtl="0" eaLnBrk="1" latinLnBrk="0" hangingPunct="1">
              <a:lnSpc>
                <a:spcPct val="90000"/>
              </a:lnSpc>
              <a:spcBef>
                <a:spcPts val="800"/>
              </a:spcBef>
              <a:buSzPct val="100000"/>
              <a:buFont typeface="Arial" pitchFamily="34" charset="0"/>
              <a:buNone/>
              <a:defRPr sz="2000" kern="1200">
                <a:solidFill>
                  <a:schemeClr val="tx1">
                    <a:lumMod val="90000"/>
                    <a:lumOff val="10000"/>
                  </a:schemeClr>
                </a:solidFill>
                <a:latin typeface="+mn-lt"/>
                <a:ea typeface="+mn-ea"/>
                <a:cs typeface="+mn-cs"/>
              </a:defRPr>
            </a:lvl4pPr>
            <a:lvl5pPr marL="1828800" indent="0" algn="ctr" defTabSz="914400" rtl="0" eaLnBrk="1" latinLnBrk="0" hangingPunct="1">
              <a:lnSpc>
                <a:spcPct val="90000"/>
              </a:lnSpc>
              <a:spcBef>
                <a:spcPts val="800"/>
              </a:spcBef>
              <a:buSzPct val="100000"/>
              <a:buFont typeface="Arial" pitchFamily="34" charset="0"/>
              <a:buNone/>
              <a:defRPr sz="2000" kern="1200">
                <a:solidFill>
                  <a:schemeClr val="tx1">
                    <a:lumMod val="90000"/>
                    <a:lumOff val="10000"/>
                  </a:schemeClr>
                </a:solidFill>
                <a:latin typeface="+mn-lt"/>
                <a:ea typeface="+mn-ea"/>
                <a:cs typeface="+mn-cs"/>
              </a:defRPr>
            </a:lvl5pPr>
            <a:lvl6pPr marL="2286000" indent="0" algn="ctr" defTabSz="914400" rtl="0" eaLnBrk="1" latinLnBrk="0" hangingPunct="1">
              <a:lnSpc>
                <a:spcPct val="90000"/>
              </a:lnSpc>
              <a:spcBef>
                <a:spcPts val="800"/>
              </a:spcBef>
              <a:buSzPct val="100000"/>
              <a:buFont typeface="Aria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800"/>
              </a:spcBef>
              <a:buSzPct val="100000"/>
              <a:buFont typeface="Aria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800"/>
              </a:spcBef>
              <a:buSzPct val="100000"/>
              <a:buFont typeface="Aria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800"/>
              </a:spcBef>
              <a:buSzPct val="100000"/>
              <a:buFont typeface="Arial" pitchFamily="34" charset="0"/>
              <a:buNone/>
              <a:defRPr sz="2000" kern="1200">
                <a:solidFill>
                  <a:schemeClr val="tx1"/>
                </a:solidFill>
                <a:latin typeface="+mn-lt"/>
                <a:ea typeface="+mn-ea"/>
                <a:cs typeface="+mn-cs"/>
              </a:defRPr>
            </a:lvl9pPr>
          </a:lstStyle>
          <a:p>
            <a:r>
              <a:rPr lang="es-ES" sz="2800" b="1" noProof="1">
                <a:ln w="0"/>
                <a:solidFill>
                  <a:srgbClr val="7030A0"/>
                </a:solidFill>
                <a:effectLst>
                  <a:outerShdw blurRad="38100" dist="19050" dir="2700000" algn="tl" rotWithShape="0">
                    <a:schemeClr val="dk1">
                      <a:alpha val="40000"/>
                    </a:schemeClr>
                  </a:outerShdw>
                </a:effectLst>
                <a:latin typeface="Arial Narrow" panose="020B0606020202030204" pitchFamily="34" charset="0"/>
                <a:cs typeface="Arial" panose="020B0604020202020204" pitchFamily="34" charset="0"/>
              </a:rPr>
              <a:t>Un estudio sobre la vida de algunas mujeres en La Biblia, como ejemplos positivos y negativos, testimoniado por las Sagradas Escrituras</a:t>
            </a:r>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98716" y="139776"/>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LA MUJER CANANEA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898281" y="1609305"/>
            <a:ext cx="7834903" cy="4420434"/>
          </a:xfrm>
        </p:spPr>
        <p:txBody>
          <a:bodyPr>
            <a:noAutofit/>
          </a:bodyPr>
          <a:lstStyle/>
          <a:p>
            <a:pPr algn="ctr"/>
            <a:r>
              <a:rPr lang="es-SV" sz="3600" dirty="0"/>
              <a:t>"Y he aquí una mujer cananea que había salido de aquella región clamaba, diciéndole: ¡Señor, Hijo de David, ¡ten misericordia de mí! Mi hija es gravemente atormentada por un demonio" (Mateo 15:22)</a:t>
            </a:r>
            <a:endParaRPr lang="es-SV" sz="4800" dirty="0"/>
          </a:p>
        </p:txBody>
      </p:sp>
    </p:spTree>
    <p:extLst>
      <p:ext uri="{BB962C8B-B14F-4D97-AF65-F5344CB8AC3E}">
        <p14:creationId xmlns:p14="http://schemas.microsoft.com/office/powerpoint/2010/main" val="1756119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98716" y="139776"/>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LA MUJER CANANEA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898281" y="1609305"/>
            <a:ext cx="7834903" cy="4420434"/>
          </a:xfrm>
        </p:spPr>
        <p:txBody>
          <a:bodyPr>
            <a:noAutofit/>
          </a:bodyPr>
          <a:lstStyle/>
          <a:p>
            <a:r>
              <a:rPr lang="es-SV" sz="2800" dirty="0"/>
              <a:t>Por el relato no podemos decir si esta mujer se convirtió. Sólo que Jesús alabó su fe y por ella consiguió que su hija fuera librada del demonio, pero no sabemos si su fe era verdadera fe para la salvación. Se nos dice que la mujer insistió, a pesar de ser rechazada su petición repetidamente y que finalmente Jesús accedió a concederle lo que le pedía.</a:t>
            </a:r>
            <a:endParaRPr lang="es-SV" sz="6600" dirty="0"/>
          </a:p>
        </p:txBody>
      </p:sp>
    </p:spTree>
    <p:extLst>
      <p:ext uri="{BB962C8B-B14F-4D97-AF65-F5344CB8AC3E}">
        <p14:creationId xmlns:p14="http://schemas.microsoft.com/office/powerpoint/2010/main" val="69192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98716" y="139776"/>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LA MUJER CANANEA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898281" y="1609305"/>
            <a:ext cx="7834903" cy="4420434"/>
          </a:xfrm>
        </p:spPr>
        <p:txBody>
          <a:bodyPr>
            <a:noAutofit/>
          </a:bodyPr>
          <a:lstStyle/>
          <a:p>
            <a:r>
              <a:rPr lang="es-SV" sz="2800" dirty="0"/>
              <a:t>La mujer tenía fe en que Jesús podía curar a su hija. Fe en un milagro. Dios tiene compasión y libra a los hombres de la miseria humana, sin necesidad de tratarse de la gracia que genera fe salvadora. La mujer nos enseña que en toda situación aflictiva hemos de orar. La mujer cananea oró de modo inteligente: sabía que Jesús podía salvar a su hija. Perseveró y venció.</a:t>
            </a:r>
          </a:p>
        </p:txBody>
      </p:sp>
    </p:spTree>
    <p:extLst>
      <p:ext uri="{BB962C8B-B14F-4D97-AF65-F5344CB8AC3E}">
        <p14:creationId xmlns:p14="http://schemas.microsoft.com/office/powerpoint/2010/main" val="938183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98716" y="139776"/>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LA MUJER CON FLUJO DE SANGRE</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1017552" y="1808086"/>
            <a:ext cx="7556606" cy="4301165"/>
          </a:xfrm>
        </p:spPr>
        <p:txBody>
          <a:bodyPr>
            <a:noAutofit/>
          </a:bodyPr>
          <a:lstStyle/>
          <a:p>
            <a:pPr algn="ctr"/>
            <a:r>
              <a:rPr lang="es-SV" sz="4000" dirty="0"/>
              <a:t>"En esto, una mujer enferma de flujo de sangre desde hacía doce años, se le acercó por detrás y tocó el borde de su manto." (Mateo 9:20)</a:t>
            </a:r>
          </a:p>
        </p:txBody>
      </p:sp>
    </p:spTree>
    <p:extLst>
      <p:ext uri="{BB962C8B-B14F-4D97-AF65-F5344CB8AC3E}">
        <p14:creationId xmlns:p14="http://schemas.microsoft.com/office/powerpoint/2010/main" val="366690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98716" y="139776"/>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LA MUJER CON FLUJO DE SANGRE</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898281" y="1808086"/>
            <a:ext cx="7834903" cy="4301165"/>
          </a:xfrm>
        </p:spPr>
        <p:txBody>
          <a:bodyPr>
            <a:noAutofit/>
          </a:bodyPr>
          <a:lstStyle/>
          <a:p>
            <a:r>
              <a:rPr lang="es-SV" sz="2800" dirty="0"/>
              <a:t>Esta mujer sufría su pena y su molestia en secreto y que ya hacía doce años. Después de tantos años hemos de suponer que su salud habría decaído. En cambio su fe era firme y enérgica. De no haber sido así no se habría </a:t>
            </a:r>
            <a:r>
              <a:rPr lang="es-SV" sz="2800" b="1" dirty="0"/>
              <a:t>atrevido a mezclarse </a:t>
            </a:r>
            <a:r>
              <a:rPr lang="es-SV" sz="2800" dirty="0"/>
              <a:t>con la multitud para acercarse a Jesús </a:t>
            </a:r>
            <a:r>
              <a:rPr lang="es-SV" sz="2800" b="1" dirty="0"/>
              <a:t>en público</a:t>
            </a:r>
            <a:r>
              <a:rPr lang="es-SV" sz="2800" dirty="0"/>
              <a:t>, estando en esa condición que la ponía </a:t>
            </a:r>
            <a:r>
              <a:rPr lang="es-SV" sz="2800" b="1" dirty="0"/>
              <a:t>en peligro de muerte</a:t>
            </a:r>
            <a:r>
              <a:rPr lang="es-SV" sz="2800" dirty="0"/>
              <a:t>.</a:t>
            </a:r>
          </a:p>
        </p:txBody>
      </p:sp>
    </p:spTree>
    <p:extLst>
      <p:ext uri="{BB962C8B-B14F-4D97-AF65-F5344CB8AC3E}">
        <p14:creationId xmlns:p14="http://schemas.microsoft.com/office/powerpoint/2010/main" val="3814475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98716" y="139776"/>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LA MUJER CON FLUJO DE SANGRE</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898281" y="1808086"/>
            <a:ext cx="7834903" cy="4301165"/>
          </a:xfrm>
        </p:spPr>
        <p:txBody>
          <a:bodyPr>
            <a:noAutofit/>
          </a:bodyPr>
          <a:lstStyle/>
          <a:p>
            <a:r>
              <a:rPr lang="es-SV" sz="2800" dirty="0"/>
              <a:t>No se atrevió sin embargo a hablarle a Jesús de esta dolencia. Es posible que estuviera avergonzada de la misma. Por ello se acercó por detrás y tocó el borde del manto de Jesús. Sabemos que como resultado de este acto de fe, ("Si tocó aunque sólo sea su manto"), la mujer quedó realmente curada de su aflicción. Cesó el flujo, después de tantos años, en aquel momento.</a:t>
            </a:r>
          </a:p>
        </p:txBody>
      </p:sp>
    </p:spTree>
    <p:extLst>
      <p:ext uri="{BB962C8B-B14F-4D97-AF65-F5344CB8AC3E}">
        <p14:creationId xmlns:p14="http://schemas.microsoft.com/office/powerpoint/2010/main" val="1595000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98716" y="377688"/>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LA MUJER CON FLUJO DE SANGRE</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898281" y="2179147"/>
            <a:ext cx="7834903" cy="4301165"/>
          </a:xfrm>
        </p:spPr>
        <p:txBody>
          <a:bodyPr>
            <a:noAutofit/>
          </a:bodyPr>
          <a:lstStyle/>
          <a:p>
            <a:r>
              <a:rPr lang="es-SV" sz="3200" dirty="0"/>
              <a:t>Jesús le dijo: “… </a:t>
            </a:r>
            <a:r>
              <a:rPr lang="es-SV" sz="3200" dirty="0">
                <a:solidFill>
                  <a:srgbClr val="C00000"/>
                </a:solidFill>
              </a:rPr>
              <a:t>Hija, tu fe te ha hecho salva; ve en paz, y queda sana de tu azote</a:t>
            </a:r>
            <a:r>
              <a:rPr lang="es-SV" sz="3200" dirty="0"/>
              <a:t>“ (Marcos_5.34)</a:t>
            </a:r>
          </a:p>
          <a:p>
            <a:r>
              <a:rPr lang="es-SV" sz="3200" dirty="0"/>
              <a:t>Dios siempre nos sostendrá y aliviará el sufrimiento, aunque no nos cure. El da a los que sufren una visión de su compasión y amor.</a:t>
            </a:r>
            <a:endParaRPr lang="es-SV" sz="4400" dirty="0"/>
          </a:p>
        </p:txBody>
      </p:sp>
    </p:spTree>
    <p:extLst>
      <p:ext uri="{BB962C8B-B14F-4D97-AF65-F5344CB8AC3E}">
        <p14:creationId xmlns:p14="http://schemas.microsoft.com/office/powerpoint/2010/main" val="2679593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98716" y="377688"/>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LA MUJER DE PILATO</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898281" y="2179147"/>
            <a:ext cx="7834903" cy="4301165"/>
          </a:xfrm>
        </p:spPr>
        <p:txBody>
          <a:bodyPr>
            <a:noAutofit/>
          </a:bodyPr>
          <a:lstStyle/>
          <a:p>
            <a:pPr algn="ctr"/>
            <a:r>
              <a:rPr lang="es-SV" sz="3600" dirty="0"/>
              <a:t>"Y estando él sentado en el tribunal, su mujer le mandó a decir: No tengas nada que ver con ese justo; porque hoy he padecido mucho en sueños por causa de él." (Mateo 27:19)</a:t>
            </a:r>
          </a:p>
        </p:txBody>
      </p:sp>
    </p:spTree>
    <p:extLst>
      <p:ext uri="{BB962C8B-B14F-4D97-AF65-F5344CB8AC3E}">
        <p14:creationId xmlns:p14="http://schemas.microsoft.com/office/powerpoint/2010/main" val="268186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LA MUJER DE PILATO</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575035" y="1569125"/>
            <a:ext cx="8144895" cy="4990701"/>
          </a:xfrm>
        </p:spPr>
        <p:txBody>
          <a:bodyPr>
            <a:noAutofit/>
          </a:bodyPr>
          <a:lstStyle/>
          <a:p>
            <a:r>
              <a:rPr lang="es-SV" sz="2400" dirty="0"/>
              <a:t>No es raro que un hombre duro reciba la bendición de una esposa suave en su trato y que ejerce una influencia benéfica sobre él. </a:t>
            </a:r>
          </a:p>
          <a:p>
            <a:r>
              <a:rPr lang="es-SV" sz="2400" dirty="0"/>
              <a:t>Su sueño inquieto está poblado de pesadillas. Se levanta angustiada y manda encargo a su marido que "</a:t>
            </a:r>
            <a:r>
              <a:rPr lang="es-SV" sz="2400" b="1" dirty="0"/>
              <a:t>por causa de aquel justo ha sufrido mucho en sueños durante la noche</a:t>
            </a:r>
            <a:r>
              <a:rPr lang="es-SV" sz="2400" dirty="0"/>
              <a:t>". No sabemos hasta que punto la mujer deseaba favorecer a Jesús porque consideraba que era inocente aunque esto es perfectamente posible de lo que no cabe duda es que trataba de evitar que su esposo hiciera lo que precisamente hizo.</a:t>
            </a:r>
          </a:p>
        </p:txBody>
      </p:sp>
    </p:spTree>
    <p:extLst>
      <p:ext uri="{BB962C8B-B14F-4D97-AF65-F5344CB8AC3E}">
        <p14:creationId xmlns:p14="http://schemas.microsoft.com/office/powerpoint/2010/main" val="3073178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LA MUJER SAMARITANA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667801" y="2608164"/>
            <a:ext cx="8144895" cy="3858897"/>
          </a:xfrm>
        </p:spPr>
        <p:txBody>
          <a:bodyPr>
            <a:noAutofit/>
          </a:bodyPr>
          <a:lstStyle/>
          <a:p>
            <a:pPr algn="ctr"/>
            <a:r>
              <a:rPr lang="es-SV" sz="3600" dirty="0"/>
              <a:t>"Vino una mujer de Samaria a sacar agua, y Jesús le dijo: Dame de beber". [Juan 4:7]</a:t>
            </a:r>
          </a:p>
        </p:txBody>
      </p:sp>
    </p:spTree>
    <p:extLst>
      <p:ext uri="{BB962C8B-B14F-4D97-AF65-F5344CB8AC3E}">
        <p14:creationId xmlns:p14="http://schemas.microsoft.com/office/powerpoint/2010/main" val="401359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p:txBody>
          <a:bodyPr>
            <a:normAutofit/>
          </a:bodyPr>
          <a:lstStyle/>
          <a:p>
            <a:pPr algn="ctr"/>
            <a:r>
              <a:rPr lang="es-SV" sz="6600" dirty="0">
                <a:ln w="0"/>
                <a:solidFill>
                  <a:schemeClr val="tx1"/>
                </a:solidFill>
                <a:effectLst>
                  <a:reflection blurRad="6350" stA="53000" endA="300" endPos="35500" dir="5400000" sy="-90000" algn="bl" rotWithShape="0"/>
                </a:effectLst>
                <a:latin typeface="Zurich BlkEx BT" panose="020B0807040502030204" pitchFamily="34" charset="0"/>
              </a:rPr>
              <a:t>HULDA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2236749" y="1661138"/>
            <a:ext cx="6589199" cy="4572752"/>
          </a:xfrm>
        </p:spPr>
        <p:txBody>
          <a:bodyPr>
            <a:normAutofit/>
          </a:bodyPr>
          <a:lstStyle/>
          <a:p>
            <a:pPr marL="0" indent="0">
              <a:buNone/>
            </a:pPr>
            <a:endParaRPr lang="es-SV" sz="2800" dirty="0"/>
          </a:p>
          <a:p>
            <a:r>
              <a:rPr lang="es-SV" sz="2800" dirty="0"/>
              <a:t>«Entonces fueron el sacerdote Hilcías, y </a:t>
            </a:r>
            <a:r>
              <a:rPr lang="es-SV" sz="2800" dirty="0" err="1"/>
              <a:t>Ahicam</a:t>
            </a:r>
            <a:r>
              <a:rPr lang="es-SV" sz="2800" dirty="0"/>
              <a:t>, </a:t>
            </a:r>
            <a:r>
              <a:rPr lang="es-SV" sz="2800" dirty="0" err="1"/>
              <a:t>Acbor</a:t>
            </a:r>
            <a:r>
              <a:rPr lang="es-SV" sz="2800" dirty="0"/>
              <a:t>, </a:t>
            </a:r>
            <a:r>
              <a:rPr lang="es-SV" sz="2800" dirty="0" err="1"/>
              <a:t>Safán</a:t>
            </a:r>
            <a:r>
              <a:rPr lang="es-SV" sz="2800" dirty="0"/>
              <a:t> y </a:t>
            </a:r>
            <a:r>
              <a:rPr lang="es-SV" sz="2800" dirty="0" err="1"/>
              <a:t>Asaías</a:t>
            </a:r>
            <a:r>
              <a:rPr lang="es-SV" sz="2800" dirty="0"/>
              <a:t>, a la profetisa Hulda, mujer de </a:t>
            </a:r>
            <a:r>
              <a:rPr lang="es-SV" sz="2800" dirty="0" err="1"/>
              <a:t>Salum</a:t>
            </a:r>
            <a:r>
              <a:rPr lang="es-SV" sz="2800" dirty="0"/>
              <a:t> hijo de </a:t>
            </a:r>
            <a:r>
              <a:rPr lang="es-SV" sz="2800" dirty="0" err="1"/>
              <a:t>Ticva</a:t>
            </a:r>
            <a:r>
              <a:rPr lang="es-SV" sz="2800" dirty="0"/>
              <a:t>, hijo de </a:t>
            </a:r>
            <a:r>
              <a:rPr lang="es-SV" sz="2800" dirty="0" err="1"/>
              <a:t>Harhas</a:t>
            </a:r>
            <a:r>
              <a:rPr lang="es-SV" sz="2800" dirty="0"/>
              <a:t>, guarda de las vestiduras, la cual moraba en Jerusalén en la segunda parte de la ciudad, y hablaron con ella»  (2 Reyes 22:14).</a:t>
            </a:r>
          </a:p>
          <a:p>
            <a:endParaRPr lang="es-SV" sz="2800" dirty="0"/>
          </a:p>
        </p:txBody>
      </p:sp>
    </p:spTree>
    <p:extLst>
      <p:ext uri="{BB962C8B-B14F-4D97-AF65-F5344CB8AC3E}">
        <p14:creationId xmlns:p14="http://schemas.microsoft.com/office/powerpoint/2010/main" val="1344302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LA MUJER SAMARITANA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575036" y="1714900"/>
            <a:ext cx="8144895" cy="4394352"/>
          </a:xfrm>
        </p:spPr>
        <p:txBody>
          <a:bodyPr>
            <a:noAutofit/>
          </a:bodyPr>
          <a:lstStyle/>
          <a:p>
            <a:r>
              <a:rPr lang="es-SV" sz="3200" dirty="0"/>
              <a:t>Esta mujer no podemos decir que fuera un modelo de virtudes. El hecho de que cinco maridos se le murieran(suposición) no puede achacársele como culpa suya, pero sí el que, cuando fue al pozo y encontró a Jesús, estuviera viviendo con un hombre que no era su marido. Véase (Juan_4.18)</a:t>
            </a:r>
          </a:p>
        </p:txBody>
      </p:sp>
    </p:spTree>
    <p:extLst>
      <p:ext uri="{BB962C8B-B14F-4D97-AF65-F5344CB8AC3E}">
        <p14:creationId xmlns:p14="http://schemas.microsoft.com/office/powerpoint/2010/main" val="2933568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LA MUJER SAMARITANA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530087" y="1569127"/>
            <a:ext cx="8322365" cy="5096716"/>
          </a:xfrm>
        </p:spPr>
        <p:txBody>
          <a:bodyPr>
            <a:noAutofit/>
          </a:bodyPr>
          <a:lstStyle/>
          <a:p>
            <a:r>
              <a:rPr lang="es-SV" sz="2200" dirty="0"/>
              <a:t>Y sin embargo, de Dios, esta mujer mundana, recibe una revelación extraordinaria, pues Jesús le habla de términos de gran profundidad y simbolismo, que se reservaba para ocasiones solemnes.</a:t>
            </a:r>
          </a:p>
          <a:p>
            <a:r>
              <a:rPr lang="es-SV" sz="2200" dirty="0"/>
              <a:t>La mujer va al pozo, donde se halla Jesús sentado. Le pide de beber, pero sólo como excusa para entrar en un tema más profundo.</a:t>
            </a:r>
          </a:p>
          <a:p>
            <a:r>
              <a:rPr lang="es-SV" sz="2200" dirty="0"/>
              <a:t>Algunos no han vacilado en llamar esta entrevista pura ficción, una alegoría. Sabemos que </a:t>
            </a:r>
            <a:r>
              <a:rPr lang="es-SV" sz="2200" b="1" dirty="0"/>
              <a:t>fue real </a:t>
            </a:r>
            <a:r>
              <a:rPr lang="es-SV" sz="2200" dirty="0"/>
              <a:t>y conocemos el resultado de esta conversación. </a:t>
            </a:r>
          </a:p>
          <a:p>
            <a:r>
              <a:rPr lang="es-SV" sz="2200" b="1" dirty="0"/>
              <a:t>La gracia de Dios permanece </a:t>
            </a:r>
            <a:r>
              <a:rPr lang="es-SV" sz="2200" dirty="0"/>
              <a:t>soberana e independiente. Busca a los perdidos, no a los justos. Lo que cuenta es si </a:t>
            </a:r>
            <a:r>
              <a:rPr lang="es-SV" sz="2200" b="1" dirty="0"/>
              <a:t>es posible tocar la conciencia</a:t>
            </a:r>
            <a:r>
              <a:rPr lang="es-SV" sz="2200" dirty="0"/>
              <a:t>. Era posible en el caso de la mujer de Samaria.</a:t>
            </a:r>
          </a:p>
          <a:p>
            <a:endParaRPr lang="es-SV" sz="2200" dirty="0"/>
          </a:p>
        </p:txBody>
      </p:sp>
    </p:spTree>
    <p:extLst>
      <p:ext uri="{BB962C8B-B14F-4D97-AF65-F5344CB8AC3E}">
        <p14:creationId xmlns:p14="http://schemas.microsoft.com/office/powerpoint/2010/main" val="3550504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LEA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530087" y="1569127"/>
            <a:ext cx="8322365" cy="5096716"/>
          </a:xfrm>
        </p:spPr>
        <p:txBody>
          <a:bodyPr>
            <a:noAutofit/>
          </a:bodyPr>
          <a:lstStyle/>
          <a:p>
            <a:pPr algn="ctr"/>
            <a:r>
              <a:rPr lang="es-SV" sz="4000" dirty="0"/>
              <a:t>"Y los ojos de Lea eran delicados, pero Raquel era de lindo semblante y de hermoso parecer." Génesis 29: 17</a:t>
            </a:r>
            <a:endParaRPr lang="es-SV" sz="4400" dirty="0"/>
          </a:p>
        </p:txBody>
      </p:sp>
    </p:spTree>
    <p:extLst>
      <p:ext uri="{BB962C8B-B14F-4D97-AF65-F5344CB8AC3E}">
        <p14:creationId xmlns:p14="http://schemas.microsoft.com/office/powerpoint/2010/main" val="3092133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LEA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02365" y="1118554"/>
            <a:ext cx="8163340" cy="5441272"/>
          </a:xfrm>
        </p:spPr>
        <p:txBody>
          <a:bodyPr>
            <a:noAutofit/>
          </a:bodyPr>
          <a:lstStyle/>
          <a:p>
            <a:r>
              <a:rPr lang="es-SV" sz="2400" dirty="0"/>
              <a:t>Lea recibe el comentario curioso de que sus ojos eran tiernos. Esta carencia de hermosura puede ser compensada por una naturaleza rica, un corazón ferviente, ternura y afecto. Lea puede blasonar de ser la </a:t>
            </a:r>
            <a:r>
              <a:rPr lang="es-SV" sz="2400" b="1" dirty="0"/>
              <a:t>madre de Judá</a:t>
            </a:r>
            <a:r>
              <a:rPr lang="es-SV" sz="2400" dirty="0"/>
              <a:t>, y Judá de David y de Cristo.</a:t>
            </a:r>
          </a:p>
          <a:p>
            <a:r>
              <a:rPr lang="es-SV" sz="2400" dirty="0"/>
              <a:t>Labán prácticamente vendió a Lea. Jacob tuvo que trabajar siete años para ganar a Lea. Además, Labán engañó a Jacob, y Lea fue su cómplice, pues Jacob deseaba casarse con su hermana Raquel. Sin embargo, Lea tenía una cosa. Dios había puesto milagrosamente fe en su corazón. Al principio era fe egoísta, después fue un sincero agradecimiento: "Ahora", dijo, "</a:t>
            </a:r>
            <a:r>
              <a:rPr lang="es-SV" sz="2400" b="1" dirty="0"/>
              <a:t>alabaré al Señor</a:t>
            </a:r>
            <a:r>
              <a:rPr lang="es-SV" sz="2400" dirty="0"/>
              <a:t>".</a:t>
            </a:r>
          </a:p>
          <a:p>
            <a:endParaRPr lang="es-SV" sz="2400" dirty="0"/>
          </a:p>
        </p:txBody>
      </p:sp>
    </p:spTree>
    <p:extLst>
      <p:ext uri="{BB962C8B-B14F-4D97-AF65-F5344CB8AC3E}">
        <p14:creationId xmlns:p14="http://schemas.microsoft.com/office/powerpoint/2010/main" val="801881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LEA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42121" y="1224571"/>
            <a:ext cx="8163340" cy="5441272"/>
          </a:xfrm>
        </p:spPr>
        <p:txBody>
          <a:bodyPr>
            <a:noAutofit/>
          </a:bodyPr>
          <a:lstStyle/>
          <a:p>
            <a:r>
              <a:rPr lang="es-ES" sz="2200" dirty="0"/>
              <a:t>Y vio Jehová que </a:t>
            </a:r>
            <a:r>
              <a:rPr lang="es-ES" sz="2200" b="1" dirty="0"/>
              <a:t>Lea era menospreciada</a:t>
            </a:r>
            <a:r>
              <a:rPr lang="es-ES" sz="2200" dirty="0"/>
              <a:t>, y </a:t>
            </a:r>
            <a:r>
              <a:rPr lang="es-ES" sz="2200" b="1" dirty="0"/>
              <a:t>le dio hijos</a:t>
            </a:r>
            <a:r>
              <a:rPr lang="es-ES" sz="2200" dirty="0"/>
              <a:t>; pero Raquel era estéril. </a:t>
            </a:r>
          </a:p>
          <a:p>
            <a:r>
              <a:rPr lang="es-ES" sz="2200" dirty="0"/>
              <a:t>Y concibió Lea, y dio a luz un hijo, y llamó su nombre </a:t>
            </a:r>
            <a:r>
              <a:rPr lang="es-ES" sz="2200" b="1" dirty="0"/>
              <a:t>Rubén</a:t>
            </a:r>
            <a:r>
              <a:rPr lang="es-ES" sz="2200" dirty="0"/>
              <a:t>, porque dijo: </a:t>
            </a:r>
            <a:r>
              <a:rPr lang="es-ES" sz="2200" i="1" u="sng" dirty="0"/>
              <a:t>Ha mirado Jehová mi aflicción</a:t>
            </a:r>
            <a:r>
              <a:rPr lang="es-ES" sz="2200" dirty="0"/>
              <a:t>; ahora, por tanto, me amará mi marido. </a:t>
            </a:r>
          </a:p>
          <a:p>
            <a:r>
              <a:rPr lang="es-ES" sz="2200" dirty="0"/>
              <a:t>Concibió otra vez, y dio a luz un hijo, y dijo: Por cuanto oyó Jehová que </a:t>
            </a:r>
            <a:r>
              <a:rPr lang="es-ES" sz="2200" u="sng" dirty="0"/>
              <a:t>yo era menospreciada</a:t>
            </a:r>
            <a:r>
              <a:rPr lang="es-ES" sz="2200" dirty="0"/>
              <a:t>, me ha dado también éste. Y llamó su nombre </a:t>
            </a:r>
            <a:r>
              <a:rPr lang="es-ES" sz="2200" b="1" dirty="0"/>
              <a:t>Simeón</a:t>
            </a:r>
            <a:r>
              <a:rPr lang="es-ES" sz="2200" dirty="0"/>
              <a:t>. </a:t>
            </a:r>
          </a:p>
          <a:p>
            <a:r>
              <a:rPr lang="es-ES" sz="2200" dirty="0"/>
              <a:t>Y concibió otra vez, y dio a luz un hijo, y dijo: Ahora esta vez </a:t>
            </a:r>
            <a:r>
              <a:rPr lang="es-ES" sz="2200" u="sng" dirty="0"/>
              <a:t>se unirá mi marido conmigo</a:t>
            </a:r>
            <a:r>
              <a:rPr lang="es-ES" sz="2200" dirty="0"/>
              <a:t>, porque le he dado a luz </a:t>
            </a:r>
            <a:r>
              <a:rPr lang="es-ES" sz="2200" b="1" dirty="0"/>
              <a:t>tres</a:t>
            </a:r>
            <a:r>
              <a:rPr lang="es-ES" sz="2200" dirty="0"/>
              <a:t> hijos; por tanto, llamó su nombre </a:t>
            </a:r>
            <a:r>
              <a:rPr lang="es-ES" sz="2200" b="1" dirty="0"/>
              <a:t>Leví. </a:t>
            </a:r>
          </a:p>
          <a:p>
            <a:r>
              <a:rPr lang="es-ES" sz="2200" dirty="0"/>
              <a:t>Concibió otra vez, y dio a luz un hijo, y dijo: Esta vez </a:t>
            </a:r>
            <a:r>
              <a:rPr lang="es-ES" sz="2200" b="1" dirty="0">
                <a:solidFill>
                  <a:srgbClr val="7030A0"/>
                </a:solidFill>
                <a:effectLst>
                  <a:outerShdw blurRad="38100" dist="38100" dir="2700000" algn="tl">
                    <a:srgbClr val="000000">
                      <a:alpha val="43137"/>
                    </a:srgbClr>
                  </a:outerShdw>
                </a:effectLst>
              </a:rPr>
              <a:t>alabaré a Jehová</a:t>
            </a:r>
            <a:r>
              <a:rPr lang="es-ES" sz="2200" dirty="0"/>
              <a:t>; por esto llamó su nombre </a:t>
            </a:r>
            <a:r>
              <a:rPr lang="es-ES" sz="2200" b="1" dirty="0"/>
              <a:t>Judá</a:t>
            </a:r>
            <a:r>
              <a:rPr lang="es-ES" sz="2200" dirty="0"/>
              <a:t>; y dejó de dar a luz. </a:t>
            </a:r>
          </a:p>
        </p:txBody>
      </p:sp>
    </p:spTree>
    <p:extLst>
      <p:ext uri="{BB962C8B-B14F-4D97-AF65-F5344CB8AC3E}">
        <p14:creationId xmlns:p14="http://schemas.microsoft.com/office/powerpoint/2010/main" val="849954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LEA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42121" y="1224571"/>
            <a:ext cx="8163340" cy="4619638"/>
          </a:xfrm>
        </p:spPr>
        <p:txBody>
          <a:bodyPr>
            <a:noAutofit/>
          </a:bodyPr>
          <a:lstStyle/>
          <a:p>
            <a:r>
              <a:rPr lang="es-SV" sz="2800" dirty="0"/>
              <a:t>De ello se sigue que Dios no ve las cosas con los mismos ojos que los hombres. Hay </a:t>
            </a:r>
            <a:r>
              <a:rPr lang="es-SV" sz="2800" b="1" dirty="0">
                <a:solidFill>
                  <a:srgbClr val="C00000"/>
                </a:solidFill>
              </a:rPr>
              <a:t>dos clases de belleza</a:t>
            </a:r>
            <a:r>
              <a:rPr lang="es-SV" sz="2800" dirty="0">
                <a:solidFill>
                  <a:srgbClr val="C00000"/>
                </a:solidFill>
              </a:rPr>
              <a:t>. </a:t>
            </a:r>
            <a:r>
              <a:rPr lang="es-SV" sz="2800" dirty="0"/>
              <a:t>Hay </a:t>
            </a:r>
            <a:r>
              <a:rPr lang="es-SV" sz="2800" b="1" dirty="0"/>
              <a:t>la belleza que Dios da al nacer</a:t>
            </a:r>
            <a:r>
              <a:rPr lang="es-SV" sz="2800" dirty="0"/>
              <a:t>, y que se marchita como una flor. Y hay </a:t>
            </a:r>
            <a:r>
              <a:rPr lang="es-SV" sz="2800" b="1" dirty="0"/>
              <a:t>la belleza que Dios concede </a:t>
            </a:r>
            <a:r>
              <a:rPr lang="es-SV" sz="2800" dirty="0"/>
              <a:t>cuando en su gracia, los hombres nacen de nuevo. Esta clase de belleza no se marchita, sino que florece eternamente.</a:t>
            </a:r>
          </a:p>
        </p:txBody>
      </p:sp>
    </p:spTree>
    <p:extLst>
      <p:ext uri="{BB962C8B-B14F-4D97-AF65-F5344CB8AC3E}">
        <p14:creationId xmlns:p14="http://schemas.microsoft.com/office/powerpoint/2010/main" val="1763577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LIDIA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42121" y="1224571"/>
            <a:ext cx="8163340" cy="4619638"/>
          </a:xfrm>
        </p:spPr>
        <p:txBody>
          <a:bodyPr>
            <a:noAutofit/>
          </a:bodyPr>
          <a:lstStyle/>
          <a:p>
            <a:r>
              <a:rPr lang="es-SV" sz="3200" dirty="0"/>
              <a:t>“Entonces una </a:t>
            </a:r>
            <a:r>
              <a:rPr lang="es-SV" sz="3200" b="1" dirty="0"/>
              <a:t>mujer</a:t>
            </a:r>
            <a:r>
              <a:rPr lang="es-SV" sz="3200" dirty="0"/>
              <a:t> llamada Lidia, vendedora de púrpura, de la ciudad de </a:t>
            </a:r>
            <a:r>
              <a:rPr lang="es-SV" sz="3200" dirty="0" err="1"/>
              <a:t>Tiatira</a:t>
            </a:r>
            <a:r>
              <a:rPr lang="es-SV" sz="3200" dirty="0"/>
              <a:t>, </a:t>
            </a:r>
            <a:r>
              <a:rPr lang="es-SV" sz="3200" b="1" dirty="0"/>
              <a:t>que adoraba a Dios</a:t>
            </a:r>
            <a:r>
              <a:rPr lang="es-SV" sz="3200" dirty="0"/>
              <a:t>, estaba oyendo; y </a:t>
            </a:r>
            <a:r>
              <a:rPr lang="es-SV" sz="3200" b="1" dirty="0">
                <a:solidFill>
                  <a:srgbClr val="00B050"/>
                </a:solidFill>
              </a:rPr>
              <a:t>el Señor abrió su corazón </a:t>
            </a:r>
            <a:r>
              <a:rPr lang="es-SV" sz="3200" dirty="0"/>
              <a:t>para que estuviese atenta a lo que Pablo hablaba” Hechos 16:14</a:t>
            </a:r>
          </a:p>
        </p:txBody>
      </p:sp>
    </p:spTree>
    <p:extLst>
      <p:ext uri="{BB962C8B-B14F-4D97-AF65-F5344CB8AC3E}">
        <p14:creationId xmlns:p14="http://schemas.microsoft.com/office/powerpoint/2010/main" val="3192496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LIDIA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42121" y="1224571"/>
            <a:ext cx="8163340" cy="4619638"/>
          </a:xfrm>
        </p:spPr>
        <p:txBody>
          <a:bodyPr>
            <a:noAutofit/>
          </a:bodyPr>
          <a:lstStyle/>
          <a:p>
            <a:r>
              <a:rPr lang="es-SV" sz="2800" dirty="0"/>
              <a:t>Se había convertido al Dios de Israel, porque los sábados se juntaba con otras mujeres judías en el lugar de oración acostumbrado. Este lugar no era la sinagoga, pues en aquel entonces no había ninguna en Filipos. Pablo y Silas fueron al lugar donde </a:t>
            </a:r>
            <a:r>
              <a:rPr lang="es-SV" sz="2800" b="1" dirty="0"/>
              <a:t>estaban reunidas </a:t>
            </a:r>
            <a:r>
              <a:rPr lang="es-SV" sz="2800" dirty="0"/>
              <a:t>y «se pusieron a hablarles a </a:t>
            </a:r>
            <a:r>
              <a:rPr lang="es-SV" sz="2800" b="1" dirty="0"/>
              <a:t>las mujeres </a:t>
            </a:r>
            <a:r>
              <a:rPr lang="es-SV" sz="2800" dirty="0"/>
              <a:t>allí congregadas». Les hablaron, naturalmente, de Jesús de Nazaret.</a:t>
            </a:r>
          </a:p>
        </p:txBody>
      </p:sp>
    </p:spTree>
    <p:extLst>
      <p:ext uri="{BB962C8B-B14F-4D97-AF65-F5344CB8AC3E}">
        <p14:creationId xmlns:p14="http://schemas.microsoft.com/office/powerpoint/2010/main" val="528559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LIDIA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48747" y="1078797"/>
            <a:ext cx="7646505" cy="5441272"/>
          </a:xfrm>
        </p:spPr>
        <p:txBody>
          <a:bodyPr>
            <a:noAutofit/>
          </a:bodyPr>
          <a:lstStyle/>
          <a:p>
            <a:r>
              <a:rPr lang="es-SV" sz="2800" dirty="0"/>
              <a:t>Al parecer hacía poco que Pablo había llegado a Filipos. Había esperado hasta el sábado para tener una audiencia. Lidia no abría la tienda en el día de sábado. Lidia no se convirtió porque Pablo le predicó. Se convirtió porque su corazón fue abierto por el Señor. La gracia es la que abre el corazón. </a:t>
            </a:r>
            <a:r>
              <a:rPr lang="es-SV" sz="2800" b="1" dirty="0"/>
              <a:t>Todas las mujeres oyeron el mensaje</a:t>
            </a:r>
            <a:r>
              <a:rPr lang="es-SV" sz="2800" dirty="0"/>
              <a:t>. Para las otras </a:t>
            </a:r>
            <a:r>
              <a:rPr lang="es-SV" sz="2800" dirty="0">
                <a:solidFill>
                  <a:srgbClr val="C00000"/>
                </a:solidFill>
              </a:rPr>
              <a:t>resultó incomprensible </a:t>
            </a:r>
            <a:r>
              <a:rPr lang="es-SV" sz="2800" dirty="0"/>
              <a:t>o detestable. </a:t>
            </a:r>
            <a:r>
              <a:rPr lang="es-SV" sz="2800" b="1" dirty="0">
                <a:solidFill>
                  <a:srgbClr val="00B050"/>
                </a:solidFill>
              </a:rPr>
              <a:t>Para ella fue una llama que hizo arder su corazón</a:t>
            </a:r>
            <a:r>
              <a:rPr lang="es-SV" sz="2800" dirty="0"/>
              <a:t>. </a:t>
            </a:r>
            <a:r>
              <a:rPr lang="es-SV" sz="2800" b="1" dirty="0">
                <a:solidFill>
                  <a:srgbClr val="0070C0"/>
                </a:solidFill>
              </a:rPr>
              <a:t>Lidia creyó</a:t>
            </a:r>
            <a:r>
              <a:rPr lang="es-SV" sz="2800" dirty="0"/>
              <a:t>.</a:t>
            </a:r>
          </a:p>
        </p:txBody>
      </p:sp>
    </p:spTree>
    <p:extLst>
      <p:ext uri="{BB962C8B-B14F-4D97-AF65-F5344CB8AC3E}">
        <p14:creationId xmlns:p14="http://schemas.microsoft.com/office/powerpoint/2010/main" val="1535365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MARÍA DE BETANIA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48747" y="1834171"/>
            <a:ext cx="7646505" cy="4049794"/>
          </a:xfrm>
        </p:spPr>
        <p:txBody>
          <a:bodyPr>
            <a:noAutofit/>
          </a:bodyPr>
          <a:lstStyle/>
          <a:p>
            <a:pPr algn="ctr"/>
            <a:r>
              <a:rPr lang="es-SV" sz="4000" dirty="0"/>
              <a:t>"Pero sólo </a:t>
            </a:r>
            <a:r>
              <a:rPr lang="es-SV" sz="4000" b="1" dirty="0"/>
              <a:t>una cosa es necesaria</a:t>
            </a:r>
            <a:r>
              <a:rPr lang="es-SV" sz="4000" dirty="0"/>
              <a:t>; y María ha escogido la parte buena, la cual no le será quitada". [Lucas 10:42]</a:t>
            </a:r>
            <a:endParaRPr lang="es-SV" sz="5400" dirty="0"/>
          </a:p>
        </p:txBody>
      </p:sp>
    </p:spTree>
    <p:extLst>
      <p:ext uri="{BB962C8B-B14F-4D97-AF65-F5344CB8AC3E}">
        <p14:creationId xmlns:p14="http://schemas.microsoft.com/office/powerpoint/2010/main" val="1447796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6E1F961-9608-4A92-9EC5-2D279283BA32}"/>
              </a:ext>
            </a:extLst>
          </p:cNvPr>
          <p:cNvSpPr>
            <a:spLocks noGrp="1"/>
          </p:cNvSpPr>
          <p:nvPr>
            <p:ph idx="1"/>
          </p:nvPr>
        </p:nvSpPr>
        <p:spPr>
          <a:xfrm>
            <a:off x="901148" y="1875183"/>
            <a:ext cx="7911548" cy="4631635"/>
          </a:xfrm>
        </p:spPr>
        <p:txBody>
          <a:bodyPr>
            <a:normAutofit/>
          </a:bodyPr>
          <a:lstStyle/>
          <a:p>
            <a:r>
              <a:rPr lang="es-SV" sz="2400" dirty="0"/>
              <a:t>En el culto de Israel sólo los hombres podían ser sacerdotes. Incluso el cordero sacrificial tenía que ser macho, no hembra. En </a:t>
            </a:r>
            <a:r>
              <a:rPr lang="es-SV" sz="2400" b="1" dirty="0"/>
              <a:t>el mundo pagano</a:t>
            </a:r>
            <a:r>
              <a:rPr lang="es-SV" sz="2400" dirty="0"/>
              <a:t> las mujeres han ocupado lugares prominentes en los círculos religiosos, </a:t>
            </a:r>
            <a:r>
              <a:rPr lang="es-SV" sz="2400" b="1" dirty="0"/>
              <a:t>adivinadoras, pitonisas y sibilas(profetisas paganas). </a:t>
            </a:r>
            <a:r>
              <a:rPr lang="es-SV" sz="2400" dirty="0"/>
              <a:t>La mujer tiene una poderosa imaginación y sensibilidad. Tiene una mayor intuición que el hombre, y al parecer puede recibir raptos y éxtasis con tanta o mayor facilidad que los hombres. </a:t>
            </a:r>
          </a:p>
        </p:txBody>
      </p:sp>
      <p:sp>
        <p:nvSpPr>
          <p:cNvPr id="4" name="Título 1">
            <a:extLst>
              <a:ext uri="{FF2B5EF4-FFF2-40B4-BE49-F238E27FC236}">
                <a16:creationId xmlns:a16="http://schemas.microsoft.com/office/drawing/2014/main" id="{2DFF2695-C2AF-4F30-A226-D9DE1CCBE6E9}"/>
              </a:ext>
            </a:extLst>
          </p:cNvPr>
          <p:cNvSpPr>
            <a:spLocks noGrp="1"/>
          </p:cNvSpPr>
          <p:nvPr>
            <p:ph type="title"/>
          </p:nvPr>
        </p:nvSpPr>
        <p:spPr>
          <a:xfrm>
            <a:off x="1945201" y="624110"/>
            <a:ext cx="6589199" cy="1280890"/>
          </a:xfrm>
        </p:spPr>
        <p:txBody>
          <a:bodyPr>
            <a:normAutofit/>
          </a:bodyPr>
          <a:lstStyle/>
          <a:p>
            <a:pPr algn="ctr"/>
            <a:r>
              <a:rPr lang="es-SV" sz="6600" dirty="0">
                <a:ln w="0"/>
                <a:solidFill>
                  <a:schemeClr val="tx1"/>
                </a:solidFill>
                <a:effectLst>
                  <a:reflection blurRad="6350" stA="53000" endA="300" endPos="35500" dir="5400000" sy="-90000" algn="bl" rotWithShape="0"/>
                </a:effectLst>
                <a:latin typeface="Zurich BlkEx BT" panose="020B0807040502030204" pitchFamily="34" charset="0"/>
              </a:rPr>
              <a:t>HULDA</a:t>
            </a:r>
          </a:p>
        </p:txBody>
      </p:sp>
    </p:spTree>
    <p:extLst>
      <p:ext uri="{BB962C8B-B14F-4D97-AF65-F5344CB8AC3E}">
        <p14:creationId xmlns:p14="http://schemas.microsoft.com/office/powerpoint/2010/main" val="1433238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MARÍA DE BETANIA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48747" y="1834171"/>
            <a:ext cx="7646505" cy="4049794"/>
          </a:xfrm>
        </p:spPr>
        <p:txBody>
          <a:bodyPr>
            <a:noAutofit/>
          </a:bodyPr>
          <a:lstStyle/>
          <a:p>
            <a:r>
              <a:rPr lang="es-SV" sz="2800" dirty="0"/>
              <a:t>El mundo suele preferir a la mujer activa, como Marta, pero necesitamos también los pensamientos profundos y la meditación de la otra. Por esta razón María de Betania ocupa una posición especial en el grupo de amigos de Jesús. Observa, y sus palabras y actos suelen ir más profundo que los de los que la rodean.</a:t>
            </a:r>
          </a:p>
        </p:txBody>
      </p:sp>
    </p:spTree>
    <p:extLst>
      <p:ext uri="{BB962C8B-B14F-4D97-AF65-F5344CB8AC3E}">
        <p14:creationId xmlns:p14="http://schemas.microsoft.com/office/powerpoint/2010/main" val="4205369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MARÍA DE BETANIA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48747" y="1330589"/>
            <a:ext cx="7838662" cy="4778663"/>
          </a:xfrm>
        </p:spPr>
        <p:txBody>
          <a:bodyPr>
            <a:noAutofit/>
          </a:bodyPr>
          <a:lstStyle/>
          <a:p>
            <a:r>
              <a:rPr lang="es-SV" sz="3000" dirty="0"/>
              <a:t>Se nos dan tres particulares de su vida. </a:t>
            </a:r>
          </a:p>
          <a:p>
            <a:r>
              <a:rPr lang="es-SV" sz="3000" dirty="0"/>
              <a:t>Aproximadamente un año antes de la muerte y resurrección de Lázaro Jesús había parado en Betania. </a:t>
            </a:r>
          </a:p>
          <a:p>
            <a:r>
              <a:rPr lang="es-SV" sz="3000" dirty="0"/>
              <a:t>En aquella ocasión Marta se apresuró a servir a Jesús, pero María se colocó a sus pies escuchando sus palabras "</a:t>
            </a:r>
            <a:r>
              <a:rPr lang="es-SV" sz="3000" b="1" dirty="0"/>
              <a:t>María escogió la parte buena</a:t>
            </a:r>
            <a:r>
              <a:rPr lang="es-SV" sz="3000" dirty="0"/>
              <a:t>", nos dice Jesús. </a:t>
            </a:r>
          </a:p>
        </p:txBody>
      </p:sp>
    </p:spTree>
    <p:extLst>
      <p:ext uri="{BB962C8B-B14F-4D97-AF65-F5344CB8AC3E}">
        <p14:creationId xmlns:p14="http://schemas.microsoft.com/office/powerpoint/2010/main" val="4294719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MARÍA DE BETANIA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48747" y="1330589"/>
            <a:ext cx="7838662" cy="5335254"/>
          </a:xfrm>
        </p:spPr>
        <p:txBody>
          <a:bodyPr>
            <a:noAutofit/>
          </a:bodyPr>
          <a:lstStyle/>
          <a:p>
            <a:r>
              <a:rPr lang="es-SV" sz="2400" dirty="0"/>
              <a:t>Un año después Lázaro murió. Observamos que Marta corre a recibir a Jesús, mientras María está todavía aturdida por los sucesos y se queda en casa. </a:t>
            </a:r>
          </a:p>
          <a:p>
            <a:r>
              <a:rPr lang="es-SV" sz="2400" dirty="0"/>
              <a:t>Poco antes de morir Jesús vuelve a parar en Betania. Marta había preparado la comida y se aseguraría que no faltara nada en la mesa. Pero María notó que faltaba algo. Lo mostró ungiendo al Maestro amado, con un frasco de perfume de nardo. Fue como si dedicara al Cordero de Dios al inminente sacrificio. (Juan_11.2 y 12.1…) compárese (Mateo_26.6 – 13)</a:t>
            </a:r>
          </a:p>
        </p:txBody>
      </p:sp>
    </p:spTree>
    <p:extLst>
      <p:ext uri="{BB962C8B-B14F-4D97-AF65-F5344CB8AC3E}">
        <p14:creationId xmlns:p14="http://schemas.microsoft.com/office/powerpoint/2010/main" val="233866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027043"/>
          </a:xfrm>
        </p:spPr>
        <p:txBody>
          <a:bodyPr>
            <a:noAutofit/>
          </a:bodyPr>
          <a:lstStyle/>
          <a:p>
            <a:pPr algn="ctr"/>
            <a:r>
              <a:rPr lang="es-SV" sz="4000" dirty="0">
                <a:ln w="0"/>
                <a:solidFill>
                  <a:schemeClr val="tx1"/>
                </a:solidFill>
                <a:effectLst>
                  <a:reflection blurRad="6350" stA="53000" endA="300" endPos="35500" dir="5400000" sy="-90000" algn="bl" rotWithShape="0"/>
                </a:effectLst>
                <a:latin typeface="Zurich BlkEx BT" panose="020B0807040502030204" pitchFamily="34" charset="0"/>
              </a:rPr>
              <a:t>MARÍA DE JERUSALÉN</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48747" y="1330589"/>
            <a:ext cx="7838662" cy="5335254"/>
          </a:xfrm>
        </p:spPr>
        <p:txBody>
          <a:bodyPr>
            <a:noAutofit/>
          </a:bodyPr>
          <a:lstStyle/>
          <a:p>
            <a:r>
              <a:rPr lang="es-SV" sz="3600" dirty="0"/>
              <a:t>"Y habiendo reflexionado así, llegó a casa de María la madre de Juan, el que tenía por sobrenombre Marcos, donde muchos estaban reunidos orando". (Hechos 12:12)</a:t>
            </a:r>
          </a:p>
          <a:p>
            <a:pPr marL="0" indent="0">
              <a:buNone/>
            </a:pPr>
            <a:endParaRPr lang="es-SV" sz="4400" dirty="0"/>
          </a:p>
        </p:txBody>
      </p:sp>
    </p:spTree>
    <p:extLst>
      <p:ext uri="{BB962C8B-B14F-4D97-AF65-F5344CB8AC3E}">
        <p14:creationId xmlns:p14="http://schemas.microsoft.com/office/powerpoint/2010/main" val="2630351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027043"/>
          </a:xfrm>
        </p:spPr>
        <p:txBody>
          <a:bodyPr>
            <a:noAutofit/>
          </a:bodyPr>
          <a:lstStyle/>
          <a:p>
            <a:pPr algn="ctr"/>
            <a:r>
              <a:rPr lang="es-SV" sz="4000" dirty="0">
                <a:ln w="0"/>
                <a:solidFill>
                  <a:schemeClr val="tx1"/>
                </a:solidFill>
                <a:effectLst>
                  <a:reflection blurRad="6350" stA="53000" endA="300" endPos="35500" dir="5400000" sy="-90000" algn="bl" rotWithShape="0"/>
                </a:effectLst>
                <a:latin typeface="Zurich BlkEx BT" panose="020B0807040502030204" pitchFamily="34" charset="0"/>
              </a:rPr>
              <a:t>MARÍA DE JERUSALÉN</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48747" y="1330589"/>
            <a:ext cx="7838662" cy="5335254"/>
          </a:xfrm>
        </p:spPr>
        <p:txBody>
          <a:bodyPr>
            <a:noAutofit/>
          </a:bodyPr>
          <a:lstStyle/>
          <a:p>
            <a:r>
              <a:rPr lang="es-SV" sz="2800" dirty="0"/>
              <a:t>María de Jerusalén era una viuda rica. Lo sabemos porque era propietaria de una casa bastante grande para que cupiera en ella toda la congregación. Y porque La casa tenía un gran portal, por lo que podemos suponer que era una de las casas notables de Jerusalén. Tenía también criadas, de las cuales se nombra una llamada </a:t>
            </a:r>
            <a:r>
              <a:rPr lang="es-SV" sz="2800" dirty="0" err="1"/>
              <a:t>Rode</a:t>
            </a:r>
            <a:r>
              <a:rPr lang="es-SV" sz="2800" dirty="0"/>
              <a:t>, que fue a abrir La puerta a Pedro. Léase Hechos 12:1-12. </a:t>
            </a:r>
          </a:p>
          <a:p>
            <a:pPr marL="0" indent="0">
              <a:buNone/>
            </a:pPr>
            <a:endParaRPr lang="es-SV" sz="6000" dirty="0"/>
          </a:p>
        </p:txBody>
      </p:sp>
    </p:spTree>
    <p:extLst>
      <p:ext uri="{BB962C8B-B14F-4D97-AF65-F5344CB8AC3E}">
        <p14:creationId xmlns:p14="http://schemas.microsoft.com/office/powerpoint/2010/main" val="37200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027043"/>
          </a:xfrm>
        </p:spPr>
        <p:txBody>
          <a:bodyPr>
            <a:noAutofit/>
          </a:bodyPr>
          <a:lstStyle/>
          <a:p>
            <a:pPr algn="ctr"/>
            <a:r>
              <a:rPr lang="es-SV" sz="4000" dirty="0">
                <a:ln w="0"/>
                <a:solidFill>
                  <a:schemeClr val="tx1"/>
                </a:solidFill>
                <a:effectLst>
                  <a:reflection blurRad="6350" stA="53000" endA="300" endPos="35500" dir="5400000" sy="-90000" algn="bl" rotWithShape="0"/>
                </a:effectLst>
                <a:latin typeface="Zurich BlkEx BT" panose="020B0807040502030204" pitchFamily="34" charset="0"/>
              </a:rPr>
              <a:t>MARÍA DE JERUSALÉN</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48747" y="1330589"/>
            <a:ext cx="7838662" cy="5335254"/>
          </a:xfrm>
        </p:spPr>
        <p:txBody>
          <a:bodyPr>
            <a:noAutofit/>
          </a:bodyPr>
          <a:lstStyle/>
          <a:p>
            <a:r>
              <a:rPr lang="es-SV" sz="2400" dirty="0"/>
              <a:t>Esta </a:t>
            </a:r>
            <a:r>
              <a:rPr lang="es-SV" sz="2400" b="1" dirty="0"/>
              <a:t>María se había unido al servicio del Señor </a:t>
            </a:r>
            <a:r>
              <a:rPr lang="es-SV" sz="2400" dirty="0"/>
              <a:t>muy pronto. Su hijo, </a:t>
            </a:r>
            <a:r>
              <a:rPr lang="es-SV" sz="2400" b="1" dirty="0"/>
              <a:t>Juan Marcos </a:t>
            </a:r>
            <a:r>
              <a:rPr lang="es-SV" sz="2400" dirty="0"/>
              <a:t>se había hecho ministro de la Palabra, y acompañó a Pablo en uno de sus viajes. Es también el </a:t>
            </a:r>
            <a:r>
              <a:rPr lang="es-SV" sz="2400" b="1" dirty="0"/>
              <a:t>autor de uno de los Evangelios</a:t>
            </a:r>
            <a:r>
              <a:rPr lang="es-SV" sz="2400" dirty="0"/>
              <a:t>, el de Marcos. Pero, vamos a ver a lo que las Escrituras nos dicen de ella. La congregación se reunía en su casa de modo regular durante los días de La persecución de Herodes Agripa, que echó a los cristianos del Templo, donde se reunían antes. Entonces </a:t>
            </a:r>
            <a:r>
              <a:rPr lang="es-SV" sz="2400" b="1" dirty="0"/>
              <a:t>María les abrió la puerta de su casa</a:t>
            </a:r>
            <a:r>
              <a:rPr lang="es-SV" sz="2400" dirty="0"/>
              <a:t>. Pedro se dirigió allá inmediatamente que salió de la cárcel.</a:t>
            </a:r>
          </a:p>
        </p:txBody>
      </p:sp>
    </p:spTree>
    <p:extLst>
      <p:ext uri="{BB962C8B-B14F-4D97-AF65-F5344CB8AC3E}">
        <p14:creationId xmlns:p14="http://schemas.microsoft.com/office/powerpoint/2010/main" val="3949870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027043"/>
          </a:xfrm>
        </p:spPr>
        <p:txBody>
          <a:bodyPr>
            <a:noAutofit/>
          </a:bodyPr>
          <a:lstStyle/>
          <a:p>
            <a:pPr algn="ctr"/>
            <a:r>
              <a:rPr lang="es-SV" sz="4000" dirty="0">
                <a:ln w="0"/>
                <a:solidFill>
                  <a:schemeClr val="tx1"/>
                </a:solidFill>
                <a:effectLst>
                  <a:reflection blurRad="6350" stA="53000" endA="300" endPos="35500" dir="5400000" sy="-90000" algn="bl" rotWithShape="0"/>
                </a:effectLst>
                <a:latin typeface="Zurich BlkEx BT" panose="020B0807040502030204" pitchFamily="34" charset="0"/>
              </a:rPr>
              <a:t>MARÍA DE JERUSALÉN</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48747" y="1330589"/>
            <a:ext cx="7838662" cy="5335254"/>
          </a:xfrm>
        </p:spPr>
        <p:txBody>
          <a:bodyPr>
            <a:noAutofit/>
          </a:bodyPr>
          <a:lstStyle/>
          <a:p>
            <a:r>
              <a:rPr lang="es-SV" sz="3200" dirty="0"/>
              <a:t>María tiene interés para nosotros en el hecho que no se limitó a entregar su contribución para la obra en las colectas de la iglesia, sino que poseyendo una casa espaciosa, la puso toda ella a disposición de la congregación. </a:t>
            </a:r>
          </a:p>
        </p:txBody>
      </p:sp>
    </p:spTree>
    <p:extLst>
      <p:ext uri="{BB962C8B-B14F-4D97-AF65-F5344CB8AC3E}">
        <p14:creationId xmlns:p14="http://schemas.microsoft.com/office/powerpoint/2010/main" val="1029627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027043"/>
          </a:xfrm>
        </p:spPr>
        <p:txBody>
          <a:bodyPr>
            <a:noAutofit/>
          </a:bodyPr>
          <a:lstStyle/>
          <a:p>
            <a:pPr algn="ctr"/>
            <a:r>
              <a:rPr lang="es-SV" sz="4000" dirty="0">
                <a:ln w="0"/>
                <a:solidFill>
                  <a:schemeClr val="tx1"/>
                </a:solidFill>
                <a:effectLst>
                  <a:reflection blurRad="6350" stA="53000" endA="300" endPos="35500" dir="5400000" sy="-90000" algn="bl" rotWithShape="0"/>
                </a:effectLst>
                <a:latin typeface="Zurich BlkEx BT" panose="020B0807040502030204" pitchFamily="34" charset="0"/>
              </a:rPr>
              <a:t>MARÍA DE ROMA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48747" y="1065546"/>
            <a:ext cx="7838662" cy="5335254"/>
          </a:xfrm>
        </p:spPr>
        <p:txBody>
          <a:bodyPr>
            <a:noAutofit/>
          </a:bodyPr>
          <a:lstStyle/>
          <a:p>
            <a:r>
              <a:rPr lang="es-ES" sz="3600" dirty="0"/>
              <a:t>Saludad a María, la cual ha trabajado mucho entre vosotros.</a:t>
            </a:r>
            <a:r>
              <a:rPr lang="es-SV" sz="3600" dirty="0"/>
              <a:t> (Romanos 16:6)</a:t>
            </a:r>
          </a:p>
          <a:p>
            <a:r>
              <a:rPr lang="es-SV" sz="2400" dirty="0"/>
              <a:t>Una mujer romana a la que llama María, Pablo dice de ella: que la saluden de parte de él. Más adelante dice: «Saludad a la amada </a:t>
            </a:r>
            <a:r>
              <a:rPr lang="es-SV" sz="2400" dirty="0" err="1"/>
              <a:t>Pérsida</a:t>
            </a:r>
            <a:r>
              <a:rPr lang="es-SV" sz="2400" dirty="0"/>
              <a:t>, la cual ha trabajado mucho en el Señor.»</a:t>
            </a:r>
          </a:p>
          <a:p>
            <a:r>
              <a:rPr lang="es-SV" sz="2400" dirty="0"/>
              <a:t>Algunos teólogos han conjeturado por estas afirmaciones que las dos eran evangelistas. </a:t>
            </a:r>
          </a:p>
          <a:p>
            <a:r>
              <a:rPr lang="es-SV" sz="2400" dirty="0"/>
              <a:t>Otros consideran que lo que hicieron fue extender hospitalidad a otros que eran los que </a:t>
            </a:r>
            <a:r>
              <a:rPr lang="es-SV" sz="2400" b="1" dirty="0"/>
              <a:t>propagaban el Evangelio</a:t>
            </a:r>
            <a:r>
              <a:rPr lang="es-SV" sz="2400" dirty="0"/>
              <a:t>.</a:t>
            </a:r>
          </a:p>
          <a:p>
            <a:endParaRPr lang="es-SV" sz="3600" dirty="0"/>
          </a:p>
        </p:txBody>
      </p:sp>
    </p:spTree>
    <p:extLst>
      <p:ext uri="{BB962C8B-B14F-4D97-AF65-F5344CB8AC3E}">
        <p14:creationId xmlns:p14="http://schemas.microsoft.com/office/powerpoint/2010/main" val="4142064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027043"/>
          </a:xfrm>
        </p:spPr>
        <p:txBody>
          <a:bodyPr>
            <a:noAutofit/>
          </a:bodyPr>
          <a:lstStyle/>
          <a:p>
            <a:pPr algn="ctr"/>
            <a:r>
              <a:rPr lang="es-SV" sz="4000" dirty="0">
                <a:ln w="0"/>
                <a:solidFill>
                  <a:schemeClr val="tx1"/>
                </a:solidFill>
                <a:effectLst>
                  <a:reflection blurRad="6350" stA="53000" endA="300" endPos="35500" dir="5400000" sy="-90000" algn="bl" rotWithShape="0"/>
                </a:effectLst>
                <a:latin typeface="Zurich BlkEx BT" panose="020B0807040502030204" pitchFamily="34" charset="0"/>
              </a:rPr>
              <a:t>MARÍA DE ROMA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652669" y="906519"/>
            <a:ext cx="7838662" cy="5600297"/>
          </a:xfrm>
        </p:spPr>
        <p:txBody>
          <a:bodyPr>
            <a:noAutofit/>
          </a:bodyPr>
          <a:lstStyle/>
          <a:p>
            <a:r>
              <a:rPr lang="es-SV" sz="2400" dirty="0"/>
              <a:t>El servicio de María de Roma es posible que fuera distinto del de cualquiera de las otras Marías que hemos visto, su servicio era muy útil a Dios. Una forma de servir, es evitar que la influencia personal pueda causar detrimento a la causa de Cristo. Este es el caso de </a:t>
            </a:r>
            <a:r>
              <a:rPr lang="es-SV" sz="2400" b="1" dirty="0"/>
              <a:t>la mujer chismosa o intrigante</a:t>
            </a:r>
            <a:r>
              <a:rPr lang="es-SV" sz="2400" dirty="0"/>
              <a:t> (</a:t>
            </a:r>
            <a:r>
              <a:rPr lang="es-SV" sz="2400" u="sng" dirty="0">
                <a:solidFill>
                  <a:srgbClr val="0070C0"/>
                </a:solidFill>
              </a:rPr>
              <a:t>quien se mantiene ocupada en las cosas de Dios, tiene poco tiempo para las cosas del mundo</a:t>
            </a:r>
            <a:r>
              <a:rPr lang="es-SV" sz="2400" dirty="0"/>
              <a:t>) La mujer, incluso cuando su ocupación principal es el hogar y los hijos, por tener sobre sí estas responsabilidades, no tiene por qué limitarse a ello y cortar todo contacto con el mundo. Hay numerosas ocasiones en que puede servir al Señor con su ingenio y energía.</a:t>
            </a:r>
          </a:p>
        </p:txBody>
      </p:sp>
    </p:spTree>
    <p:extLst>
      <p:ext uri="{BB962C8B-B14F-4D97-AF65-F5344CB8AC3E}">
        <p14:creationId xmlns:p14="http://schemas.microsoft.com/office/powerpoint/2010/main" val="1205077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027043"/>
          </a:xfrm>
        </p:spPr>
        <p:txBody>
          <a:bodyPr>
            <a:noAutofit/>
          </a:bodyPr>
          <a:lstStyle/>
          <a:p>
            <a:pPr algn="ctr"/>
            <a:r>
              <a:rPr lang="es-SV" sz="4000" dirty="0">
                <a:ln w="0"/>
                <a:solidFill>
                  <a:schemeClr val="tx1"/>
                </a:solidFill>
                <a:effectLst>
                  <a:reflection blurRad="6350" stA="53000" endA="300" endPos="35500" dir="5400000" sy="-90000" algn="bl" rotWithShape="0"/>
                </a:effectLst>
                <a:latin typeface="Zurich BlkEx BT" panose="020B0807040502030204" pitchFamily="34" charset="0"/>
              </a:rPr>
              <a:t>MARÍA MAGDALENA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652669" y="1463111"/>
            <a:ext cx="7838662" cy="4195567"/>
          </a:xfrm>
        </p:spPr>
        <p:txBody>
          <a:bodyPr>
            <a:noAutofit/>
          </a:bodyPr>
          <a:lstStyle/>
          <a:p>
            <a:pPr algn="ctr"/>
            <a:r>
              <a:rPr lang="es-SV" sz="3600" dirty="0"/>
              <a:t>"Y algunas mujeres que habían sido sanadas de espíritus malignos y de enfermedades; María la llamada Magdalena, de la que habían salido siete demonios". (Lucas 8:2)</a:t>
            </a:r>
          </a:p>
        </p:txBody>
      </p:sp>
    </p:spTree>
    <p:extLst>
      <p:ext uri="{BB962C8B-B14F-4D97-AF65-F5344CB8AC3E}">
        <p14:creationId xmlns:p14="http://schemas.microsoft.com/office/powerpoint/2010/main" val="196326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p:txBody>
          <a:bodyPr>
            <a:normAutofit/>
          </a:bodyPr>
          <a:lstStyle/>
          <a:p>
            <a:pPr algn="ctr"/>
            <a:r>
              <a:rPr lang="es-SV" sz="6600" dirty="0">
                <a:ln w="0"/>
                <a:solidFill>
                  <a:schemeClr val="tx1"/>
                </a:solidFill>
                <a:effectLst>
                  <a:reflection blurRad="6350" stA="53000" endA="300" endPos="35500" dir="5400000" sy="-90000" algn="bl" rotWithShape="0"/>
                </a:effectLst>
                <a:latin typeface="Zurich BlkEx BT" panose="020B0807040502030204" pitchFamily="34" charset="0"/>
              </a:rPr>
              <a:t>HULDA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1706662" y="1661138"/>
            <a:ext cx="6589199" cy="4572752"/>
          </a:xfrm>
        </p:spPr>
        <p:txBody>
          <a:bodyPr>
            <a:normAutofit/>
          </a:bodyPr>
          <a:lstStyle/>
          <a:p>
            <a:pPr marL="0" indent="0">
              <a:buNone/>
            </a:pPr>
            <a:endParaRPr lang="es-SV" sz="4000" dirty="0"/>
          </a:p>
          <a:p>
            <a:r>
              <a:rPr lang="es-SV" sz="2800" dirty="0"/>
              <a:t>A pesar del humilde origen de Hulda, tenía gran reputación, pues el rey envió al sumo sacerdote y otros ministros a que inquirieran de ella cuál era la voluntad de Dios. Y el relato nos indica que gracias a su profecía Josías fue inducido a renovar el pacto con Jehová.</a:t>
            </a:r>
            <a:endParaRPr lang="es-SV" sz="4000" dirty="0"/>
          </a:p>
        </p:txBody>
      </p:sp>
    </p:spTree>
    <p:extLst>
      <p:ext uri="{BB962C8B-B14F-4D97-AF65-F5344CB8AC3E}">
        <p14:creationId xmlns:p14="http://schemas.microsoft.com/office/powerpoint/2010/main" val="3008896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027043"/>
          </a:xfrm>
        </p:spPr>
        <p:txBody>
          <a:bodyPr>
            <a:noAutofit/>
          </a:bodyPr>
          <a:lstStyle/>
          <a:p>
            <a:pPr algn="ctr"/>
            <a:r>
              <a:rPr lang="es-SV" sz="4000" dirty="0">
                <a:ln w="0"/>
                <a:solidFill>
                  <a:schemeClr val="tx1"/>
                </a:solidFill>
                <a:effectLst>
                  <a:reflection blurRad="6350" stA="53000" endA="300" endPos="35500" dir="5400000" sy="-90000" algn="bl" rotWithShape="0"/>
                </a:effectLst>
                <a:latin typeface="Zurich BlkEx BT" panose="020B0807040502030204" pitchFamily="34" charset="0"/>
              </a:rPr>
              <a:t>MARÍA MAGDALENA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967409" y="1463111"/>
            <a:ext cx="7262191" cy="4195567"/>
          </a:xfrm>
        </p:spPr>
        <p:txBody>
          <a:bodyPr>
            <a:noAutofit/>
          </a:bodyPr>
          <a:lstStyle/>
          <a:p>
            <a:pPr algn="ctr"/>
            <a:r>
              <a:rPr lang="es-SV" sz="3200" dirty="0"/>
              <a:t>María Magdalena es el equivalente femenino de Pedro en el círculo que seguía a Jesús Los dos se caracterizaban por su celo y su fervor; fervor que a veces era excesivo y tenía que ser reprendido.</a:t>
            </a:r>
          </a:p>
        </p:txBody>
      </p:sp>
    </p:spTree>
    <p:extLst>
      <p:ext uri="{BB962C8B-B14F-4D97-AF65-F5344CB8AC3E}">
        <p14:creationId xmlns:p14="http://schemas.microsoft.com/office/powerpoint/2010/main" val="114287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027043"/>
          </a:xfrm>
        </p:spPr>
        <p:txBody>
          <a:bodyPr>
            <a:noAutofit/>
          </a:bodyPr>
          <a:lstStyle/>
          <a:p>
            <a:pPr algn="ctr"/>
            <a:r>
              <a:rPr lang="es-SV" sz="4000" dirty="0">
                <a:ln w="0"/>
                <a:solidFill>
                  <a:schemeClr val="tx1"/>
                </a:solidFill>
                <a:effectLst>
                  <a:reflection blurRad="6350" stA="53000" endA="300" endPos="35500" dir="5400000" sy="-90000" algn="bl" rotWithShape="0"/>
                </a:effectLst>
                <a:latin typeface="Zurich BlkEx BT" panose="020B0807040502030204" pitchFamily="34" charset="0"/>
              </a:rPr>
              <a:t>MARÍA MAGDALENA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940904" y="1330589"/>
            <a:ext cx="7262191" cy="4791915"/>
          </a:xfrm>
        </p:spPr>
        <p:txBody>
          <a:bodyPr>
            <a:noAutofit/>
          </a:bodyPr>
          <a:lstStyle/>
          <a:p>
            <a:r>
              <a:rPr lang="es-SV" sz="2400" dirty="0"/>
              <a:t>Era relativamente rica y había estado sujeta a la influencia de los demonios. </a:t>
            </a:r>
          </a:p>
          <a:p>
            <a:r>
              <a:rPr lang="es-SV" sz="2400" dirty="0"/>
              <a:t>Algunos dicen que era adúltera, pero no es justo decirlo no teniendo ningún dato. </a:t>
            </a:r>
          </a:p>
          <a:p>
            <a:r>
              <a:rPr lang="es-SV" sz="2400" dirty="0"/>
              <a:t>Podemos suponer, por su posesión de demonios, que era de naturaleza apasionada e impetuosa. </a:t>
            </a:r>
          </a:p>
          <a:p>
            <a:r>
              <a:rPr lang="es-SV" sz="2400" dirty="0"/>
              <a:t>Pero María se había librado de estas influencias. Jesús expulsó sus siete demonios y a partir de aquel momento, María Magdalena, dedicó su fervor a servir a Jesús.</a:t>
            </a:r>
          </a:p>
        </p:txBody>
      </p:sp>
    </p:spTree>
    <p:extLst>
      <p:ext uri="{BB962C8B-B14F-4D97-AF65-F5344CB8AC3E}">
        <p14:creationId xmlns:p14="http://schemas.microsoft.com/office/powerpoint/2010/main" val="2632210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027043"/>
          </a:xfrm>
        </p:spPr>
        <p:txBody>
          <a:bodyPr>
            <a:noAutofit/>
          </a:bodyPr>
          <a:lstStyle/>
          <a:p>
            <a:pPr algn="ctr"/>
            <a:r>
              <a:rPr lang="es-SV" sz="4000" dirty="0">
                <a:ln w="0"/>
                <a:solidFill>
                  <a:schemeClr val="tx1"/>
                </a:solidFill>
                <a:effectLst>
                  <a:reflection blurRad="6350" stA="53000" endA="300" endPos="35500" dir="5400000" sy="-90000" algn="bl" rotWithShape="0"/>
                </a:effectLst>
                <a:latin typeface="Zurich BlkEx BT" panose="020B0807040502030204" pitchFamily="34" charset="0"/>
              </a:rPr>
              <a:t>MARÍA MAGDALENA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940904" y="1330589"/>
            <a:ext cx="7262191" cy="4791915"/>
          </a:xfrm>
        </p:spPr>
        <p:txBody>
          <a:bodyPr>
            <a:noAutofit/>
          </a:bodyPr>
          <a:lstStyle/>
          <a:p>
            <a:r>
              <a:rPr lang="es-SV" sz="2800" dirty="0"/>
              <a:t>Permaneció con las mujeres que seguían a Jesús y sus discípulos, que les servían,  según necesitaban y que cuidaban de ellos. Necesitaban dinero, alimento, vestido. El dinero lo proveían estas mujeres, según vemos en Lucas 8:3.</a:t>
            </a:r>
          </a:p>
        </p:txBody>
      </p:sp>
    </p:spTree>
    <p:extLst>
      <p:ext uri="{BB962C8B-B14F-4D97-AF65-F5344CB8AC3E}">
        <p14:creationId xmlns:p14="http://schemas.microsoft.com/office/powerpoint/2010/main" val="633259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027043"/>
          </a:xfrm>
        </p:spPr>
        <p:txBody>
          <a:bodyPr>
            <a:noAutofit/>
          </a:bodyPr>
          <a:lstStyle/>
          <a:p>
            <a:pPr algn="ctr"/>
            <a:r>
              <a:rPr lang="es-SV" sz="4000" dirty="0">
                <a:ln w="0"/>
                <a:solidFill>
                  <a:schemeClr val="tx1"/>
                </a:solidFill>
                <a:effectLst>
                  <a:reflection blurRad="6350" stA="53000" endA="300" endPos="35500" dir="5400000" sy="-90000" algn="bl" rotWithShape="0"/>
                </a:effectLst>
                <a:latin typeface="Zurich BlkEx BT" panose="020B0807040502030204" pitchFamily="34" charset="0"/>
              </a:rPr>
              <a:t>MARÍA MAGDALENA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940904" y="1219200"/>
            <a:ext cx="7262191" cy="4791915"/>
          </a:xfrm>
        </p:spPr>
        <p:txBody>
          <a:bodyPr>
            <a:noAutofit/>
          </a:bodyPr>
          <a:lstStyle/>
          <a:p>
            <a:r>
              <a:rPr lang="es-SV" sz="2400" dirty="0"/>
              <a:t>Cuando Jesús fue a Jerusalén para sufrir y ser crucificado, María Magdalena le acompañaba. (Marcos_15.40,41)</a:t>
            </a:r>
          </a:p>
          <a:p>
            <a:r>
              <a:rPr lang="es-SV" sz="2400" dirty="0"/>
              <a:t>Y después de los sucesos del Gólgota, participó en los preparativos de su entierro. </a:t>
            </a:r>
          </a:p>
          <a:p>
            <a:r>
              <a:rPr lang="es-SV" sz="2400" dirty="0"/>
              <a:t>Fue también una de las mujeres que se dirigió al sepulcro para derramar especias sobre la tumba. </a:t>
            </a:r>
          </a:p>
          <a:p>
            <a:r>
              <a:rPr lang="es-SV" sz="2400" dirty="0"/>
              <a:t>Y cuando hallaron que el cuerpo no estaba allí, </a:t>
            </a:r>
            <a:r>
              <a:rPr lang="es-SV" sz="2400" b="1" dirty="0"/>
              <a:t>fue María </a:t>
            </a:r>
            <a:r>
              <a:rPr lang="es-SV" sz="2400" dirty="0"/>
              <a:t>la que fue a Jerusalén y halló a Pedro y </a:t>
            </a:r>
            <a:r>
              <a:rPr lang="es-SV" sz="2400" b="1" dirty="0"/>
              <a:t>le comunicó </a:t>
            </a:r>
            <a:r>
              <a:rPr lang="es-SV" sz="2400" dirty="0"/>
              <a:t>la noticia que lo habían robado.</a:t>
            </a:r>
          </a:p>
        </p:txBody>
      </p:sp>
    </p:spTree>
    <p:extLst>
      <p:ext uri="{BB962C8B-B14F-4D97-AF65-F5344CB8AC3E}">
        <p14:creationId xmlns:p14="http://schemas.microsoft.com/office/powerpoint/2010/main" val="1142736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318591"/>
          </a:xfrm>
        </p:spPr>
        <p:txBody>
          <a:bodyPr>
            <a:noAutofit/>
          </a:bodyPr>
          <a:lstStyle/>
          <a:p>
            <a:pPr algn="ctr"/>
            <a:r>
              <a:rPr lang="es-SV" sz="4000" dirty="0">
                <a:ln w="0"/>
                <a:solidFill>
                  <a:schemeClr val="tx1"/>
                </a:solidFill>
                <a:effectLst>
                  <a:reflection blurRad="6350" stA="53000" endA="300" endPos="35500" dir="5400000" sy="-90000" algn="bl" rotWithShape="0"/>
                </a:effectLst>
                <a:latin typeface="Zurich BlkEx BT" panose="020B0807040502030204" pitchFamily="34" charset="0"/>
              </a:rPr>
              <a:t>MARÍA, HERMANA DE MOISÉS</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1775793" y="1728153"/>
            <a:ext cx="6944138" cy="4791915"/>
          </a:xfrm>
        </p:spPr>
        <p:txBody>
          <a:bodyPr>
            <a:noAutofit/>
          </a:bodyPr>
          <a:lstStyle/>
          <a:p>
            <a:pPr algn="ctr"/>
            <a:r>
              <a:rPr lang="es-SV" sz="3600" dirty="0"/>
              <a:t>"</a:t>
            </a:r>
            <a:r>
              <a:rPr lang="es-ES" sz="3600" dirty="0"/>
              <a:t>Porque yo te hice subir de la tierra de Egipto, y de la casa de servidumbre te redimí; y envié delante de ti a Moisés, a Aarón y a </a:t>
            </a:r>
            <a:r>
              <a:rPr lang="es-ES" sz="3600" b="1" dirty="0"/>
              <a:t>María</a:t>
            </a:r>
            <a:r>
              <a:rPr lang="es-ES" sz="3600" dirty="0"/>
              <a:t>.</a:t>
            </a:r>
            <a:r>
              <a:rPr lang="es-SV" sz="3600" dirty="0"/>
              <a:t>" </a:t>
            </a:r>
          </a:p>
          <a:p>
            <a:pPr marL="0" indent="0" algn="ctr">
              <a:buNone/>
            </a:pPr>
            <a:r>
              <a:rPr lang="es-SV" sz="3600" dirty="0"/>
              <a:t>(Miqueas 6:4).</a:t>
            </a:r>
            <a:endParaRPr lang="es-SV" sz="4400" dirty="0"/>
          </a:p>
        </p:txBody>
      </p:sp>
    </p:spTree>
    <p:extLst>
      <p:ext uri="{BB962C8B-B14F-4D97-AF65-F5344CB8AC3E}">
        <p14:creationId xmlns:p14="http://schemas.microsoft.com/office/powerpoint/2010/main" val="3116351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318591"/>
          </a:xfrm>
        </p:spPr>
        <p:txBody>
          <a:bodyPr>
            <a:noAutofit/>
          </a:bodyPr>
          <a:lstStyle/>
          <a:p>
            <a:pPr algn="ctr"/>
            <a:r>
              <a:rPr lang="es-SV" sz="4000" dirty="0">
                <a:ln w="0"/>
                <a:solidFill>
                  <a:schemeClr val="tx1"/>
                </a:solidFill>
                <a:effectLst>
                  <a:reflection blurRad="6350" stA="53000" endA="300" endPos="35500" dir="5400000" sy="-90000" algn="bl" rotWithShape="0"/>
                </a:effectLst>
                <a:latin typeface="Zurich BlkEx BT" panose="020B0807040502030204" pitchFamily="34" charset="0"/>
              </a:rPr>
              <a:t>MARÍA, HERMANA DE MOISÉS</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1749289" y="1510748"/>
            <a:ext cx="7116416" cy="4937690"/>
          </a:xfrm>
        </p:spPr>
        <p:txBody>
          <a:bodyPr>
            <a:noAutofit/>
          </a:bodyPr>
          <a:lstStyle/>
          <a:p>
            <a:r>
              <a:rPr lang="es-SV" sz="2800" dirty="0"/>
              <a:t>María es una profetisa y cantora de Israel. Es una de las mujeres que, como Débora, f</a:t>
            </a:r>
            <a:r>
              <a:rPr lang="es-SV" sz="2800" b="1" dirty="0"/>
              <a:t>ue elegida y capacitada por el Señor </a:t>
            </a:r>
            <a:r>
              <a:rPr lang="es-SV" sz="2800" dirty="0"/>
              <a:t>para contribuir a la redención de su pueblo.</a:t>
            </a:r>
          </a:p>
          <a:p>
            <a:r>
              <a:rPr lang="es-SV" sz="2800" dirty="0"/>
              <a:t>Se vislumbra en ella, tal vez, un poco de celos con respecto al hermano menor (Moisés). Sabemos, por ejemplo, que en el desierto de Sinaí, </a:t>
            </a:r>
            <a:r>
              <a:rPr lang="es-SV" sz="2800" b="1" dirty="0">
                <a:solidFill>
                  <a:srgbClr val="C00000"/>
                </a:solidFill>
              </a:rPr>
              <a:t>María y Aarón se opusieron a Moisés</a:t>
            </a:r>
            <a:r>
              <a:rPr lang="es-SV" sz="2800" dirty="0"/>
              <a:t>.</a:t>
            </a:r>
            <a:endParaRPr lang="es-SV" sz="4000" dirty="0"/>
          </a:p>
        </p:txBody>
      </p:sp>
    </p:spTree>
    <p:extLst>
      <p:ext uri="{BB962C8B-B14F-4D97-AF65-F5344CB8AC3E}">
        <p14:creationId xmlns:p14="http://schemas.microsoft.com/office/powerpoint/2010/main" val="608679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7"/>
            <a:ext cx="7434468" cy="1318591"/>
          </a:xfrm>
        </p:spPr>
        <p:txBody>
          <a:bodyPr>
            <a:noAutofit/>
          </a:bodyPr>
          <a:lstStyle/>
          <a:p>
            <a:pPr algn="ctr"/>
            <a:r>
              <a:rPr lang="es-SV" sz="4000" dirty="0">
                <a:ln w="0"/>
                <a:solidFill>
                  <a:schemeClr val="tx1"/>
                </a:solidFill>
                <a:effectLst>
                  <a:reflection blurRad="6350" stA="53000" endA="300" endPos="35500" dir="5400000" sy="-90000" algn="bl" rotWithShape="0"/>
                </a:effectLst>
                <a:latin typeface="Zurich BlkEx BT" panose="020B0807040502030204" pitchFamily="34" charset="0"/>
              </a:rPr>
              <a:t>MARÍA, HERMANA DE MOISÉS</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1285463" y="1510748"/>
            <a:ext cx="7633250" cy="4937690"/>
          </a:xfrm>
        </p:spPr>
        <p:txBody>
          <a:bodyPr>
            <a:noAutofit/>
          </a:bodyPr>
          <a:lstStyle/>
          <a:p>
            <a:r>
              <a:rPr lang="es-SV" sz="2400" dirty="0"/>
              <a:t>Criticaron  porque se había casado ilegítimamente con una mujer de los cusitas(de la tierra de Cus, en Madián). </a:t>
            </a:r>
          </a:p>
          <a:p>
            <a:r>
              <a:rPr lang="es-SV" sz="2400" dirty="0"/>
              <a:t>En esta oposición </a:t>
            </a:r>
            <a:r>
              <a:rPr lang="es-SV" sz="2400" b="1" dirty="0"/>
              <a:t>fue María </a:t>
            </a:r>
            <a:r>
              <a:rPr lang="es-SV" sz="2400" dirty="0"/>
              <a:t>y no Aarón quien tomó la iniciativa; en Números 12:1: "María y Aarón hablaron contra Moisés"  </a:t>
            </a:r>
            <a:r>
              <a:rPr lang="es-SV" sz="2400" b="1" dirty="0"/>
              <a:t>María era la instigadora </a:t>
            </a:r>
            <a:r>
              <a:rPr lang="es-SV" sz="2400" dirty="0"/>
              <a:t>y la que tomó la palabra. Fue sobre ella que cayó la terrible maldición de la lepra.</a:t>
            </a:r>
          </a:p>
          <a:p>
            <a:r>
              <a:rPr lang="es-SV" sz="2400" dirty="0"/>
              <a:t>A partir de este incidente no se nos habla más de María. Al parecer, </a:t>
            </a:r>
            <a:r>
              <a:rPr lang="es-SV" sz="2400" b="1" dirty="0"/>
              <a:t>el don de profecía la había abandonado.</a:t>
            </a:r>
            <a:r>
              <a:rPr lang="es-SV" sz="2400" dirty="0"/>
              <a:t> Sólo sabemos que cuando murió fue sepultada en </a:t>
            </a:r>
            <a:r>
              <a:rPr lang="es-SV" sz="2400" dirty="0" err="1"/>
              <a:t>Kades</a:t>
            </a:r>
            <a:r>
              <a:rPr lang="es-SV" sz="2400" dirty="0"/>
              <a:t>. </a:t>
            </a:r>
          </a:p>
        </p:txBody>
      </p:sp>
    </p:spTree>
    <p:extLst>
      <p:ext uri="{BB962C8B-B14F-4D97-AF65-F5344CB8AC3E}">
        <p14:creationId xmlns:p14="http://schemas.microsoft.com/office/powerpoint/2010/main" val="4216713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8"/>
            <a:ext cx="7434468" cy="108005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MARÍA, HERMANA DE MOISÉS</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556593" y="1272210"/>
            <a:ext cx="8163338" cy="5100265"/>
          </a:xfrm>
        </p:spPr>
        <p:txBody>
          <a:bodyPr>
            <a:noAutofit/>
          </a:bodyPr>
          <a:lstStyle/>
          <a:p>
            <a:r>
              <a:rPr lang="es-ES" sz="2200" dirty="0"/>
              <a:t> Luego dijo Jehová a Moisés, a Aarón y a María: Salid vosotros tres al tabernáculo de reunión. Y salieron ellos tres. </a:t>
            </a:r>
          </a:p>
          <a:p>
            <a:r>
              <a:rPr lang="es-ES" sz="2200" dirty="0"/>
              <a:t>Entonces Jehová descendió en la columna de la nube, y se puso a la puerta del tabernáculo, y llamó a Aarón y a María; y salieron ambos. </a:t>
            </a:r>
          </a:p>
          <a:p>
            <a:r>
              <a:rPr lang="es-ES" sz="2200" dirty="0"/>
              <a:t>Y él les dijo: Oíd ahora mis palabras. Cuando haya entre vosotros profeta de Jehová, le apareceré en visión, en sueños hablaré con él. </a:t>
            </a:r>
          </a:p>
          <a:p>
            <a:r>
              <a:rPr lang="es-ES" sz="2200" dirty="0"/>
              <a:t>No así a mi siervo Moisés, que es fiel en toda mi casa. </a:t>
            </a:r>
          </a:p>
          <a:p>
            <a:r>
              <a:rPr lang="es-ES" sz="2200" dirty="0"/>
              <a:t>Cara a cara hablaré con él, y claramente, y no por figuras; y verá la apariencia de Jehová. </a:t>
            </a:r>
            <a:r>
              <a:rPr lang="es-ES" sz="2200" b="1" dirty="0"/>
              <a:t>¿Por qué, pues, no tuvisteis temor de hablar contra mi siervo Moisés? </a:t>
            </a:r>
          </a:p>
        </p:txBody>
      </p:sp>
      <p:sp>
        <p:nvSpPr>
          <p:cNvPr id="4" name="CuadroTexto 3">
            <a:extLst>
              <a:ext uri="{FF2B5EF4-FFF2-40B4-BE49-F238E27FC236}">
                <a16:creationId xmlns:a16="http://schemas.microsoft.com/office/drawing/2014/main" id="{08C2A353-FAD8-4563-AB4C-40ABF35F2238}"/>
              </a:ext>
            </a:extLst>
          </p:cNvPr>
          <p:cNvSpPr txBox="1"/>
          <p:nvPr/>
        </p:nvSpPr>
        <p:spPr>
          <a:xfrm>
            <a:off x="2941983" y="6385727"/>
            <a:ext cx="2246128" cy="369332"/>
          </a:xfrm>
          <a:prstGeom prst="rect">
            <a:avLst/>
          </a:prstGeom>
          <a:noFill/>
        </p:spPr>
        <p:txBody>
          <a:bodyPr wrap="none" rtlCol="0">
            <a:spAutoFit/>
          </a:bodyPr>
          <a:lstStyle/>
          <a:p>
            <a:r>
              <a:rPr lang="es-SV" b="1" dirty="0"/>
              <a:t>NÚMEROS 12.4 – 8 </a:t>
            </a:r>
          </a:p>
        </p:txBody>
      </p:sp>
    </p:spTree>
    <p:extLst>
      <p:ext uri="{BB962C8B-B14F-4D97-AF65-F5344CB8AC3E}">
        <p14:creationId xmlns:p14="http://schemas.microsoft.com/office/powerpoint/2010/main" val="186063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8"/>
            <a:ext cx="7434468" cy="108005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MARÍA, HERMANA DE MOISÉS</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556593" y="1272210"/>
            <a:ext cx="8163338" cy="5100265"/>
          </a:xfrm>
        </p:spPr>
        <p:txBody>
          <a:bodyPr>
            <a:noAutofit/>
          </a:bodyPr>
          <a:lstStyle/>
          <a:p>
            <a:r>
              <a:rPr lang="es-ES" sz="2000" dirty="0"/>
              <a:t>Entonces la ira de Jehová se encendió contra ellos; y se fue. </a:t>
            </a:r>
          </a:p>
          <a:p>
            <a:r>
              <a:rPr lang="es-ES" sz="2000" dirty="0"/>
              <a:t>Y la nube se apartó del tabernáculo, y he aquí que María estaba leprosa como la nieve; y miró Aarón a María, y he aquí que estaba leprosa. </a:t>
            </a:r>
          </a:p>
          <a:p>
            <a:r>
              <a:rPr lang="es-ES" sz="2000" dirty="0"/>
              <a:t>Y dijo Aarón a Moisés: ¡Ah! señor mío, no pongas ahora sobre nosotros este pecado; porque locamente hemos actuado, y hemos pecado. </a:t>
            </a:r>
          </a:p>
          <a:p>
            <a:r>
              <a:rPr lang="es-ES" sz="2000" dirty="0"/>
              <a:t>No quede ella ahora como el que nace muerto, que al salir del vientre de su madre, tiene ya medio consumida su carne. </a:t>
            </a:r>
          </a:p>
          <a:p>
            <a:r>
              <a:rPr lang="es-ES" sz="2000" dirty="0"/>
              <a:t>Entonces Moisés clamó a Jehová, diciendo: Te ruego, oh Dios, que la sanes ahora. </a:t>
            </a:r>
          </a:p>
          <a:p>
            <a:r>
              <a:rPr lang="es-ES" sz="2000" dirty="0"/>
              <a:t>Respondió </a:t>
            </a:r>
            <a:r>
              <a:rPr lang="es-ES" sz="2000" b="1" dirty="0"/>
              <a:t>Jehová</a:t>
            </a:r>
            <a:r>
              <a:rPr lang="es-ES" sz="2000" dirty="0"/>
              <a:t> a Moisés: </a:t>
            </a:r>
            <a:r>
              <a:rPr lang="es-ES" sz="2000" b="1" dirty="0"/>
              <a:t>Pues si su padre hubiera escupido en su rostro, ¿no se avergonzaría por siete días? Sea echada fuera del campamento por siete días, y después volverá a la congregación. </a:t>
            </a:r>
          </a:p>
        </p:txBody>
      </p:sp>
      <p:sp>
        <p:nvSpPr>
          <p:cNvPr id="4" name="CuadroTexto 3">
            <a:extLst>
              <a:ext uri="{FF2B5EF4-FFF2-40B4-BE49-F238E27FC236}">
                <a16:creationId xmlns:a16="http://schemas.microsoft.com/office/drawing/2014/main" id="{08C2A353-FAD8-4563-AB4C-40ABF35F2238}"/>
              </a:ext>
            </a:extLst>
          </p:cNvPr>
          <p:cNvSpPr txBox="1"/>
          <p:nvPr/>
        </p:nvSpPr>
        <p:spPr>
          <a:xfrm>
            <a:off x="4638262" y="6187809"/>
            <a:ext cx="2366353" cy="369332"/>
          </a:xfrm>
          <a:prstGeom prst="rect">
            <a:avLst/>
          </a:prstGeom>
          <a:noFill/>
        </p:spPr>
        <p:txBody>
          <a:bodyPr wrap="none" rtlCol="0">
            <a:spAutoFit/>
          </a:bodyPr>
          <a:lstStyle/>
          <a:p>
            <a:r>
              <a:rPr lang="es-SV" b="1" dirty="0"/>
              <a:t>NÚMEROS 12.9 – 14 </a:t>
            </a:r>
          </a:p>
        </p:txBody>
      </p:sp>
    </p:spTree>
    <p:extLst>
      <p:ext uri="{BB962C8B-B14F-4D97-AF65-F5344CB8AC3E}">
        <p14:creationId xmlns:p14="http://schemas.microsoft.com/office/powerpoint/2010/main" val="3783905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8"/>
            <a:ext cx="7434468" cy="108005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MARÍA, LA MADRE DE JESÚS</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556593" y="1272210"/>
            <a:ext cx="8163338" cy="5100265"/>
          </a:xfrm>
        </p:spPr>
        <p:txBody>
          <a:bodyPr>
            <a:noAutofit/>
          </a:bodyPr>
          <a:lstStyle/>
          <a:p>
            <a:pPr algn="ctr"/>
            <a:r>
              <a:rPr lang="es-SV" sz="3200" dirty="0"/>
              <a:t>“Entonces María dijo:  </a:t>
            </a:r>
            <a:r>
              <a:rPr lang="es-SV" sz="3200" b="1" dirty="0"/>
              <a:t>Engrandece mi alma al Señor</a:t>
            </a:r>
            <a:r>
              <a:rPr lang="es-SV" sz="3200" dirty="0"/>
              <a:t>; Y mi espíritu se regocija en </a:t>
            </a:r>
            <a:r>
              <a:rPr lang="es-SV" sz="3200" b="1" dirty="0"/>
              <a:t>Dios mi Salvador</a:t>
            </a:r>
            <a:r>
              <a:rPr lang="es-SV" sz="3200" dirty="0"/>
              <a:t>. Porque ha mirado la bajeza de su sierva; Pues he aquí, desde ahora me dirán bienaventurada todas las generaciones" </a:t>
            </a:r>
          </a:p>
          <a:p>
            <a:pPr marL="0" indent="0" algn="ctr">
              <a:buNone/>
            </a:pPr>
            <a:r>
              <a:rPr lang="es-SV" sz="3200" dirty="0"/>
              <a:t>Lucas 1:46 – 48 </a:t>
            </a:r>
          </a:p>
        </p:txBody>
      </p:sp>
    </p:spTree>
    <p:extLst>
      <p:ext uri="{BB962C8B-B14F-4D97-AF65-F5344CB8AC3E}">
        <p14:creationId xmlns:p14="http://schemas.microsoft.com/office/powerpoint/2010/main" val="3326942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083811" y="200039"/>
            <a:ext cx="7834903" cy="1376969"/>
          </a:xfrm>
        </p:spPr>
        <p:txBody>
          <a:bodyPr>
            <a:noAutofit/>
          </a:bodyPr>
          <a:lstStyle/>
          <a:p>
            <a:pPr algn="ctr"/>
            <a:r>
              <a:rPr lang="es-SV" sz="4000" dirty="0">
                <a:ln w="0"/>
                <a:solidFill>
                  <a:schemeClr val="tx1"/>
                </a:solidFill>
                <a:effectLst>
                  <a:reflection blurRad="6350" stA="53000" endA="300" endPos="35500" dir="5400000" sy="-90000" algn="bl" rotWithShape="0"/>
                </a:effectLst>
                <a:latin typeface="Zurich BlkEx BT" panose="020B0807040502030204" pitchFamily="34" charset="0"/>
              </a:rPr>
              <a:t>EL MENSAJE DE HULDA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951290" y="1241140"/>
            <a:ext cx="7834903" cy="4912882"/>
          </a:xfrm>
        </p:spPr>
        <p:txBody>
          <a:bodyPr>
            <a:noAutofit/>
          </a:bodyPr>
          <a:lstStyle/>
          <a:p>
            <a:r>
              <a:rPr lang="es-ES" sz="2600" dirty="0"/>
              <a:t>Y ella les dijo: Así ha dicho Jehová el Dios de Israel: Decid al varón que os envió a mí: </a:t>
            </a:r>
          </a:p>
          <a:p>
            <a:r>
              <a:rPr lang="es-ES" sz="2600" dirty="0"/>
              <a:t>Así dijo Jehová: He aquí yo traigo sobre este lugar, y sobre los que en él moran, todo el mal de que habla este libro que ha leído el rey de Judá; </a:t>
            </a:r>
          </a:p>
          <a:p>
            <a:r>
              <a:rPr lang="es-ES" sz="2600" dirty="0"/>
              <a:t>Por cuanto me dejaron a mí, y quemaron incienso a dioses ajenos, provocándome a ira con toda la obra de sus manos; mi ira se ha encendido contra este lugar, y no se apagará. </a:t>
            </a:r>
          </a:p>
        </p:txBody>
      </p:sp>
      <p:sp>
        <p:nvSpPr>
          <p:cNvPr id="4" name="CuadroTexto 3">
            <a:extLst>
              <a:ext uri="{FF2B5EF4-FFF2-40B4-BE49-F238E27FC236}">
                <a16:creationId xmlns:a16="http://schemas.microsoft.com/office/drawing/2014/main" id="{B77EA19A-754A-46F9-94F6-71CFD4A6A3EC}"/>
              </a:ext>
            </a:extLst>
          </p:cNvPr>
          <p:cNvSpPr txBox="1"/>
          <p:nvPr/>
        </p:nvSpPr>
        <p:spPr>
          <a:xfrm>
            <a:off x="3220277" y="6098117"/>
            <a:ext cx="3078087" cy="461665"/>
          </a:xfrm>
          <a:prstGeom prst="rect">
            <a:avLst/>
          </a:prstGeom>
          <a:noFill/>
        </p:spPr>
        <p:txBody>
          <a:bodyPr wrap="none" rtlCol="0">
            <a:spAutoFit/>
          </a:bodyPr>
          <a:lstStyle/>
          <a:p>
            <a:r>
              <a:rPr lang="es-SV" sz="2400" b="1" dirty="0">
                <a:effectLst>
                  <a:outerShdw blurRad="38100" dist="38100" dir="2700000" algn="tl">
                    <a:srgbClr val="000000">
                      <a:alpha val="43137"/>
                    </a:srgbClr>
                  </a:outerShdw>
                </a:effectLst>
              </a:rPr>
              <a:t>2° Reyes 22:15 – 17 </a:t>
            </a:r>
          </a:p>
        </p:txBody>
      </p:sp>
    </p:spTree>
    <p:extLst>
      <p:ext uri="{BB962C8B-B14F-4D97-AF65-F5344CB8AC3E}">
        <p14:creationId xmlns:p14="http://schemas.microsoft.com/office/powerpoint/2010/main" val="246797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8"/>
            <a:ext cx="7434468" cy="108005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MARÍA, LA MADRE DE JESÚS</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556593" y="1272210"/>
            <a:ext cx="8163338" cy="5100265"/>
          </a:xfrm>
        </p:spPr>
        <p:txBody>
          <a:bodyPr>
            <a:noAutofit/>
          </a:bodyPr>
          <a:lstStyle/>
          <a:p>
            <a:r>
              <a:rPr lang="es-SV" sz="2400" dirty="0"/>
              <a:t>La humildad y pequeñez de María tiene un doble significado. Nos ilustra, además, cómo toda la raza había caído de su alta posición en el Paraíso, a los planos bajos del pecado y la culpa.</a:t>
            </a:r>
          </a:p>
          <a:p>
            <a:r>
              <a:rPr lang="es-SV" sz="2400" dirty="0"/>
              <a:t>Las Escrituras cantan honores a María. El ángel la saludó como </a:t>
            </a:r>
            <a:r>
              <a:rPr lang="es-SV" sz="2400" b="1" dirty="0"/>
              <a:t>muy favorecida</a:t>
            </a:r>
            <a:r>
              <a:rPr lang="es-SV" sz="2400" dirty="0"/>
              <a:t>. </a:t>
            </a:r>
            <a:r>
              <a:rPr lang="es-SV" sz="2400" dirty="0" err="1"/>
              <a:t>Elisabet</a:t>
            </a:r>
            <a:r>
              <a:rPr lang="es-SV" sz="2400" dirty="0"/>
              <a:t> la llamó "</a:t>
            </a:r>
            <a:r>
              <a:rPr lang="es-SV" sz="2400" b="1" dirty="0"/>
              <a:t>bendita entre las mujeres</a:t>
            </a:r>
            <a:r>
              <a:rPr lang="es-SV" sz="2400" dirty="0"/>
              <a:t>", "</a:t>
            </a:r>
            <a:r>
              <a:rPr lang="es-SV" sz="2400" b="1" dirty="0"/>
              <a:t>Bienaventurada porque había creído</a:t>
            </a:r>
            <a:r>
              <a:rPr lang="es-SV" sz="2400" dirty="0"/>
              <a:t>" (v. 45). </a:t>
            </a:r>
          </a:p>
          <a:p>
            <a:r>
              <a:rPr lang="es-SV" sz="2400" dirty="0"/>
              <a:t>María misma, se daba cuenta de sus bendiciones cuando dice: " </a:t>
            </a:r>
            <a:r>
              <a:rPr lang="es-SV" sz="2400" b="1" dirty="0"/>
              <a:t>Me tendrán por dichosa todas las generaciones</a:t>
            </a:r>
            <a:r>
              <a:rPr lang="es-SV" sz="2400" dirty="0"/>
              <a:t>." </a:t>
            </a:r>
          </a:p>
        </p:txBody>
      </p:sp>
    </p:spTree>
    <p:extLst>
      <p:ext uri="{BB962C8B-B14F-4D97-AF65-F5344CB8AC3E}">
        <p14:creationId xmlns:p14="http://schemas.microsoft.com/office/powerpoint/2010/main" val="4128866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8"/>
            <a:ext cx="7434468" cy="108005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MARÍA, LA MADRE DE JESÚS</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15619" y="1272210"/>
            <a:ext cx="8163338" cy="5100265"/>
          </a:xfrm>
        </p:spPr>
        <p:txBody>
          <a:bodyPr>
            <a:noAutofit/>
          </a:bodyPr>
          <a:lstStyle/>
          <a:p>
            <a:r>
              <a:rPr lang="es-SV" sz="2000" dirty="0"/>
              <a:t>María fue elegida por Dios en un sentido único. Su privilegio fue mayor que el que se ha concedido a mortal alguno. </a:t>
            </a:r>
          </a:p>
          <a:p>
            <a:r>
              <a:rPr lang="es-SV" sz="2000" dirty="0"/>
              <a:t>Podemos tener en gran estima a María como Madre del Señor y como Escogida del Altísimo. </a:t>
            </a:r>
          </a:p>
          <a:p>
            <a:r>
              <a:rPr lang="es-SV" sz="2000" dirty="0"/>
              <a:t>Pero las Escrituras no nos dicen que fuera una mujer de extraordinaria vitalidad espiritual. </a:t>
            </a:r>
          </a:p>
          <a:p>
            <a:r>
              <a:rPr lang="es-SV" sz="2000" dirty="0"/>
              <a:t>Cuando Jesús asciende al cielo hallamos a María entre el grupo de creyentes (Hechos 1:14). Su nombre es mencionado al final de todos. Al parecer no era muy prominente.</a:t>
            </a:r>
          </a:p>
          <a:p>
            <a:r>
              <a:rPr lang="es-SV" sz="2000" dirty="0"/>
              <a:t>Los apóstoles no la mencionan, ni en Pentecostés ni en ninguna otra ocasión, al predicar a Cristo. Pablo recibió el evangelio directamente de Jesús, y ni tan sólo menciona su nombre. Ni en los Hechos ni en las Epístolas se le conoce honor alguno. Desaparece de la historia desapercibida.</a:t>
            </a:r>
            <a:endParaRPr lang="es-SV" sz="2200" dirty="0"/>
          </a:p>
        </p:txBody>
      </p:sp>
    </p:spTree>
    <p:extLst>
      <p:ext uri="{BB962C8B-B14F-4D97-AF65-F5344CB8AC3E}">
        <p14:creationId xmlns:p14="http://schemas.microsoft.com/office/powerpoint/2010/main" val="2746737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8"/>
            <a:ext cx="7434468" cy="108005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MARÍA, LA MADRE DEL APÓSTOL</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15619" y="1272210"/>
            <a:ext cx="8163338" cy="5100265"/>
          </a:xfrm>
        </p:spPr>
        <p:txBody>
          <a:bodyPr>
            <a:noAutofit/>
          </a:bodyPr>
          <a:lstStyle/>
          <a:p>
            <a:pPr algn="ctr"/>
            <a:r>
              <a:rPr lang="es-SV" sz="3600" dirty="0"/>
              <a:t>"Estaban de pie junto a la cruz de Jesús su madre, y la hermana de su madre, </a:t>
            </a:r>
            <a:r>
              <a:rPr lang="es-SV" sz="3600" b="1" dirty="0"/>
              <a:t>María mujer de Cleofás</a:t>
            </a:r>
            <a:r>
              <a:rPr lang="es-SV" sz="3600" dirty="0"/>
              <a:t>, y María Magdalena". Juan 19:25.</a:t>
            </a:r>
          </a:p>
        </p:txBody>
      </p:sp>
    </p:spTree>
    <p:extLst>
      <p:ext uri="{BB962C8B-B14F-4D97-AF65-F5344CB8AC3E}">
        <p14:creationId xmlns:p14="http://schemas.microsoft.com/office/powerpoint/2010/main" val="104684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8"/>
            <a:ext cx="7434468" cy="108005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MARÍA, LA MADRE DEL APÓSTOL</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15619" y="1272210"/>
            <a:ext cx="8163338" cy="5100265"/>
          </a:xfrm>
        </p:spPr>
        <p:txBody>
          <a:bodyPr>
            <a:noAutofit/>
          </a:bodyPr>
          <a:lstStyle/>
          <a:p>
            <a:r>
              <a:rPr lang="es-SV" sz="2300" dirty="0"/>
              <a:t>“La madre del apóstol". Se la llama a veces "la otra María", pero esto no significa nada y da lugar a confusión.</a:t>
            </a:r>
          </a:p>
          <a:p>
            <a:r>
              <a:rPr lang="es-SV" sz="2300" dirty="0"/>
              <a:t>Se había casado con Cleofás, de Alfeo, y tenía dos hijos, Jacobo y José. </a:t>
            </a:r>
          </a:p>
          <a:p>
            <a:r>
              <a:rPr lang="es-SV" sz="2300" dirty="0"/>
              <a:t>La característica esencial de la María que estudiamos era que, con las otras mujeres, </a:t>
            </a:r>
            <a:r>
              <a:rPr lang="es-SV" sz="2300" b="1" dirty="0"/>
              <a:t>seguía a Jesús y ministraba a sus necesidades.</a:t>
            </a:r>
            <a:r>
              <a:rPr lang="es-SV" sz="2300" dirty="0"/>
              <a:t> </a:t>
            </a:r>
          </a:p>
          <a:p>
            <a:r>
              <a:rPr lang="es-SV" sz="2300" dirty="0"/>
              <a:t>María la madre del apóstol </a:t>
            </a:r>
            <a:r>
              <a:rPr lang="es-SV" sz="2300" b="1" dirty="0"/>
              <a:t>presenció también la tragedia de la cruz</a:t>
            </a:r>
            <a:r>
              <a:rPr lang="es-SV" sz="2300" dirty="0"/>
              <a:t> y participó en el entierro de Jesús. </a:t>
            </a:r>
          </a:p>
          <a:p>
            <a:r>
              <a:rPr lang="es-SV" sz="2300" dirty="0"/>
              <a:t>Fue también una de las que </a:t>
            </a:r>
            <a:r>
              <a:rPr lang="es-SV" sz="2300" b="1" dirty="0"/>
              <a:t>contempló a Jesús levantado de la tumba</a:t>
            </a:r>
            <a:r>
              <a:rPr lang="es-SV" sz="2300" dirty="0"/>
              <a:t>. (testigo)</a:t>
            </a:r>
          </a:p>
          <a:p>
            <a:endParaRPr lang="es-SV" sz="2300" dirty="0"/>
          </a:p>
        </p:txBody>
      </p:sp>
    </p:spTree>
    <p:extLst>
      <p:ext uri="{BB962C8B-B14F-4D97-AF65-F5344CB8AC3E}">
        <p14:creationId xmlns:p14="http://schemas.microsoft.com/office/powerpoint/2010/main" val="650182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8"/>
            <a:ext cx="7434468" cy="801755"/>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MARTA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715619" y="1272210"/>
            <a:ext cx="8163338" cy="5100265"/>
          </a:xfrm>
        </p:spPr>
        <p:txBody>
          <a:bodyPr>
            <a:noAutofit/>
          </a:bodyPr>
          <a:lstStyle/>
          <a:p>
            <a:r>
              <a:rPr lang="es-SV" sz="3600" dirty="0"/>
              <a:t>"Pero Marta </a:t>
            </a:r>
            <a:r>
              <a:rPr lang="es-SV" sz="3600" b="1" dirty="0"/>
              <a:t>se preocupaba con muchos quehaceres</a:t>
            </a:r>
            <a:r>
              <a:rPr lang="es-SV" sz="3600" dirty="0"/>
              <a:t>, y acercándose, dijo: Señor, ¿no te da cuidado que mi hermana me deje </a:t>
            </a:r>
            <a:r>
              <a:rPr lang="es-SV" sz="3600" b="1" dirty="0"/>
              <a:t>servir sola</a:t>
            </a:r>
            <a:r>
              <a:rPr lang="es-SV" sz="3600" dirty="0"/>
              <a:t>? Dile, pues, que me ayude." (Lucas 10:40)</a:t>
            </a:r>
          </a:p>
        </p:txBody>
      </p:sp>
    </p:spTree>
    <p:extLst>
      <p:ext uri="{BB962C8B-B14F-4D97-AF65-F5344CB8AC3E}">
        <p14:creationId xmlns:p14="http://schemas.microsoft.com/office/powerpoint/2010/main" val="3229611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8"/>
            <a:ext cx="7434468" cy="801755"/>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MARTA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980662" y="786102"/>
            <a:ext cx="7739269" cy="5786975"/>
          </a:xfrm>
        </p:spPr>
        <p:txBody>
          <a:bodyPr>
            <a:noAutofit/>
          </a:bodyPr>
          <a:lstStyle/>
          <a:p>
            <a:r>
              <a:rPr lang="es-SV" sz="2200" dirty="0"/>
              <a:t>Jesús no reprendió a Marta por que estaba ocupaba. La reprendió por que quería arrancar a María de los pies de Jesús, la porción que había escogido su hermana. </a:t>
            </a:r>
          </a:p>
          <a:p>
            <a:r>
              <a:rPr lang="es-SV" sz="2200" dirty="0"/>
              <a:t>Marta probablemente miraba a su hermana escuchando a Jesús, no comprendiendo su quietud. </a:t>
            </a:r>
          </a:p>
          <a:p>
            <a:r>
              <a:rPr lang="es-SV" sz="2200" dirty="0"/>
              <a:t>Para ella la vida era actividad y servicio. </a:t>
            </a:r>
          </a:p>
          <a:p>
            <a:r>
              <a:rPr lang="es-SV" sz="2200" dirty="0"/>
              <a:t>Pero, el servicio de ministrar misericordia y ayuda no lo es todo. </a:t>
            </a:r>
          </a:p>
          <a:p>
            <a:r>
              <a:rPr lang="es-SV" sz="2200" dirty="0"/>
              <a:t>El diácono que visita enfermos no puede menospreciar al que predica la Palabra, pensando que sería mejor que él también visitara enfermos.</a:t>
            </a:r>
          </a:p>
          <a:p>
            <a:r>
              <a:rPr lang="es-SV" sz="2200" dirty="0"/>
              <a:t>María escuchaba a Jesús, la mejor parte. Pero luego, todos ellos se sentaron a la mesa, bendecida por el Señor, pero servida por Marta.</a:t>
            </a:r>
          </a:p>
        </p:txBody>
      </p:sp>
    </p:spTree>
    <p:extLst>
      <p:ext uri="{BB962C8B-B14F-4D97-AF65-F5344CB8AC3E}">
        <p14:creationId xmlns:p14="http://schemas.microsoft.com/office/powerpoint/2010/main" val="2899507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8"/>
            <a:ext cx="7434468" cy="801755"/>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NOADÍAS</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1192697" y="878867"/>
            <a:ext cx="7619999" cy="5786975"/>
          </a:xfrm>
        </p:spPr>
        <p:txBody>
          <a:bodyPr>
            <a:noAutofit/>
          </a:bodyPr>
          <a:lstStyle/>
          <a:p>
            <a:pPr algn="ctr"/>
            <a:r>
              <a:rPr lang="es-SV" sz="2800" dirty="0"/>
              <a:t>Acuérdate, Dios mío, de Tobías y de </a:t>
            </a:r>
            <a:r>
              <a:rPr lang="es-SV" sz="2800" dirty="0" err="1"/>
              <a:t>Sanbalat</a:t>
            </a:r>
            <a:r>
              <a:rPr lang="es-SV" sz="2800" dirty="0"/>
              <a:t>, conforme a estas cosas que hicieron; también acuérdate de </a:t>
            </a:r>
            <a:r>
              <a:rPr lang="es-SV" sz="2800" b="1" dirty="0" err="1">
                <a:solidFill>
                  <a:srgbClr val="C00000"/>
                </a:solidFill>
              </a:rPr>
              <a:t>Noadías</a:t>
            </a:r>
            <a:r>
              <a:rPr lang="es-SV" sz="2800" b="1" dirty="0">
                <a:solidFill>
                  <a:srgbClr val="C00000"/>
                </a:solidFill>
              </a:rPr>
              <a:t> profetisa</a:t>
            </a:r>
            <a:r>
              <a:rPr lang="es-SV" sz="2800" dirty="0"/>
              <a:t>, y de los otros profetas que </a:t>
            </a:r>
            <a:r>
              <a:rPr lang="es-SV" sz="2800" u="sng" dirty="0">
                <a:solidFill>
                  <a:srgbClr val="C00000"/>
                </a:solidFill>
              </a:rPr>
              <a:t>procuraron infundirme miedo</a:t>
            </a:r>
            <a:r>
              <a:rPr lang="es-SV" sz="2800" dirty="0">
                <a:solidFill>
                  <a:srgbClr val="C00000"/>
                </a:solidFill>
              </a:rPr>
              <a:t> </a:t>
            </a:r>
            <a:r>
              <a:rPr lang="es-SV" sz="2800" dirty="0"/>
              <a:t>(Nehemías 6: 14).</a:t>
            </a:r>
          </a:p>
          <a:p>
            <a:pPr algn="ctr"/>
            <a:r>
              <a:rPr lang="es-SV" sz="2400" dirty="0" err="1"/>
              <a:t>Noadías</a:t>
            </a:r>
            <a:r>
              <a:rPr lang="es-SV" sz="2400" dirty="0"/>
              <a:t> contribuyó a obstaculizar la OBRA que se realizó en tiempo de Nehemías. Hulda era un profetisa auténtica, </a:t>
            </a:r>
            <a:r>
              <a:rPr lang="es-SV" sz="2400" b="1" dirty="0" err="1"/>
              <a:t>Noadías</a:t>
            </a:r>
            <a:r>
              <a:rPr lang="es-SV" sz="2400" b="1" dirty="0"/>
              <a:t> era falsa</a:t>
            </a:r>
            <a:r>
              <a:rPr lang="es-SV" sz="2400" dirty="0"/>
              <a:t>. Hulda hablaba inspirada por el Espíritu; en el caso de </a:t>
            </a:r>
            <a:r>
              <a:rPr lang="es-SV" sz="2400" dirty="0" err="1"/>
              <a:t>Noadías</a:t>
            </a:r>
            <a:r>
              <a:rPr lang="es-SV" sz="2400" dirty="0"/>
              <a:t> lo que decía era un mero producto de su imaginación.</a:t>
            </a:r>
          </a:p>
        </p:txBody>
      </p:sp>
    </p:spTree>
    <p:extLst>
      <p:ext uri="{BB962C8B-B14F-4D97-AF65-F5344CB8AC3E}">
        <p14:creationId xmlns:p14="http://schemas.microsoft.com/office/powerpoint/2010/main" val="2252524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285463" y="192158"/>
            <a:ext cx="7434468" cy="801755"/>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NOEMÍ</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1192697" y="878867"/>
            <a:ext cx="7619999" cy="5786975"/>
          </a:xfrm>
        </p:spPr>
        <p:txBody>
          <a:bodyPr>
            <a:noAutofit/>
          </a:bodyPr>
          <a:lstStyle/>
          <a:p>
            <a:r>
              <a:rPr lang="es-SV" sz="2800" dirty="0"/>
              <a:t>«Y ella les respondía: "No me llaméis Noemí, sino llamadme Mara, porque en grande amargura me ha puesto el Todopoderoso"» (Rut 1:20).</a:t>
            </a:r>
          </a:p>
          <a:p>
            <a:r>
              <a:rPr lang="es-SV" sz="2400" dirty="0"/>
              <a:t>Reducida a la extrema pobreza Noemí decidió regresar a Belén, tanto más que había oído que en Belén el pan era ahora abundante. Salió de </a:t>
            </a:r>
            <a:r>
              <a:rPr lang="es-SV" sz="2400" dirty="0" err="1"/>
              <a:t>Moab</a:t>
            </a:r>
            <a:r>
              <a:rPr lang="es-SV" sz="2400" dirty="0"/>
              <a:t> acompañada de sus dos nueras.</a:t>
            </a:r>
          </a:p>
          <a:p>
            <a:r>
              <a:rPr lang="es-SV" sz="2400" dirty="0"/>
              <a:t>Noemí </a:t>
            </a:r>
            <a:r>
              <a:rPr lang="es-SV" sz="2400" b="1" dirty="0"/>
              <a:t>venció su amargura </a:t>
            </a:r>
            <a:r>
              <a:rPr lang="es-SV" sz="2400" dirty="0"/>
              <a:t>y volvió a ser amable y cariñosa como había sido antes. Dios honró a esta mujer abandonada de modo excepcional. </a:t>
            </a:r>
            <a:endParaRPr lang="es-SV" sz="3600" dirty="0"/>
          </a:p>
        </p:txBody>
      </p:sp>
    </p:spTree>
    <p:extLst>
      <p:ext uri="{BB962C8B-B14F-4D97-AF65-F5344CB8AC3E}">
        <p14:creationId xmlns:p14="http://schemas.microsoft.com/office/powerpoint/2010/main" val="2433365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0" y="0"/>
            <a:ext cx="6427305" cy="801755"/>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RAHAB</a:t>
            </a:r>
          </a:p>
        </p:txBody>
      </p:sp>
      <p:pic>
        <p:nvPicPr>
          <p:cNvPr id="5" name="Marcador de contenido 4">
            <a:extLst>
              <a:ext uri="{FF2B5EF4-FFF2-40B4-BE49-F238E27FC236}">
                <a16:creationId xmlns:a16="http://schemas.microsoft.com/office/drawing/2014/main" id="{D37A6873-2E2D-4302-AF53-DD0902D798C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5295946" cy="6858000"/>
          </a:xfrm>
        </p:spPr>
      </p:pic>
      <p:sp>
        <p:nvSpPr>
          <p:cNvPr id="6" name="Marcador de contenido 2">
            <a:extLst>
              <a:ext uri="{FF2B5EF4-FFF2-40B4-BE49-F238E27FC236}">
                <a16:creationId xmlns:a16="http://schemas.microsoft.com/office/drawing/2014/main" id="{886F6074-D948-4AB5-8718-9EE4E4033A93}"/>
              </a:ext>
            </a:extLst>
          </p:cNvPr>
          <p:cNvSpPr txBox="1">
            <a:spLocks/>
          </p:cNvSpPr>
          <p:nvPr/>
        </p:nvSpPr>
        <p:spPr>
          <a:xfrm>
            <a:off x="5234610" y="0"/>
            <a:ext cx="3763616" cy="68580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SV" sz="2200" dirty="0"/>
              <a:t>"Por fe, </a:t>
            </a:r>
            <a:r>
              <a:rPr lang="es-SV" sz="2200" dirty="0" err="1"/>
              <a:t>Rahab</a:t>
            </a:r>
            <a:r>
              <a:rPr lang="es-SV" sz="2200" dirty="0"/>
              <a:t> la ramera, no pereció juntamente con los desobedientes, habiendo recibido a los espías en paz." (Hebreos 11:31)</a:t>
            </a:r>
          </a:p>
          <a:p>
            <a:r>
              <a:rPr lang="es-SV" sz="2200" dirty="0"/>
              <a:t>El apóstol Pablo la nombra entre la gran "nube de testigos" Es la única mujer, junto con Sara, que es designada como un ejemplo de fe. </a:t>
            </a:r>
          </a:p>
          <a:p>
            <a:r>
              <a:rPr lang="es-SV" sz="2200" dirty="0"/>
              <a:t>Además, el apóstol Santiago la menciona como una persona digna por sus buenas obras (2:25). </a:t>
            </a:r>
          </a:p>
        </p:txBody>
      </p:sp>
    </p:spTree>
    <p:extLst>
      <p:ext uri="{BB962C8B-B14F-4D97-AF65-F5344CB8AC3E}">
        <p14:creationId xmlns:p14="http://schemas.microsoft.com/office/powerpoint/2010/main" val="656936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278296" y="92767"/>
            <a:ext cx="2517913" cy="68911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RAQUEL</a:t>
            </a:r>
          </a:p>
        </p:txBody>
      </p:sp>
      <p:sp>
        <p:nvSpPr>
          <p:cNvPr id="4" name="Marcador de contenido 3">
            <a:extLst>
              <a:ext uri="{FF2B5EF4-FFF2-40B4-BE49-F238E27FC236}">
                <a16:creationId xmlns:a16="http://schemas.microsoft.com/office/drawing/2014/main" id="{60BAF411-39AB-4483-ADB4-63A9C06D126E}"/>
              </a:ext>
            </a:extLst>
          </p:cNvPr>
          <p:cNvSpPr>
            <a:spLocks noGrp="1"/>
          </p:cNvSpPr>
          <p:nvPr>
            <p:ph idx="1"/>
          </p:nvPr>
        </p:nvSpPr>
        <p:spPr>
          <a:xfrm>
            <a:off x="901148" y="675860"/>
            <a:ext cx="8057321" cy="5797827"/>
          </a:xfrm>
        </p:spPr>
        <p:txBody>
          <a:bodyPr>
            <a:noAutofit/>
          </a:bodyPr>
          <a:lstStyle/>
          <a:p>
            <a:r>
              <a:rPr lang="es-SV" sz="2200" dirty="0"/>
              <a:t>"Raquel que llora por sus hijos" Jeremías 31:15. </a:t>
            </a:r>
          </a:p>
          <a:p>
            <a:r>
              <a:rPr lang="es-SV" sz="2200" dirty="0"/>
              <a:t>Léase: Génesis 25:16-20; Jeremías 31:15. El grito que dio Raquel al morir fue "</a:t>
            </a:r>
            <a:r>
              <a:rPr lang="es-SV" sz="2200" dirty="0" err="1"/>
              <a:t>Benonni</a:t>
            </a:r>
            <a:r>
              <a:rPr lang="es-SV" sz="2200" dirty="0"/>
              <a:t>"; </a:t>
            </a:r>
            <a:r>
              <a:rPr lang="es-SV" sz="2200" dirty="0" err="1"/>
              <a:t>Benonni</a:t>
            </a:r>
            <a:r>
              <a:rPr lang="es-SV" sz="2200" dirty="0"/>
              <a:t> significa "hijo de mi dolor". Y es en el espíritu de </a:t>
            </a:r>
            <a:r>
              <a:rPr lang="es-SV" sz="2200" dirty="0" err="1"/>
              <a:t>Benonni</a:t>
            </a:r>
            <a:r>
              <a:rPr lang="es-SV" sz="2200" dirty="0"/>
              <a:t> que las Escrituras muestran su entera presencia en la Biblia.</a:t>
            </a:r>
          </a:p>
          <a:p>
            <a:r>
              <a:rPr lang="es-SV" sz="2200" dirty="0"/>
              <a:t>"En dolor darás a luz los hijos." La intensidad del sufrimiento varía. Algunas, ante el gozo por el hijo apenas consideran que han sufrido. Otras sufren terriblemente, y para algunas significa la muerte. Raquel fue una de ellas. Una vida por otra.</a:t>
            </a:r>
          </a:p>
          <a:p>
            <a:r>
              <a:rPr lang="es-SV" sz="2200" dirty="0"/>
              <a:t>Nadie puede decir lo intenso del dolor sufrido por Raquel en su agonía al dar a luz a Benjamín, "Y hubo dificultad en el parto" nos dice la Biblia. La partera le aseguró que el hijo llegaría, pero al nacer el hijo se le salió el alma. "</a:t>
            </a:r>
            <a:r>
              <a:rPr lang="es-SV" sz="2200" dirty="0" err="1"/>
              <a:t>Benonni</a:t>
            </a:r>
            <a:r>
              <a:rPr lang="es-SV" sz="2200" dirty="0"/>
              <a:t>", exclamó Raquel "hijo de mi dolor".</a:t>
            </a:r>
          </a:p>
        </p:txBody>
      </p:sp>
    </p:spTree>
    <p:extLst>
      <p:ext uri="{BB962C8B-B14F-4D97-AF65-F5344CB8AC3E}">
        <p14:creationId xmlns:p14="http://schemas.microsoft.com/office/powerpoint/2010/main" val="2007960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417984" y="133779"/>
            <a:ext cx="7315200" cy="939648"/>
          </a:xfrm>
        </p:spPr>
        <p:txBody>
          <a:bodyPr>
            <a:noAutofit/>
          </a:bodyPr>
          <a:lstStyle/>
          <a:p>
            <a:pPr algn="ctr"/>
            <a:r>
              <a:rPr lang="es-SV" dirty="0">
                <a:ln w="0"/>
                <a:solidFill>
                  <a:schemeClr val="tx1"/>
                </a:solidFill>
                <a:effectLst>
                  <a:reflection blurRad="6350" stA="53000" endA="300" endPos="35500" dir="5400000" sy="-90000" algn="bl" rotWithShape="0"/>
                </a:effectLst>
                <a:latin typeface="Zurich BlkEx BT" panose="020B0807040502030204" pitchFamily="34" charset="0"/>
              </a:rPr>
              <a:t>EL MENSAJE DE HULDA</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898281" y="1185235"/>
            <a:ext cx="7834903" cy="5229011"/>
          </a:xfrm>
        </p:spPr>
        <p:txBody>
          <a:bodyPr>
            <a:normAutofit lnSpcReduction="10000"/>
          </a:bodyPr>
          <a:lstStyle/>
          <a:p>
            <a:r>
              <a:rPr lang="es-ES" sz="2400" dirty="0"/>
              <a:t>Mas al rey de Judá que os ha enviado para que preguntaseis a Jehová, diréis así: Así ha dicho Jehová el Dios de Israel: Por cuanto oíste las palabras del libro, </a:t>
            </a:r>
          </a:p>
          <a:p>
            <a:r>
              <a:rPr lang="es-ES" sz="2400" dirty="0"/>
              <a:t>Y tu corazón se enterneció, y te humillaste delante de Jehová, cuando oíste lo que yo he pronunciado contra este lugar y contra sus moradores, que vendrán a ser asolados y malditos, y rasgaste tus vestidos, y lloraste en mi presencia, también yo te he oído, dice Jehová. </a:t>
            </a:r>
          </a:p>
          <a:p>
            <a:r>
              <a:rPr lang="es-ES" sz="2400" dirty="0"/>
              <a:t>Por tanto, he aquí yo te recogeré con tus padres, y serás llevado a tu sepulcro en paz, y no verán tus ojos todo el mal que yo traigo sobre este lugar. Y ellos dieron al rey la respuesta. </a:t>
            </a:r>
          </a:p>
        </p:txBody>
      </p:sp>
      <p:sp>
        <p:nvSpPr>
          <p:cNvPr id="4" name="CuadroTexto 3">
            <a:extLst>
              <a:ext uri="{FF2B5EF4-FFF2-40B4-BE49-F238E27FC236}">
                <a16:creationId xmlns:a16="http://schemas.microsoft.com/office/drawing/2014/main" id="{B77EA19A-754A-46F9-94F6-71CFD4A6A3EC}"/>
              </a:ext>
            </a:extLst>
          </p:cNvPr>
          <p:cNvSpPr txBox="1"/>
          <p:nvPr/>
        </p:nvSpPr>
        <p:spPr>
          <a:xfrm>
            <a:off x="3220277" y="6354890"/>
            <a:ext cx="2351926" cy="369332"/>
          </a:xfrm>
          <a:prstGeom prst="rect">
            <a:avLst/>
          </a:prstGeom>
          <a:noFill/>
        </p:spPr>
        <p:txBody>
          <a:bodyPr wrap="none" rtlCol="0">
            <a:spAutoFit/>
          </a:bodyPr>
          <a:lstStyle/>
          <a:p>
            <a:r>
              <a:rPr lang="es-SV" b="1" dirty="0">
                <a:effectLst>
                  <a:outerShdw blurRad="38100" dist="38100" dir="2700000" algn="tl">
                    <a:srgbClr val="000000">
                      <a:alpha val="43137"/>
                    </a:srgbClr>
                  </a:outerShdw>
                </a:effectLst>
              </a:rPr>
              <a:t>2° Reyes 22:18 – 20 </a:t>
            </a:r>
          </a:p>
        </p:txBody>
      </p:sp>
    </p:spTree>
    <p:extLst>
      <p:ext uri="{BB962C8B-B14F-4D97-AF65-F5344CB8AC3E}">
        <p14:creationId xmlns:p14="http://schemas.microsoft.com/office/powerpoint/2010/main" val="2615604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278296" y="92767"/>
            <a:ext cx="2517913" cy="68911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RAQUEL</a:t>
            </a:r>
          </a:p>
        </p:txBody>
      </p:sp>
      <p:sp>
        <p:nvSpPr>
          <p:cNvPr id="4" name="Marcador de contenido 3">
            <a:extLst>
              <a:ext uri="{FF2B5EF4-FFF2-40B4-BE49-F238E27FC236}">
                <a16:creationId xmlns:a16="http://schemas.microsoft.com/office/drawing/2014/main" id="{60BAF411-39AB-4483-ADB4-63A9C06D126E}"/>
              </a:ext>
            </a:extLst>
          </p:cNvPr>
          <p:cNvSpPr>
            <a:spLocks noGrp="1"/>
          </p:cNvSpPr>
          <p:nvPr>
            <p:ph idx="1"/>
          </p:nvPr>
        </p:nvSpPr>
        <p:spPr>
          <a:xfrm>
            <a:off x="1311965" y="675860"/>
            <a:ext cx="7553740" cy="5797827"/>
          </a:xfrm>
        </p:spPr>
        <p:txBody>
          <a:bodyPr>
            <a:noAutofit/>
          </a:bodyPr>
          <a:lstStyle/>
          <a:p>
            <a:r>
              <a:rPr lang="es-SV" sz="2100" dirty="0"/>
              <a:t>Raquel no fue un modelo en algunos aspectos. Sabemos que se llevó imágenes con ella a Canaán. Engañó a su padre. Estaba celosa de Lea. Cuando finalmente dio a luz a José, y pudo ser madre, su orgullo maternal dominó su personalidad completamente. </a:t>
            </a:r>
          </a:p>
          <a:p>
            <a:r>
              <a:rPr lang="es-SV" sz="2100" dirty="0"/>
              <a:t>La vemos escrita en Jeremías 31:15: "</a:t>
            </a:r>
            <a:r>
              <a:rPr lang="es-SV" sz="2100" b="1" dirty="0"/>
              <a:t>Así dice Jehová: Se oye una voz en Rama, lamento y llanto amargo; Raquel que llora por sus hijos, y rehúsa ser consolada</a:t>
            </a:r>
            <a:r>
              <a:rPr lang="es-SV" sz="2100" dirty="0"/>
              <a:t>." Más tarde, en este mismo Belén, ante cuyas puertas casi, Raquel había exclamado "</a:t>
            </a:r>
            <a:r>
              <a:rPr lang="es-SV" sz="2100" dirty="0" err="1"/>
              <a:t>Benonni</a:t>
            </a:r>
            <a:r>
              <a:rPr lang="es-SV" sz="2100" dirty="0"/>
              <a:t>", Herodes realizó una terrible matanza. </a:t>
            </a:r>
          </a:p>
          <a:p>
            <a:r>
              <a:rPr lang="es-SV" sz="2100" dirty="0"/>
              <a:t>Así el </a:t>
            </a:r>
            <a:r>
              <a:rPr lang="es-SV" sz="2100" dirty="0" err="1"/>
              <a:t>Benonni</a:t>
            </a:r>
            <a:r>
              <a:rPr lang="es-SV" sz="2100" dirty="0"/>
              <a:t> de este corazón de madre en su agonía halló eco en la historia de la Iglesia de Dios en Israel. Israel no pudo olvidar a Raquel que, al morir, dio a luz a su hijo. El Espíritu Santo mismo recuerda este </a:t>
            </a:r>
            <a:r>
              <a:rPr lang="es-SV" sz="2100" b="1" dirty="0"/>
              <a:t>grito de agonía</a:t>
            </a:r>
            <a:r>
              <a:rPr lang="es-SV" sz="2100" dirty="0"/>
              <a:t>.</a:t>
            </a:r>
          </a:p>
          <a:p>
            <a:pPr marL="0" indent="0">
              <a:buNone/>
            </a:pPr>
            <a:endParaRPr lang="es-SV" sz="2100" dirty="0"/>
          </a:p>
        </p:txBody>
      </p:sp>
    </p:spTree>
    <p:extLst>
      <p:ext uri="{BB962C8B-B14F-4D97-AF65-F5344CB8AC3E}">
        <p14:creationId xmlns:p14="http://schemas.microsoft.com/office/powerpoint/2010/main" val="1825915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3571460" y="404190"/>
            <a:ext cx="2517913" cy="68911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REBECA</a:t>
            </a:r>
          </a:p>
        </p:txBody>
      </p:sp>
      <p:sp>
        <p:nvSpPr>
          <p:cNvPr id="4" name="Marcador de contenido 3">
            <a:extLst>
              <a:ext uri="{FF2B5EF4-FFF2-40B4-BE49-F238E27FC236}">
                <a16:creationId xmlns:a16="http://schemas.microsoft.com/office/drawing/2014/main" id="{60BAF411-39AB-4483-ADB4-63A9C06D126E}"/>
              </a:ext>
            </a:extLst>
          </p:cNvPr>
          <p:cNvSpPr>
            <a:spLocks noGrp="1"/>
          </p:cNvSpPr>
          <p:nvPr>
            <p:ph idx="1"/>
          </p:nvPr>
        </p:nvSpPr>
        <p:spPr>
          <a:xfrm>
            <a:off x="1219200" y="2213113"/>
            <a:ext cx="7222435" cy="3167270"/>
          </a:xfrm>
        </p:spPr>
        <p:txBody>
          <a:bodyPr>
            <a:noAutofit/>
          </a:bodyPr>
          <a:lstStyle/>
          <a:p>
            <a:pPr algn="ctr"/>
            <a:r>
              <a:rPr lang="es-SV" sz="3600" dirty="0"/>
              <a:t>"Y no sólo esto, sino también cuando Rebeca concibió de uno, de Isaac nuestro padre" Romanos 9:10</a:t>
            </a:r>
          </a:p>
          <a:p>
            <a:pPr marL="0" indent="0" algn="ctr">
              <a:buNone/>
            </a:pPr>
            <a:endParaRPr lang="es-SV" sz="4000" dirty="0"/>
          </a:p>
        </p:txBody>
      </p:sp>
    </p:spTree>
    <p:extLst>
      <p:ext uri="{BB962C8B-B14F-4D97-AF65-F5344CB8AC3E}">
        <p14:creationId xmlns:p14="http://schemas.microsoft.com/office/powerpoint/2010/main" val="1647456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3571460" y="404190"/>
            <a:ext cx="2517913" cy="68911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REBECA</a:t>
            </a:r>
          </a:p>
        </p:txBody>
      </p:sp>
      <p:sp>
        <p:nvSpPr>
          <p:cNvPr id="4" name="Marcador de contenido 3">
            <a:extLst>
              <a:ext uri="{FF2B5EF4-FFF2-40B4-BE49-F238E27FC236}">
                <a16:creationId xmlns:a16="http://schemas.microsoft.com/office/drawing/2014/main" id="{60BAF411-39AB-4483-ADB4-63A9C06D126E}"/>
              </a:ext>
            </a:extLst>
          </p:cNvPr>
          <p:cNvSpPr>
            <a:spLocks noGrp="1"/>
          </p:cNvSpPr>
          <p:nvPr>
            <p:ph idx="1"/>
          </p:nvPr>
        </p:nvSpPr>
        <p:spPr>
          <a:xfrm>
            <a:off x="1219198" y="1351722"/>
            <a:ext cx="7222435" cy="3949148"/>
          </a:xfrm>
        </p:spPr>
        <p:txBody>
          <a:bodyPr>
            <a:noAutofit/>
          </a:bodyPr>
          <a:lstStyle/>
          <a:p>
            <a:r>
              <a:rPr lang="es-SV" sz="2400" dirty="0"/>
              <a:t>No dio un ejemplo especial de fe, pero es evidente que ésta existía en su corazón. Por ejemplo, dejó la tierra idólatra de Arán en favor de las tiendas de Abraham. </a:t>
            </a:r>
          </a:p>
          <a:p>
            <a:r>
              <a:rPr lang="es-SV" sz="2400" dirty="0"/>
              <a:t>Lo confirma también el hecho que según Romanos 9:12 recibió una revelación directa del Señor. observemos también sus esfuerzos para asegurar la bendición del Mesías para su hijo predilecto Jacob.</a:t>
            </a:r>
          </a:p>
          <a:p>
            <a:pPr marL="0" indent="0" algn="ctr">
              <a:buNone/>
            </a:pPr>
            <a:endParaRPr lang="es-SV" sz="4800" dirty="0"/>
          </a:p>
        </p:txBody>
      </p:sp>
    </p:spTree>
    <p:extLst>
      <p:ext uri="{BB962C8B-B14F-4D97-AF65-F5344CB8AC3E}">
        <p14:creationId xmlns:p14="http://schemas.microsoft.com/office/powerpoint/2010/main" val="2628206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3571460" y="404190"/>
            <a:ext cx="2517913" cy="68911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REBECA</a:t>
            </a:r>
          </a:p>
        </p:txBody>
      </p:sp>
      <p:sp>
        <p:nvSpPr>
          <p:cNvPr id="4" name="Marcador de contenido 3">
            <a:extLst>
              <a:ext uri="{FF2B5EF4-FFF2-40B4-BE49-F238E27FC236}">
                <a16:creationId xmlns:a16="http://schemas.microsoft.com/office/drawing/2014/main" id="{60BAF411-39AB-4483-ADB4-63A9C06D126E}"/>
              </a:ext>
            </a:extLst>
          </p:cNvPr>
          <p:cNvSpPr>
            <a:spLocks noGrp="1"/>
          </p:cNvSpPr>
          <p:nvPr>
            <p:ph idx="1"/>
          </p:nvPr>
        </p:nvSpPr>
        <p:spPr>
          <a:xfrm>
            <a:off x="1219198" y="980661"/>
            <a:ext cx="7222435" cy="5473149"/>
          </a:xfrm>
        </p:spPr>
        <p:txBody>
          <a:bodyPr>
            <a:noAutofit/>
          </a:bodyPr>
          <a:lstStyle/>
          <a:p>
            <a:r>
              <a:rPr lang="es-SV" sz="2200" dirty="0"/>
              <a:t>La consideración de las consecuencias de esta conducta es aleccionadora. Rebeca fomentó las tendencias de Jacob al engaño y para él el conflicto entre ellas y la fe se agudizó y se hizo más doloroso. En cuanto a Esaú, no contribuyó a alterar la base de su carácter.</a:t>
            </a:r>
          </a:p>
          <a:p>
            <a:r>
              <a:rPr lang="es-SV" sz="2200" dirty="0"/>
              <a:t>En realidad Rebeca descartó a Esaú y se dedicó como madre exclusivamente a Jacob. El castigo lo pagó con las mujeres que Esaú trajo a su casa y que acabaron degradándole completamente. La negligencia de Rebeca en la educación de Esaú tuvo repercusiones más adelante para el pueblo de Israel, en las épocas de sus conflictos con Edom, que es lo mismo que Esaú. La ira de Esaú todavía hierve en Herodes que era idumeo, en el día en que se burla del Varón de Dolores.</a:t>
            </a:r>
          </a:p>
          <a:p>
            <a:pPr marL="0" indent="0" algn="ctr">
              <a:buNone/>
            </a:pPr>
            <a:endParaRPr lang="es-SV" sz="2200" dirty="0"/>
          </a:p>
        </p:txBody>
      </p:sp>
    </p:spTree>
    <p:extLst>
      <p:ext uri="{BB962C8B-B14F-4D97-AF65-F5344CB8AC3E}">
        <p14:creationId xmlns:p14="http://schemas.microsoft.com/office/powerpoint/2010/main" val="33368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3571460" y="404190"/>
            <a:ext cx="2517913" cy="68911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RUT</a:t>
            </a:r>
          </a:p>
        </p:txBody>
      </p:sp>
      <p:sp>
        <p:nvSpPr>
          <p:cNvPr id="4" name="Marcador de contenido 3">
            <a:extLst>
              <a:ext uri="{FF2B5EF4-FFF2-40B4-BE49-F238E27FC236}">
                <a16:creationId xmlns:a16="http://schemas.microsoft.com/office/drawing/2014/main" id="{60BAF411-39AB-4483-ADB4-63A9C06D126E}"/>
              </a:ext>
            </a:extLst>
          </p:cNvPr>
          <p:cNvSpPr>
            <a:spLocks noGrp="1"/>
          </p:cNvSpPr>
          <p:nvPr>
            <p:ph idx="1"/>
          </p:nvPr>
        </p:nvSpPr>
        <p:spPr>
          <a:xfrm>
            <a:off x="1219198" y="980661"/>
            <a:ext cx="7222435" cy="5473149"/>
          </a:xfrm>
        </p:spPr>
        <p:txBody>
          <a:bodyPr>
            <a:noAutofit/>
          </a:bodyPr>
          <a:lstStyle/>
          <a:p>
            <a:r>
              <a:rPr lang="es-SV" sz="2000" dirty="0"/>
              <a:t>«Toda la gente de mi pueblo sabe que eres una mujer virtuosa» (Rut 3:11).</a:t>
            </a:r>
          </a:p>
          <a:p>
            <a:r>
              <a:rPr lang="es-SV" sz="2000" dirty="0"/>
              <a:t>Léase: Rut 3. Rut ya no era una joven cuando se casó con </a:t>
            </a:r>
            <a:r>
              <a:rPr lang="es-SV" sz="2000" dirty="0" err="1"/>
              <a:t>Booz</a:t>
            </a:r>
            <a:r>
              <a:rPr lang="es-SV" sz="2000" dirty="0"/>
              <a:t> y dio a luz a Obed. Había estado casada con </a:t>
            </a:r>
            <a:r>
              <a:rPr lang="es-SV" sz="2000" dirty="0" err="1"/>
              <a:t>Mahlón</a:t>
            </a:r>
            <a:r>
              <a:rPr lang="es-SV" sz="2000" dirty="0"/>
              <a:t> en </a:t>
            </a:r>
            <a:r>
              <a:rPr lang="es-SV" sz="2000" dirty="0" err="1"/>
              <a:t>Moab</a:t>
            </a:r>
            <a:r>
              <a:rPr lang="es-SV" sz="2000" dirty="0"/>
              <a:t> durante casi diez años, y había continuado viuda durante algún tiempo. En aquellos tiempos y en el Oriente, podía ya considerarse, pues, una mujer de edad madura. Al compararla con Noemí nos inclinamos a pensar que era joven, pero no lo era tanto como suponemos.</a:t>
            </a:r>
          </a:p>
          <a:p>
            <a:r>
              <a:rPr lang="es-SV" sz="2000" dirty="0"/>
              <a:t>Rut procedía del mismo origen pagano de </a:t>
            </a:r>
            <a:r>
              <a:rPr lang="es-SV" sz="2000" dirty="0" err="1"/>
              <a:t>Orfa</a:t>
            </a:r>
            <a:r>
              <a:rPr lang="es-SV" sz="2000" dirty="0"/>
              <a:t>. Era parte de La tribu de </a:t>
            </a:r>
            <a:r>
              <a:rPr lang="es-SV" sz="2000" dirty="0" err="1"/>
              <a:t>Moab</a:t>
            </a:r>
            <a:r>
              <a:rPr lang="es-SV" sz="2000" dirty="0"/>
              <a:t>, que había degenerado espiritualmente. También ella había entrado en contacto con La Santa influencia de </a:t>
            </a:r>
            <a:r>
              <a:rPr lang="es-SV" sz="2000" dirty="0" err="1"/>
              <a:t>Elimelec</a:t>
            </a:r>
            <a:r>
              <a:rPr lang="es-SV" sz="2000" dirty="0"/>
              <a:t> y su familia. Pero al revés de </a:t>
            </a:r>
            <a:r>
              <a:rPr lang="es-SV" sz="2000" dirty="0" err="1"/>
              <a:t>Orfa</a:t>
            </a:r>
            <a:r>
              <a:rPr lang="es-SV" sz="2000" dirty="0"/>
              <a:t> había abierto su corazón a La gracia.</a:t>
            </a:r>
          </a:p>
          <a:p>
            <a:pPr marL="0" indent="0" algn="ctr">
              <a:buNone/>
            </a:pPr>
            <a:endParaRPr lang="es-SV" sz="2400" dirty="0"/>
          </a:p>
        </p:txBody>
      </p:sp>
    </p:spTree>
    <p:extLst>
      <p:ext uri="{BB962C8B-B14F-4D97-AF65-F5344CB8AC3E}">
        <p14:creationId xmlns:p14="http://schemas.microsoft.com/office/powerpoint/2010/main" val="1535614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3571460" y="404190"/>
            <a:ext cx="2517913" cy="68911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RUT</a:t>
            </a:r>
          </a:p>
        </p:txBody>
      </p:sp>
      <p:sp>
        <p:nvSpPr>
          <p:cNvPr id="4" name="Marcador de contenido 3">
            <a:extLst>
              <a:ext uri="{FF2B5EF4-FFF2-40B4-BE49-F238E27FC236}">
                <a16:creationId xmlns:a16="http://schemas.microsoft.com/office/drawing/2014/main" id="{60BAF411-39AB-4483-ADB4-63A9C06D126E}"/>
              </a:ext>
            </a:extLst>
          </p:cNvPr>
          <p:cNvSpPr>
            <a:spLocks noGrp="1"/>
          </p:cNvSpPr>
          <p:nvPr>
            <p:ph idx="1"/>
          </p:nvPr>
        </p:nvSpPr>
        <p:spPr>
          <a:xfrm>
            <a:off x="1219198" y="980661"/>
            <a:ext cx="7222435" cy="5473149"/>
          </a:xfrm>
        </p:spPr>
        <p:txBody>
          <a:bodyPr>
            <a:noAutofit/>
          </a:bodyPr>
          <a:lstStyle/>
          <a:p>
            <a:pPr algn="ctr"/>
            <a:r>
              <a:rPr lang="es-SV" sz="3200" dirty="0" err="1"/>
              <a:t>Booz</a:t>
            </a:r>
            <a:r>
              <a:rPr lang="es-SV" sz="3200" dirty="0"/>
              <a:t> se casó con Rut. Rut dio a luz a Obed. De Obed nació Isaí. Así que Rut, la moabita, fue incluida en la línea de los elegidos por Dios para formar la línea de la que nació el Salvador. </a:t>
            </a:r>
            <a:r>
              <a:rPr lang="es-SV" sz="3200" b="1" dirty="0"/>
              <a:t>Rut fue la bisabuela de David</a:t>
            </a:r>
          </a:p>
          <a:p>
            <a:pPr marL="0" indent="0" algn="ctr">
              <a:buNone/>
            </a:pPr>
            <a:endParaRPr lang="es-SV" sz="4000" dirty="0"/>
          </a:p>
        </p:txBody>
      </p:sp>
    </p:spTree>
    <p:extLst>
      <p:ext uri="{BB962C8B-B14F-4D97-AF65-F5344CB8AC3E}">
        <p14:creationId xmlns:p14="http://schemas.microsoft.com/office/powerpoint/2010/main" val="3579923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3571460" y="404190"/>
            <a:ext cx="2517913" cy="68911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SAFIRA</a:t>
            </a:r>
          </a:p>
        </p:txBody>
      </p:sp>
      <p:sp>
        <p:nvSpPr>
          <p:cNvPr id="4" name="Marcador de contenido 3">
            <a:extLst>
              <a:ext uri="{FF2B5EF4-FFF2-40B4-BE49-F238E27FC236}">
                <a16:creationId xmlns:a16="http://schemas.microsoft.com/office/drawing/2014/main" id="{60BAF411-39AB-4483-ADB4-63A9C06D126E}"/>
              </a:ext>
            </a:extLst>
          </p:cNvPr>
          <p:cNvSpPr>
            <a:spLocks noGrp="1"/>
          </p:cNvSpPr>
          <p:nvPr>
            <p:ph idx="1"/>
          </p:nvPr>
        </p:nvSpPr>
        <p:spPr>
          <a:xfrm>
            <a:off x="1219198" y="980661"/>
            <a:ext cx="7222435" cy="5473149"/>
          </a:xfrm>
        </p:spPr>
        <p:txBody>
          <a:bodyPr>
            <a:noAutofit/>
          </a:bodyPr>
          <a:lstStyle/>
          <a:p>
            <a:r>
              <a:rPr lang="es-SV" sz="2800" i="1" dirty="0"/>
              <a:t>Pero cierto hombre llamado Ananías, con Safira su mujer, vendió una heredad, y se quedó con parte del precio, sabiéndolo también su mujer</a:t>
            </a:r>
            <a:r>
              <a:rPr lang="es-SV" sz="2800" dirty="0"/>
              <a:t>. (Hechos 5:1, 2)</a:t>
            </a:r>
          </a:p>
          <a:p>
            <a:r>
              <a:rPr lang="es-SV" sz="2800" dirty="0"/>
              <a:t>Léase Hechos 5:1-11. Dios castigó a Safira con la muerte por haber colaborado con su esposo en un acto fraudulento. Lo ocurrido no parece que debería haber dado lugar a un resultado tan trágico. Vamos a considerar los hechos en conjunto.</a:t>
            </a:r>
          </a:p>
        </p:txBody>
      </p:sp>
    </p:spTree>
    <p:extLst>
      <p:ext uri="{BB962C8B-B14F-4D97-AF65-F5344CB8AC3E}">
        <p14:creationId xmlns:p14="http://schemas.microsoft.com/office/powerpoint/2010/main" val="116931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3571460" y="404190"/>
            <a:ext cx="2517913" cy="68911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SALOMÉ</a:t>
            </a:r>
          </a:p>
        </p:txBody>
      </p:sp>
      <p:sp>
        <p:nvSpPr>
          <p:cNvPr id="4" name="Marcador de contenido 3">
            <a:extLst>
              <a:ext uri="{FF2B5EF4-FFF2-40B4-BE49-F238E27FC236}">
                <a16:creationId xmlns:a16="http://schemas.microsoft.com/office/drawing/2014/main" id="{60BAF411-39AB-4483-ADB4-63A9C06D126E}"/>
              </a:ext>
            </a:extLst>
          </p:cNvPr>
          <p:cNvSpPr>
            <a:spLocks noGrp="1"/>
          </p:cNvSpPr>
          <p:nvPr>
            <p:ph idx="1"/>
          </p:nvPr>
        </p:nvSpPr>
        <p:spPr>
          <a:xfrm>
            <a:off x="1219198" y="980661"/>
            <a:ext cx="7368211" cy="5473149"/>
          </a:xfrm>
        </p:spPr>
        <p:txBody>
          <a:bodyPr>
            <a:noAutofit/>
          </a:bodyPr>
          <a:lstStyle/>
          <a:p>
            <a:r>
              <a:rPr lang="es-SV" sz="2100" dirty="0"/>
              <a:t>"Entonces se le acercó la madre de los hijos de Zebedeo, con sus hijos, postrándose ante él y pidiéndole algo". (Mateo 20:20)</a:t>
            </a:r>
          </a:p>
          <a:p>
            <a:r>
              <a:rPr lang="es-SV" sz="2100" dirty="0"/>
              <a:t>Léase Lucas 20:20-28; Marcos 15:40, 41. Salomé era la esposa de Zebedeo, y la madre de Juan y Jacobo. </a:t>
            </a:r>
          </a:p>
          <a:p>
            <a:r>
              <a:rPr lang="es-SV" sz="2100" dirty="0"/>
              <a:t>Salomé podía considerarse como muy bendecida entre las mujeres, puesto que era la madre de dos de los discípulos más queridos por Jesús. </a:t>
            </a:r>
          </a:p>
          <a:p>
            <a:r>
              <a:rPr lang="es-SV" sz="2100" dirty="0"/>
              <a:t>Jacobo murió como mártir según vemos en Hechos 12:2, por lo que su entrada en el cielo precedió a la de los otros apóstoles. De los once que habían presenciado la ascensión de Jesús en el monte de los Olivos, Jacobo fue el primero llamado a la comunión con el Señor.</a:t>
            </a:r>
          </a:p>
        </p:txBody>
      </p:sp>
    </p:spTree>
    <p:extLst>
      <p:ext uri="{BB962C8B-B14F-4D97-AF65-F5344CB8AC3E}">
        <p14:creationId xmlns:p14="http://schemas.microsoft.com/office/powerpoint/2010/main" val="1955455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3571460" y="404190"/>
            <a:ext cx="2517913" cy="68911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SARA</a:t>
            </a:r>
          </a:p>
        </p:txBody>
      </p:sp>
      <p:sp>
        <p:nvSpPr>
          <p:cNvPr id="4" name="Marcador de contenido 3">
            <a:extLst>
              <a:ext uri="{FF2B5EF4-FFF2-40B4-BE49-F238E27FC236}">
                <a16:creationId xmlns:a16="http://schemas.microsoft.com/office/drawing/2014/main" id="{60BAF411-39AB-4483-ADB4-63A9C06D126E}"/>
              </a:ext>
            </a:extLst>
          </p:cNvPr>
          <p:cNvSpPr>
            <a:spLocks noGrp="1"/>
          </p:cNvSpPr>
          <p:nvPr>
            <p:ph idx="1"/>
          </p:nvPr>
        </p:nvSpPr>
        <p:spPr>
          <a:xfrm>
            <a:off x="887894" y="1152934"/>
            <a:ext cx="7368211" cy="5473149"/>
          </a:xfrm>
        </p:spPr>
        <p:txBody>
          <a:bodyPr>
            <a:noAutofit/>
          </a:bodyPr>
          <a:lstStyle/>
          <a:p>
            <a:pPr algn="ctr"/>
            <a:r>
              <a:rPr lang="es-SV" sz="4000" dirty="0"/>
              <a:t>"</a:t>
            </a:r>
            <a:r>
              <a:rPr lang="es-SV" sz="3600" dirty="0"/>
              <a:t>Por fe Sara siendo estéril, recibió poder para concebir" Hebreos 11:11.</a:t>
            </a:r>
          </a:p>
          <a:p>
            <a:pPr algn="ctr"/>
            <a:r>
              <a:rPr lang="es-SV" sz="2000" dirty="0"/>
              <a:t>Sara es la primera mujer cuya fe se nos muestra para que la observemos, y esto específicamente en su función de mujer casada. Hay dos apóstoles que nos lo dicen. Primero es Pablo que indica que por fe pasó a ser madre (Hebreos 11:11); y segundo, Pedro, que ruega a las mujeres cristianas que sean como Sara, que " obedecía a Abraham llamándole señor" (1ra.Pedro 3:6). No sabemos qué clase de mujer era Sara como hija, en su casa, o como doncella. Se nos presenta ya como "la mujer de Abraham" y así permanece en la Biblia.</a:t>
            </a:r>
          </a:p>
        </p:txBody>
      </p:sp>
    </p:spTree>
    <p:extLst>
      <p:ext uri="{BB962C8B-B14F-4D97-AF65-F5344CB8AC3E}">
        <p14:creationId xmlns:p14="http://schemas.microsoft.com/office/powerpoint/2010/main" val="2688663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3571460" y="404190"/>
            <a:ext cx="2517913" cy="68911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SARA</a:t>
            </a:r>
          </a:p>
        </p:txBody>
      </p:sp>
      <p:sp>
        <p:nvSpPr>
          <p:cNvPr id="4" name="Marcador de contenido 3">
            <a:extLst>
              <a:ext uri="{FF2B5EF4-FFF2-40B4-BE49-F238E27FC236}">
                <a16:creationId xmlns:a16="http://schemas.microsoft.com/office/drawing/2014/main" id="{60BAF411-39AB-4483-ADB4-63A9C06D126E}"/>
              </a:ext>
            </a:extLst>
          </p:cNvPr>
          <p:cNvSpPr>
            <a:spLocks noGrp="1"/>
          </p:cNvSpPr>
          <p:nvPr>
            <p:ph idx="1"/>
          </p:nvPr>
        </p:nvSpPr>
        <p:spPr>
          <a:xfrm>
            <a:off x="887894" y="1152934"/>
            <a:ext cx="7368211" cy="5473149"/>
          </a:xfrm>
        </p:spPr>
        <p:txBody>
          <a:bodyPr>
            <a:noAutofit/>
          </a:bodyPr>
          <a:lstStyle/>
          <a:p>
            <a:r>
              <a:rPr lang="es-SV" sz="2800" dirty="0"/>
              <a:t>Sara, sin embargo, tuvo momentos pecaminosos. El ceder a Agar fue un acto de incredulidad. Su risa fue también incrédula. A causa de su incredulidad Sara trató a Agar rudamente. Y las Escrituras no disimulan este hecho. Pero a pesar de todos sus pecados, Sara vivió por fe. Por fe recobró su valor como mujer. Por fe, de </a:t>
            </a:r>
            <a:r>
              <a:rPr lang="es-SV" sz="2800" dirty="0" err="1"/>
              <a:t>Sarai</a:t>
            </a:r>
            <a:r>
              <a:rPr lang="es-SV" sz="2800" dirty="0"/>
              <a:t> pasó a Sara. Comparada con Ada y </a:t>
            </a:r>
            <a:r>
              <a:rPr lang="es-SV" sz="2800" dirty="0" err="1"/>
              <a:t>Zila</a:t>
            </a:r>
            <a:r>
              <a:rPr lang="es-SV" sz="2800" dirty="0"/>
              <a:t>, Sara es una princesa entre las mujeres.</a:t>
            </a:r>
          </a:p>
        </p:txBody>
      </p:sp>
    </p:spTree>
    <p:extLst>
      <p:ext uri="{BB962C8B-B14F-4D97-AF65-F5344CB8AC3E}">
        <p14:creationId xmlns:p14="http://schemas.microsoft.com/office/powerpoint/2010/main" val="3962963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417984" y="133778"/>
            <a:ext cx="7315200"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LA HIJA DE FARAÓN</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898281" y="2073131"/>
            <a:ext cx="7834903" cy="3108469"/>
          </a:xfrm>
        </p:spPr>
        <p:txBody>
          <a:bodyPr>
            <a:normAutofit/>
          </a:bodyPr>
          <a:lstStyle/>
          <a:p>
            <a:pPr algn="ctr"/>
            <a:r>
              <a:rPr lang="es-SV" sz="2800" dirty="0"/>
              <a:t>"Y la hija de Faraón descendió a lavarse al río, y paseándose sus doncellas por la ribera del río, vio ella la arquilla en el carrizal, y envió una criada suya a que la tomase." (Éxodo 2:5).</a:t>
            </a:r>
            <a:endParaRPr lang="es-ES" sz="2800" dirty="0"/>
          </a:p>
        </p:txBody>
      </p:sp>
    </p:spTree>
    <p:extLst>
      <p:ext uri="{BB962C8B-B14F-4D97-AF65-F5344CB8AC3E}">
        <p14:creationId xmlns:p14="http://schemas.microsoft.com/office/powerpoint/2010/main" val="3957212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3571460" y="404190"/>
            <a:ext cx="2517913" cy="68911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SÉFORA</a:t>
            </a:r>
          </a:p>
        </p:txBody>
      </p:sp>
      <p:sp>
        <p:nvSpPr>
          <p:cNvPr id="4" name="Marcador de contenido 3">
            <a:extLst>
              <a:ext uri="{FF2B5EF4-FFF2-40B4-BE49-F238E27FC236}">
                <a16:creationId xmlns:a16="http://schemas.microsoft.com/office/drawing/2014/main" id="{60BAF411-39AB-4483-ADB4-63A9C06D126E}"/>
              </a:ext>
            </a:extLst>
          </p:cNvPr>
          <p:cNvSpPr>
            <a:spLocks noGrp="1"/>
          </p:cNvSpPr>
          <p:nvPr>
            <p:ph idx="1"/>
          </p:nvPr>
        </p:nvSpPr>
        <p:spPr>
          <a:xfrm>
            <a:off x="887894" y="1152934"/>
            <a:ext cx="7368211" cy="5473149"/>
          </a:xfrm>
        </p:spPr>
        <p:txBody>
          <a:bodyPr>
            <a:noAutofit/>
          </a:bodyPr>
          <a:lstStyle/>
          <a:p>
            <a:r>
              <a:rPr lang="es-SV" sz="3200" dirty="0"/>
              <a:t>"Y aquel varón dio su hija </a:t>
            </a:r>
            <a:r>
              <a:rPr lang="es-SV" sz="3200" dirty="0" err="1"/>
              <a:t>Séfora</a:t>
            </a:r>
            <a:r>
              <a:rPr lang="es-SV" sz="3200" dirty="0"/>
              <a:t> por mujer a Moisés" (Éxodo 2:21).</a:t>
            </a:r>
          </a:p>
          <a:p>
            <a:r>
              <a:rPr lang="es-SV" sz="2200" dirty="0"/>
              <a:t>El primer matrimonio de Moisés fue muy desdichado. Su propia falta de fe fue la causa de ello. Recordemos cómo se puso a la defensa de un compatriota en Egipto, y pensaba con su sola fuerza liberar a los hebreos de mano de los egipcios. Ante el fracaso, Moisés desilusionado tuvo que huir. Y llegó a Madián y a </a:t>
            </a:r>
            <a:r>
              <a:rPr lang="es-SV" sz="2200" dirty="0" err="1"/>
              <a:t>Jetro</a:t>
            </a:r>
            <a:r>
              <a:rPr lang="es-SV" sz="2200" dirty="0"/>
              <a:t>. Se hallaba disgustado en su corazón. Ahora, las perspectivas de poder liberar a los judíos tenían que parecerle sin esperanza. Pensaría que no tenía ya otra cosa que hacer que permanecer en una tierra extraña, oscura y desconocida.</a:t>
            </a:r>
          </a:p>
          <a:p>
            <a:r>
              <a:rPr lang="es-SV" dirty="0"/>
              <a:t> </a:t>
            </a:r>
          </a:p>
          <a:p>
            <a:endParaRPr lang="es-SV" sz="3200" dirty="0"/>
          </a:p>
        </p:txBody>
      </p:sp>
    </p:spTree>
    <p:extLst>
      <p:ext uri="{BB962C8B-B14F-4D97-AF65-F5344CB8AC3E}">
        <p14:creationId xmlns:p14="http://schemas.microsoft.com/office/powerpoint/2010/main" val="508961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3571460" y="404190"/>
            <a:ext cx="2517913" cy="68911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SÉFORA</a:t>
            </a:r>
          </a:p>
        </p:txBody>
      </p:sp>
      <p:sp>
        <p:nvSpPr>
          <p:cNvPr id="4" name="Marcador de contenido 3">
            <a:extLst>
              <a:ext uri="{FF2B5EF4-FFF2-40B4-BE49-F238E27FC236}">
                <a16:creationId xmlns:a16="http://schemas.microsoft.com/office/drawing/2014/main" id="{60BAF411-39AB-4483-ADB4-63A9C06D126E}"/>
              </a:ext>
            </a:extLst>
          </p:cNvPr>
          <p:cNvSpPr>
            <a:spLocks noGrp="1"/>
          </p:cNvSpPr>
          <p:nvPr>
            <p:ph idx="1"/>
          </p:nvPr>
        </p:nvSpPr>
        <p:spPr>
          <a:xfrm>
            <a:off x="887894" y="1152934"/>
            <a:ext cx="7368211" cy="5473149"/>
          </a:xfrm>
        </p:spPr>
        <p:txBody>
          <a:bodyPr>
            <a:noAutofit/>
          </a:bodyPr>
          <a:lstStyle/>
          <a:p>
            <a:r>
              <a:rPr lang="es-SV" sz="2200" dirty="0"/>
              <a:t>En este estado de ánimo abatido y desanimado Moisés aceptó en matrimonio a </a:t>
            </a:r>
            <a:r>
              <a:rPr lang="es-SV" sz="2200" dirty="0" err="1"/>
              <a:t>Séfora</a:t>
            </a:r>
            <a:r>
              <a:rPr lang="es-SV" sz="2200" dirty="0"/>
              <a:t>, una mujer medianita. Expresó su desilusión con el nombre que dio al hijo que le nació de </a:t>
            </a:r>
            <a:r>
              <a:rPr lang="es-SV" sz="2200" dirty="0" err="1"/>
              <a:t>Séfora</a:t>
            </a:r>
            <a:r>
              <a:rPr lang="es-SV" sz="2200" dirty="0"/>
              <a:t>, poco tiempo después: Gersón, que significa "forastero soy en tierra ajena". Puede muy bien ser por este desánimo y depresión que </a:t>
            </a:r>
            <a:r>
              <a:rPr lang="es-SV" sz="2200" dirty="0" err="1"/>
              <a:t>Séfora</a:t>
            </a:r>
            <a:r>
              <a:rPr lang="es-SV" sz="2200" dirty="0"/>
              <a:t> poco a poco pudo dominarle e interferir más y más en las sagradas tradiciones de Israel. Por lo menos, cuanto tuvo su segundo hijo, Eliezer, sabemos que a Moisés le faltó incluso el valor de insistir en que fuera circuncidado. Es también verdad, sin embargo, que para este tiempo Moisés había desarrollado una fe más firme. Esto es evidente por el nombre, que significa "el Señor de mi padre fue mi ayuda".  </a:t>
            </a:r>
          </a:p>
          <a:p>
            <a:endParaRPr lang="es-SV" sz="2200" dirty="0"/>
          </a:p>
        </p:txBody>
      </p:sp>
    </p:spTree>
    <p:extLst>
      <p:ext uri="{BB962C8B-B14F-4D97-AF65-F5344CB8AC3E}">
        <p14:creationId xmlns:p14="http://schemas.microsoft.com/office/powerpoint/2010/main" val="2204086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3571460" y="404190"/>
            <a:ext cx="2517913" cy="68911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SÉFORA</a:t>
            </a:r>
          </a:p>
        </p:txBody>
      </p:sp>
      <p:sp>
        <p:nvSpPr>
          <p:cNvPr id="4" name="Marcador de contenido 3">
            <a:extLst>
              <a:ext uri="{FF2B5EF4-FFF2-40B4-BE49-F238E27FC236}">
                <a16:creationId xmlns:a16="http://schemas.microsoft.com/office/drawing/2014/main" id="{60BAF411-39AB-4483-ADB4-63A9C06D126E}"/>
              </a:ext>
            </a:extLst>
          </p:cNvPr>
          <p:cNvSpPr>
            <a:spLocks noGrp="1"/>
          </p:cNvSpPr>
          <p:nvPr>
            <p:ph idx="1"/>
          </p:nvPr>
        </p:nvSpPr>
        <p:spPr>
          <a:xfrm>
            <a:off x="887894" y="1152934"/>
            <a:ext cx="7368211" cy="5473149"/>
          </a:xfrm>
        </p:spPr>
        <p:txBody>
          <a:bodyPr>
            <a:noAutofit/>
          </a:bodyPr>
          <a:lstStyle/>
          <a:p>
            <a:r>
              <a:rPr lang="es-SV" sz="2400" dirty="0"/>
              <a:t>Pero como ocurre con frecuencia, la tendencia a cultivar los valores internos espirituales, se compensó con esta caída de la actividad productiva, y la energía. Moisés pecó gravemente: hizo una componenda con una mujer no creyente, y se abstuvo de aplicar su hijo la marca del Pacto de Dios. </a:t>
            </a:r>
            <a:r>
              <a:rPr lang="es-SV" sz="2400" dirty="0" err="1"/>
              <a:t>Séfora</a:t>
            </a:r>
            <a:r>
              <a:rPr lang="es-SV" sz="2400" dirty="0"/>
              <a:t>, al parecer triunfó. Moisés no iba a vencer a Madián, sino que Madián iba a subyugar a Moisés.</a:t>
            </a:r>
          </a:p>
          <a:p>
            <a:endParaRPr lang="es-SV" sz="2800" dirty="0"/>
          </a:p>
        </p:txBody>
      </p:sp>
    </p:spTree>
    <p:extLst>
      <p:ext uri="{BB962C8B-B14F-4D97-AF65-F5344CB8AC3E}">
        <p14:creationId xmlns:p14="http://schemas.microsoft.com/office/powerpoint/2010/main" val="3873287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3571460" y="404190"/>
            <a:ext cx="2517913" cy="68911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SÉFORA</a:t>
            </a:r>
          </a:p>
        </p:txBody>
      </p:sp>
      <p:sp>
        <p:nvSpPr>
          <p:cNvPr id="4" name="Marcador de contenido 3">
            <a:extLst>
              <a:ext uri="{FF2B5EF4-FFF2-40B4-BE49-F238E27FC236}">
                <a16:creationId xmlns:a16="http://schemas.microsoft.com/office/drawing/2014/main" id="{60BAF411-39AB-4483-ADB4-63A9C06D126E}"/>
              </a:ext>
            </a:extLst>
          </p:cNvPr>
          <p:cNvSpPr>
            <a:spLocks noGrp="1"/>
          </p:cNvSpPr>
          <p:nvPr>
            <p:ph idx="1"/>
          </p:nvPr>
        </p:nvSpPr>
        <p:spPr>
          <a:xfrm>
            <a:off x="887894" y="980661"/>
            <a:ext cx="7368211" cy="5473149"/>
          </a:xfrm>
        </p:spPr>
        <p:txBody>
          <a:bodyPr>
            <a:noAutofit/>
          </a:bodyPr>
          <a:lstStyle/>
          <a:p>
            <a:r>
              <a:rPr lang="es-SV" sz="2200" dirty="0"/>
              <a:t>En este punto, sin embargo, intervino el Señor. En uno de sus frecuentes viajes por el país, Moisés estaba alojado con su familia en una posada de una ciudad extraña. Allí Dios causó que Moisés cayera gravemente enfermo. </a:t>
            </a:r>
            <a:r>
              <a:rPr lang="es-SV" sz="2200" dirty="0" err="1"/>
              <a:t>Séfora</a:t>
            </a:r>
            <a:r>
              <a:rPr lang="es-SV" sz="2200" dirty="0"/>
              <a:t> le ve postrado; las señales de la muerte aparecen en su rostro. La conciencia les acusa a los dos de que han profanado el Pacto de Dios. </a:t>
            </a:r>
            <a:r>
              <a:rPr lang="es-SV" sz="2200" dirty="0" err="1"/>
              <a:t>Séfora</a:t>
            </a:r>
            <a:r>
              <a:rPr lang="es-SV" sz="2200" dirty="0"/>
              <a:t> que no se encuentra bajo la influencia directa de la casa de su padre se encuentra perdida, no halla solución. En su desespero se siente obligada a ceder a los deseos de su esposo. Estando Moisés demasiado enfermo para hacerlo, ella misma circuncida a Eliezer con un pedernal afilado.</a:t>
            </a:r>
          </a:p>
        </p:txBody>
      </p:sp>
    </p:spTree>
    <p:extLst>
      <p:ext uri="{BB962C8B-B14F-4D97-AF65-F5344CB8AC3E}">
        <p14:creationId xmlns:p14="http://schemas.microsoft.com/office/powerpoint/2010/main" val="871895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3571460" y="404190"/>
            <a:ext cx="2517913" cy="68911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SÉFORA</a:t>
            </a:r>
          </a:p>
        </p:txBody>
      </p:sp>
      <p:sp>
        <p:nvSpPr>
          <p:cNvPr id="4" name="Marcador de contenido 3">
            <a:extLst>
              <a:ext uri="{FF2B5EF4-FFF2-40B4-BE49-F238E27FC236}">
                <a16:creationId xmlns:a16="http://schemas.microsoft.com/office/drawing/2014/main" id="{60BAF411-39AB-4483-ADB4-63A9C06D126E}"/>
              </a:ext>
            </a:extLst>
          </p:cNvPr>
          <p:cNvSpPr>
            <a:spLocks noGrp="1"/>
          </p:cNvSpPr>
          <p:nvPr>
            <p:ph idx="1"/>
          </p:nvPr>
        </p:nvSpPr>
        <p:spPr>
          <a:xfrm>
            <a:off x="887894" y="1192691"/>
            <a:ext cx="7368211" cy="5473149"/>
          </a:xfrm>
        </p:spPr>
        <p:txBody>
          <a:bodyPr>
            <a:noAutofit/>
          </a:bodyPr>
          <a:lstStyle/>
          <a:p>
            <a:r>
              <a:rPr lang="es-SV" sz="2400" dirty="0" err="1"/>
              <a:t>Séfora</a:t>
            </a:r>
            <a:r>
              <a:rPr lang="es-SV" sz="2400" dirty="0"/>
              <a:t> no lo hace porque se arrepienta o tenga el corazón quebrantado, porque haya sido vencida por el Señor. Es evidente, por el relato que lo hace sólo para salvar la vida de su esposo. Leemos en </a:t>
            </a:r>
            <a:r>
              <a:rPr lang="es-SV" sz="2400" dirty="0" err="1"/>
              <a:t>Exodo</a:t>
            </a:r>
            <a:r>
              <a:rPr lang="es-SV" sz="2400" dirty="0"/>
              <a:t> 4:25 que echó el prepucio a los pies de su esposo y dijo: "A la verdad tú me eres un esposo de sangre. Por poco te pierdo por la muerte; ahora estás convaleciente. Yo te he arrancado de las garras de la muerte. Eres mi esposo por segunda vez, y esta vez por medio de la sangre de mi hijo."</a:t>
            </a:r>
            <a:endParaRPr lang="es-SV" sz="3600" dirty="0"/>
          </a:p>
        </p:txBody>
      </p:sp>
    </p:spTree>
    <p:extLst>
      <p:ext uri="{BB962C8B-B14F-4D97-AF65-F5344CB8AC3E}">
        <p14:creationId xmlns:p14="http://schemas.microsoft.com/office/powerpoint/2010/main" val="2857543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3571460" y="404190"/>
            <a:ext cx="2517913" cy="68911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SÉFORA</a:t>
            </a:r>
          </a:p>
        </p:txBody>
      </p:sp>
      <p:sp>
        <p:nvSpPr>
          <p:cNvPr id="4" name="Marcador de contenido 3">
            <a:extLst>
              <a:ext uri="{FF2B5EF4-FFF2-40B4-BE49-F238E27FC236}">
                <a16:creationId xmlns:a16="http://schemas.microsoft.com/office/drawing/2014/main" id="{60BAF411-39AB-4483-ADB4-63A9C06D126E}"/>
              </a:ext>
            </a:extLst>
          </p:cNvPr>
          <p:cNvSpPr>
            <a:spLocks noGrp="1"/>
          </p:cNvSpPr>
          <p:nvPr>
            <p:ph idx="1"/>
          </p:nvPr>
        </p:nvSpPr>
        <p:spPr>
          <a:xfrm>
            <a:off x="887894" y="1192691"/>
            <a:ext cx="7368211" cy="5473149"/>
          </a:xfrm>
        </p:spPr>
        <p:txBody>
          <a:bodyPr>
            <a:noAutofit/>
          </a:bodyPr>
          <a:lstStyle/>
          <a:p>
            <a:r>
              <a:rPr lang="es-SV" sz="2400" dirty="0"/>
              <a:t>Es verdad que más tarde </a:t>
            </a:r>
            <a:r>
              <a:rPr lang="es-SV" sz="2400" dirty="0" err="1"/>
              <a:t>Jetro</a:t>
            </a:r>
            <a:r>
              <a:rPr lang="es-SV" sz="2400" dirty="0"/>
              <a:t> le devolvió la esposa y los hijos (Éxodo 18). Es también verdad que Moisés, que había pasado a ser el líder de Israel, ni repudió ni rechazó a la mujer con la que se había casado en un acto poco juicioso. Para él el matrimonio era una unión demasiado sagrada. Después de esto, sin embargo, ya no se nos habla más de </a:t>
            </a:r>
            <a:r>
              <a:rPr lang="es-SV" sz="2400" dirty="0" err="1"/>
              <a:t>Séfora</a:t>
            </a:r>
            <a:r>
              <a:rPr lang="es-SV" sz="2400" dirty="0"/>
              <a:t> ni de sus hijos. Ninguno de ellos recibió una legación de riquezas espirituales. Sus personas pasan sin comentario en la historia del pueblo judío.</a:t>
            </a:r>
          </a:p>
          <a:p>
            <a:pPr marL="0" indent="0">
              <a:buNone/>
            </a:pPr>
            <a:endParaRPr lang="es-SV" sz="4400" dirty="0"/>
          </a:p>
        </p:txBody>
      </p:sp>
    </p:spTree>
    <p:extLst>
      <p:ext uri="{BB962C8B-B14F-4D97-AF65-F5344CB8AC3E}">
        <p14:creationId xmlns:p14="http://schemas.microsoft.com/office/powerpoint/2010/main" val="1229605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3571460" y="404190"/>
            <a:ext cx="2517913" cy="689112"/>
          </a:xfrm>
        </p:spPr>
        <p:txBody>
          <a:bodyPr>
            <a:noAutofit/>
          </a:bodyPr>
          <a:lstStyle/>
          <a:p>
            <a:pPr algn="ctr"/>
            <a:r>
              <a:rPr lang="es-SV" sz="3200" dirty="0">
                <a:ln w="0"/>
                <a:solidFill>
                  <a:schemeClr val="tx1"/>
                </a:solidFill>
                <a:effectLst>
                  <a:reflection blurRad="6350" stA="53000" endA="300" endPos="35500" dir="5400000" sy="-90000" algn="bl" rotWithShape="0"/>
                </a:effectLst>
                <a:latin typeface="Zurich BlkEx BT" panose="020B0807040502030204" pitchFamily="34" charset="0"/>
              </a:rPr>
              <a:t>TAMAR</a:t>
            </a:r>
          </a:p>
        </p:txBody>
      </p:sp>
      <p:sp>
        <p:nvSpPr>
          <p:cNvPr id="4" name="Marcador de contenido 3">
            <a:extLst>
              <a:ext uri="{FF2B5EF4-FFF2-40B4-BE49-F238E27FC236}">
                <a16:creationId xmlns:a16="http://schemas.microsoft.com/office/drawing/2014/main" id="{60BAF411-39AB-4483-ADB4-63A9C06D126E}"/>
              </a:ext>
            </a:extLst>
          </p:cNvPr>
          <p:cNvSpPr>
            <a:spLocks noGrp="1"/>
          </p:cNvSpPr>
          <p:nvPr>
            <p:ph idx="1"/>
          </p:nvPr>
        </p:nvSpPr>
        <p:spPr>
          <a:xfrm>
            <a:off x="887894" y="1192691"/>
            <a:ext cx="7368211" cy="5473149"/>
          </a:xfrm>
        </p:spPr>
        <p:txBody>
          <a:bodyPr>
            <a:noAutofit/>
          </a:bodyPr>
          <a:lstStyle/>
          <a:p>
            <a:r>
              <a:rPr lang="es-SV" sz="2800" dirty="0"/>
              <a:t>"Y Tamar, su nuera, dio a luz a </a:t>
            </a:r>
            <a:r>
              <a:rPr lang="es-SV" sz="2800" dirty="0" err="1"/>
              <a:t>Peres</a:t>
            </a:r>
            <a:r>
              <a:rPr lang="es-SV" sz="2800" dirty="0"/>
              <a:t> y a </a:t>
            </a:r>
            <a:r>
              <a:rPr lang="es-SV" sz="2800" dirty="0" err="1"/>
              <a:t>Zera</a:t>
            </a:r>
            <a:r>
              <a:rPr lang="es-SV" sz="2800" dirty="0"/>
              <a:t>." (I Crónicas 2:4)</a:t>
            </a:r>
          </a:p>
          <a:p>
            <a:r>
              <a:rPr lang="es-SV" sz="2800" dirty="0"/>
              <a:t>Léase: Génesis 38:6-30; I Crónicas 2:4. Tamar significa "delgada" y es el nombre que se usa en las Escrituras para denominar la palmera. De esto se puede inferir la configuración de Tamar: alta y delgada. Pero es más importante aún que como su suegra, la hija de Súa, fuera cananea.</a:t>
            </a:r>
          </a:p>
          <a:p>
            <a:pPr marL="0" indent="0">
              <a:buNone/>
            </a:pPr>
            <a:endParaRPr lang="es-SV" sz="6000" dirty="0"/>
          </a:p>
        </p:txBody>
      </p:sp>
    </p:spTree>
    <p:extLst>
      <p:ext uri="{BB962C8B-B14F-4D97-AF65-F5344CB8AC3E}">
        <p14:creationId xmlns:p14="http://schemas.microsoft.com/office/powerpoint/2010/main" val="469550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417984" y="133778"/>
            <a:ext cx="7315200"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LA HIJA DE FARAÓN</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898281" y="1609305"/>
            <a:ext cx="7834903" cy="4009617"/>
          </a:xfrm>
        </p:spPr>
        <p:txBody>
          <a:bodyPr>
            <a:noAutofit/>
          </a:bodyPr>
          <a:lstStyle/>
          <a:p>
            <a:r>
              <a:rPr lang="es-SV" sz="2800" dirty="0"/>
              <a:t>Lo que nos interesa destacar es que tenía que haber un corazón humano de veras latiendo dentro del pecho de esta princesa pagana. Habría en el fondo del mismo, a pesar de la pompa y formalidad de su vida en el ambiente regio, el verdadero impulso que mueve a las madres a abrazar en su pecho a una criatura.</a:t>
            </a:r>
          </a:p>
        </p:txBody>
      </p:sp>
    </p:spTree>
    <p:extLst>
      <p:ext uri="{BB962C8B-B14F-4D97-AF65-F5344CB8AC3E}">
        <p14:creationId xmlns:p14="http://schemas.microsoft.com/office/powerpoint/2010/main" val="264578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DF7BE-E1DC-45E9-B076-5B689C6AA64B}"/>
              </a:ext>
            </a:extLst>
          </p:cNvPr>
          <p:cNvSpPr>
            <a:spLocks noGrp="1"/>
          </p:cNvSpPr>
          <p:nvPr>
            <p:ph type="title"/>
          </p:nvPr>
        </p:nvSpPr>
        <p:spPr>
          <a:xfrm>
            <a:off x="1417984" y="133778"/>
            <a:ext cx="7315200" cy="1376969"/>
          </a:xfrm>
        </p:spPr>
        <p:txBody>
          <a:bodyPr>
            <a:noAutofit/>
          </a:bodyPr>
          <a:lstStyle/>
          <a:p>
            <a:pPr algn="ctr"/>
            <a:r>
              <a:rPr lang="es-SV" sz="4400" dirty="0">
                <a:ln w="0"/>
                <a:solidFill>
                  <a:schemeClr val="tx1"/>
                </a:solidFill>
                <a:effectLst>
                  <a:reflection blurRad="6350" stA="53000" endA="300" endPos="35500" dir="5400000" sy="-90000" algn="bl" rotWithShape="0"/>
                </a:effectLst>
                <a:latin typeface="Zurich BlkEx BT" panose="020B0807040502030204" pitchFamily="34" charset="0"/>
              </a:rPr>
              <a:t>LA HIJA DE FARAÓN</a:t>
            </a:r>
          </a:p>
        </p:txBody>
      </p:sp>
      <p:sp>
        <p:nvSpPr>
          <p:cNvPr id="3" name="Marcador de contenido 2">
            <a:extLst>
              <a:ext uri="{FF2B5EF4-FFF2-40B4-BE49-F238E27FC236}">
                <a16:creationId xmlns:a16="http://schemas.microsoft.com/office/drawing/2014/main" id="{0C259E38-F826-4945-879C-803C1528B0DE}"/>
              </a:ext>
            </a:extLst>
          </p:cNvPr>
          <p:cNvSpPr>
            <a:spLocks noGrp="1"/>
          </p:cNvSpPr>
          <p:nvPr>
            <p:ph idx="1"/>
          </p:nvPr>
        </p:nvSpPr>
        <p:spPr>
          <a:xfrm>
            <a:off x="898281" y="1609305"/>
            <a:ext cx="7834903" cy="4420434"/>
          </a:xfrm>
        </p:spPr>
        <p:txBody>
          <a:bodyPr>
            <a:noAutofit/>
          </a:bodyPr>
          <a:lstStyle/>
          <a:p>
            <a:r>
              <a:rPr lang="es-SV" sz="2800" dirty="0"/>
              <a:t>En comparación, la conducta de esta princesa egipcia demuestra su grandeza. Era una mujer pagana, pero su conducta hacia Moisés ilustra que estaba por encima de lo que esperamos de los paganos. Para ella el niño Moisés no era un objeto de ilusión y de juego. Se cuidó de hacer planes para su bienestar sin contar los riesgos personales que implicaban su decisión.</a:t>
            </a:r>
          </a:p>
        </p:txBody>
      </p:sp>
    </p:spTree>
    <p:extLst>
      <p:ext uri="{BB962C8B-B14F-4D97-AF65-F5344CB8AC3E}">
        <p14:creationId xmlns:p14="http://schemas.microsoft.com/office/powerpoint/2010/main" val="2286248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0</TotalTime>
  <Words>6444</Words>
  <Application>Microsoft Office PowerPoint</Application>
  <PresentationFormat>Presentación en pantalla (4:3)</PresentationFormat>
  <Paragraphs>236</Paragraphs>
  <Slides>76</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76</vt:i4>
      </vt:variant>
    </vt:vector>
  </HeadingPairs>
  <TitlesOfParts>
    <vt:vector size="85" baseType="lpstr">
      <vt:lpstr>36</vt:lpstr>
      <vt:lpstr>Arial</vt:lpstr>
      <vt:lpstr>Arial Narrow</vt:lpstr>
      <vt:lpstr>Book Antiqua</vt:lpstr>
      <vt:lpstr>Century Gothic</vt:lpstr>
      <vt:lpstr>Times New Roman</vt:lpstr>
      <vt:lpstr>Wingdings 3</vt:lpstr>
      <vt:lpstr>Zurich BlkEx BT</vt:lpstr>
      <vt:lpstr>Espiral</vt:lpstr>
      <vt:lpstr>Grandes mujeres en La Biblia  (Parte IV)</vt:lpstr>
      <vt:lpstr>HULDA</vt:lpstr>
      <vt:lpstr>HULDA</vt:lpstr>
      <vt:lpstr>HULDA</vt:lpstr>
      <vt:lpstr>EL MENSAJE DE HULDA</vt:lpstr>
      <vt:lpstr>EL MENSAJE DE HULDA</vt:lpstr>
      <vt:lpstr>LA HIJA DE FARAÓN</vt:lpstr>
      <vt:lpstr>LA HIJA DE FARAÓN</vt:lpstr>
      <vt:lpstr>LA HIJA DE FARAÓN</vt:lpstr>
      <vt:lpstr>LA MUJER CANANEA</vt:lpstr>
      <vt:lpstr>LA MUJER CANANEA</vt:lpstr>
      <vt:lpstr>LA MUJER CANANEA</vt:lpstr>
      <vt:lpstr>LA MUJER CON FLUJO DE SANGRE</vt:lpstr>
      <vt:lpstr>LA MUJER CON FLUJO DE SANGRE</vt:lpstr>
      <vt:lpstr>LA MUJER CON FLUJO DE SANGRE</vt:lpstr>
      <vt:lpstr>LA MUJER CON FLUJO DE SANGRE</vt:lpstr>
      <vt:lpstr>LA MUJER DE PILATO</vt:lpstr>
      <vt:lpstr>LA MUJER DE PILATO</vt:lpstr>
      <vt:lpstr>LA MUJER SAMARITANA</vt:lpstr>
      <vt:lpstr>LA MUJER SAMARITANA</vt:lpstr>
      <vt:lpstr>LA MUJER SAMARITANA</vt:lpstr>
      <vt:lpstr>LEA</vt:lpstr>
      <vt:lpstr>LEA</vt:lpstr>
      <vt:lpstr>LEA</vt:lpstr>
      <vt:lpstr>LEA</vt:lpstr>
      <vt:lpstr>LIDIA</vt:lpstr>
      <vt:lpstr>LIDIA</vt:lpstr>
      <vt:lpstr>LIDIA</vt:lpstr>
      <vt:lpstr>MARÍA DE BETANIA</vt:lpstr>
      <vt:lpstr>MARÍA DE BETANIA</vt:lpstr>
      <vt:lpstr>MARÍA DE BETANIA</vt:lpstr>
      <vt:lpstr>MARÍA DE BETANIA</vt:lpstr>
      <vt:lpstr>MARÍA DE JERUSALÉN</vt:lpstr>
      <vt:lpstr>MARÍA DE JERUSALÉN</vt:lpstr>
      <vt:lpstr>MARÍA DE JERUSALÉN</vt:lpstr>
      <vt:lpstr>MARÍA DE JERUSALÉN</vt:lpstr>
      <vt:lpstr>MARÍA DE ROMA</vt:lpstr>
      <vt:lpstr>MARÍA DE ROMA</vt:lpstr>
      <vt:lpstr>MARÍA MAGDALENA</vt:lpstr>
      <vt:lpstr>MARÍA MAGDALENA</vt:lpstr>
      <vt:lpstr>MARÍA MAGDALENA</vt:lpstr>
      <vt:lpstr>MARÍA MAGDALENA</vt:lpstr>
      <vt:lpstr>MARÍA MAGDALENA</vt:lpstr>
      <vt:lpstr>MARÍA, HERMANA DE MOISÉS</vt:lpstr>
      <vt:lpstr>MARÍA, HERMANA DE MOISÉS</vt:lpstr>
      <vt:lpstr>MARÍA, HERMANA DE MOISÉS</vt:lpstr>
      <vt:lpstr>MARÍA, HERMANA DE MOISÉS</vt:lpstr>
      <vt:lpstr>MARÍA, HERMANA DE MOISÉS</vt:lpstr>
      <vt:lpstr>MARÍA, LA MADRE DE JESÚS</vt:lpstr>
      <vt:lpstr>MARÍA, LA MADRE DE JESÚS</vt:lpstr>
      <vt:lpstr>MARÍA, LA MADRE DE JESÚS</vt:lpstr>
      <vt:lpstr>MARÍA, LA MADRE DEL APÓSTOL</vt:lpstr>
      <vt:lpstr>MARÍA, LA MADRE DEL APÓSTOL</vt:lpstr>
      <vt:lpstr>MARTA</vt:lpstr>
      <vt:lpstr>MARTA</vt:lpstr>
      <vt:lpstr>NOADÍAS</vt:lpstr>
      <vt:lpstr>NOEMÍ</vt:lpstr>
      <vt:lpstr>RAHAB</vt:lpstr>
      <vt:lpstr>RAQUEL</vt:lpstr>
      <vt:lpstr>RAQUEL</vt:lpstr>
      <vt:lpstr>REBECA</vt:lpstr>
      <vt:lpstr>REBECA</vt:lpstr>
      <vt:lpstr>REBECA</vt:lpstr>
      <vt:lpstr>RUT</vt:lpstr>
      <vt:lpstr>RUT</vt:lpstr>
      <vt:lpstr>SAFIRA</vt:lpstr>
      <vt:lpstr>SALOMÉ</vt:lpstr>
      <vt:lpstr>SARA</vt:lpstr>
      <vt:lpstr>SARA</vt:lpstr>
      <vt:lpstr>SÉFORA</vt:lpstr>
      <vt:lpstr>SÉFORA</vt:lpstr>
      <vt:lpstr>SÉFORA</vt:lpstr>
      <vt:lpstr>SÉFORA</vt:lpstr>
      <vt:lpstr>SÉFORA</vt:lpstr>
      <vt:lpstr>SÉFORA</vt:lpstr>
      <vt:lpstr>TAMAR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2018-01-07T00:00:18Z</dcterms:created>
  <dcterms:modified xsi:type="dcterms:W3CDTF">2018-04-14T19:01:02Z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