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8"/>
  </p:notesMasterIdLst>
  <p:handoutMasterIdLst>
    <p:handoutMasterId r:id="rId39"/>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474" y="72"/>
      </p:cViewPr>
      <p:guideLst>
        <p:guide pos="288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3/10/2018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‹Nº›</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3/10/2018</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‹Nº›</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Rectangle 8"/>
          <p:cNvSpPr/>
          <p:nvPr/>
        </p:nvSpPr>
        <p:spPr>
          <a:xfrm>
            <a:off x="-1" y="1905000"/>
            <a:ext cx="9141620"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10" name="Rectangle 9"/>
          <p:cNvSpPr/>
          <p:nvPr/>
        </p:nvSpPr>
        <p:spPr>
          <a:xfrm>
            <a:off x="-2" y="1795132"/>
            <a:ext cx="9141620"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11" name="Rectangle 10"/>
          <p:cNvSpPr/>
          <p:nvPr/>
        </p:nvSpPr>
        <p:spPr>
          <a:xfrm>
            <a:off x="-2" y="5142116"/>
            <a:ext cx="9141620"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2" name="Title 1"/>
          <p:cNvSpPr>
            <a:spLocks noGrp="1"/>
          </p:cNvSpPr>
          <p:nvPr>
            <p:ph type="ctrTitle"/>
          </p:nvPr>
        </p:nvSpPr>
        <p:spPr>
          <a:xfrm>
            <a:off x="971550" y="2079812"/>
            <a:ext cx="7200900" cy="1724092"/>
          </a:xfrm>
        </p:spPr>
        <p:txBody>
          <a:bodyPr anchor="b"/>
          <a:lstStyle>
            <a:lvl1pPr algn="ctr">
              <a:defRPr sz="5400"/>
            </a:lvl1pPr>
          </a:lstStyle>
          <a:p>
            <a:r>
              <a:rPr lang="es-ES"/>
              <a:t>Haga clic para modificar el estilo de título del patrón</a:t>
            </a:r>
            <a:endParaRPr/>
          </a:p>
        </p:txBody>
      </p:sp>
      <p:sp>
        <p:nvSpPr>
          <p:cNvPr id="3" name="Subtitle 2"/>
          <p:cNvSpPr>
            <a:spLocks noGrp="1"/>
          </p:cNvSpPr>
          <p:nvPr>
            <p:ph type="subTitle" idx="1"/>
          </p:nvPr>
        </p:nvSpPr>
        <p:spPr>
          <a:xfrm>
            <a:off x="971550" y="3959352"/>
            <a:ext cx="72009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0B277187-C200-495F-A386-621319EADA8F}"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es-ES"/>
              <a:t>Haga clic para modificar el estilo de título del patrón</a:t>
            </a:r>
            <a:endParaRPr/>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0B277187-C200-495F-A386-621319EADA8F}"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dirty="0"/>
          </a:p>
        </p:txBody>
      </p:sp>
      <p:sp>
        <p:nvSpPr>
          <p:cNvPr id="4" name="Date Placeholder 3"/>
          <p:cNvSpPr>
            <a:spLocks noGrp="1"/>
          </p:cNvSpPr>
          <p:nvPr>
            <p:ph type="dt" sz="half" idx="10"/>
          </p:nvPr>
        </p:nvSpPr>
        <p:spPr/>
        <p:txBody>
          <a:bodyPr/>
          <a:lstStyle/>
          <a:p>
            <a:fld id="{0B277187-C200-495F-A386-621319EADA8F}"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71550" y="2130552"/>
            <a:ext cx="7200900" cy="2359152"/>
          </a:xfrm>
        </p:spPr>
        <p:txBody>
          <a:bodyPr anchor="b">
            <a:normAutofit/>
          </a:bodyPr>
          <a:lstStyle>
            <a:lvl1pPr algn="ctr">
              <a:defRPr sz="5400" b="1"/>
            </a:lvl1pPr>
          </a:lstStyle>
          <a:p>
            <a:r>
              <a:rPr lang="es-ES"/>
              <a:t>Haga clic para modificar el estilo de título del patrón</a:t>
            </a:r>
            <a:endParaRPr/>
          </a:p>
        </p:txBody>
      </p:sp>
      <p:sp>
        <p:nvSpPr>
          <p:cNvPr id="3" name="Text Placeholder 2"/>
          <p:cNvSpPr>
            <a:spLocks noGrp="1"/>
          </p:cNvSpPr>
          <p:nvPr>
            <p:ph type="body" idx="1"/>
          </p:nvPr>
        </p:nvSpPr>
        <p:spPr>
          <a:xfrm>
            <a:off x="971550" y="4572000"/>
            <a:ext cx="72009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0B277187-C200-495F-A386-621319EADA8F}"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Content Placeholder 2"/>
          <p:cNvSpPr>
            <a:spLocks noGrp="1"/>
          </p:cNvSpPr>
          <p:nvPr>
            <p:ph sz="half" idx="1"/>
          </p:nvPr>
        </p:nvSpPr>
        <p:spPr>
          <a:xfrm>
            <a:off x="1005840" y="1901952"/>
            <a:ext cx="3429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Content Placeholder 3"/>
          <p:cNvSpPr>
            <a:spLocks noGrp="1"/>
          </p:cNvSpPr>
          <p:nvPr>
            <p:ph sz="half" idx="2"/>
          </p:nvPr>
        </p:nvSpPr>
        <p:spPr>
          <a:xfrm>
            <a:off x="4709160" y="1901952"/>
            <a:ext cx="3429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Date Placeholder 4"/>
          <p:cNvSpPr>
            <a:spLocks noGrp="1"/>
          </p:cNvSpPr>
          <p:nvPr>
            <p:ph type="dt" sz="half" idx="10"/>
          </p:nvPr>
        </p:nvSpPr>
        <p:spPr/>
        <p:txBody>
          <a:bodyPr/>
          <a:lstStyle/>
          <a:p>
            <a:fld id="{0B277187-C200-495F-A386-621319EADA8F}" type="datetimeFigureOut">
              <a:rPr lang="en-US"/>
              <a:t>3/10/2018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Text Placeholder 2"/>
          <p:cNvSpPr>
            <a:spLocks noGrp="1"/>
          </p:cNvSpPr>
          <p:nvPr>
            <p:ph type="body" idx="1"/>
          </p:nvPr>
        </p:nvSpPr>
        <p:spPr>
          <a:xfrm>
            <a:off x="1005840" y="1837464"/>
            <a:ext cx="3429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05840" y="2740733"/>
            <a:ext cx="3429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Text Placeholder 4"/>
          <p:cNvSpPr>
            <a:spLocks noGrp="1"/>
          </p:cNvSpPr>
          <p:nvPr>
            <p:ph type="body" sz="quarter" idx="3"/>
          </p:nvPr>
        </p:nvSpPr>
        <p:spPr>
          <a:xfrm>
            <a:off x="4709160" y="1837464"/>
            <a:ext cx="3429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709160" y="2740733"/>
            <a:ext cx="3429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7" name="Date Placeholder 6"/>
          <p:cNvSpPr>
            <a:spLocks noGrp="1"/>
          </p:cNvSpPr>
          <p:nvPr>
            <p:ph type="dt" sz="half" idx="10"/>
          </p:nvPr>
        </p:nvSpPr>
        <p:spPr/>
        <p:txBody>
          <a:bodyPr/>
          <a:lstStyle/>
          <a:p>
            <a:fld id="{0B277187-C200-495F-A386-621319EADA8F}" type="datetimeFigureOut">
              <a:rPr lang="en-US"/>
              <a:t>3/10/2018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Date Placeholder 2"/>
          <p:cNvSpPr>
            <a:spLocks noGrp="1"/>
          </p:cNvSpPr>
          <p:nvPr>
            <p:ph type="dt" sz="half" idx="10"/>
          </p:nvPr>
        </p:nvSpPr>
        <p:spPr/>
        <p:txBody>
          <a:bodyPr/>
          <a:lstStyle/>
          <a:p>
            <a:fld id="{0B277187-C200-495F-A386-621319EADA8F}" type="datetimeFigureOut">
              <a:rPr lang="en-US"/>
              <a:t>3/10/2018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pSp>
        <p:nvGrpSpPr>
          <p:cNvPr id="5" name="Group 4"/>
          <p:cNvGrpSpPr/>
          <p:nvPr/>
        </p:nvGrpSpPr>
        <p:grpSpPr>
          <a:xfrm flipV="1">
            <a:off x="1189" y="0"/>
            <a:ext cx="9141620"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grpSp>
      <p:sp>
        <p:nvSpPr>
          <p:cNvPr id="2" name="Date Placeholder 1"/>
          <p:cNvSpPr>
            <a:spLocks noGrp="1"/>
          </p:cNvSpPr>
          <p:nvPr>
            <p:ph type="dt" sz="half" idx="10"/>
          </p:nvPr>
        </p:nvSpPr>
        <p:spPr/>
        <p:txBody>
          <a:bodyPr/>
          <a:lstStyle/>
          <a:p>
            <a:fld id="{0B277187-C200-495F-A386-621319EADA8F}" type="datetimeFigureOut">
              <a:rPr lang="en-US"/>
              <a:t>3/10/2018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8" name="Group 7"/>
          <p:cNvGrpSpPr/>
          <p:nvPr/>
        </p:nvGrpSpPr>
        <p:grpSpPr>
          <a:xfrm flipV="1">
            <a:off x="1189" y="0"/>
            <a:ext cx="9141620"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grpSp>
      <p:sp>
        <p:nvSpPr>
          <p:cNvPr id="2" name="Title 1"/>
          <p:cNvSpPr>
            <a:spLocks noGrp="1"/>
          </p:cNvSpPr>
          <p:nvPr>
            <p:ph type="title"/>
          </p:nvPr>
        </p:nvSpPr>
        <p:spPr>
          <a:xfrm>
            <a:off x="5602986" y="2350008"/>
            <a:ext cx="3154680" cy="1993392"/>
          </a:xfrm>
        </p:spPr>
        <p:txBody>
          <a:bodyPr anchor="b">
            <a:normAutofit/>
          </a:bodyPr>
          <a:lstStyle>
            <a:lvl1pPr>
              <a:defRPr sz="3400" b="1"/>
            </a:lvl1pPr>
          </a:lstStyle>
          <a:p>
            <a:r>
              <a:rPr lang="es-ES"/>
              <a:t>Haga clic para modificar el estilo de título del patrón</a:t>
            </a:r>
            <a:endParaRPr/>
          </a:p>
        </p:txBody>
      </p:sp>
      <p:sp>
        <p:nvSpPr>
          <p:cNvPr id="3" name="Content Placeholder 2"/>
          <p:cNvSpPr>
            <a:spLocks noGrp="1"/>
          </p:cNvSpPr>
          <p:nvPr>
            <p:ph idx="1"/>
          </p:nvPr>
        </p:nvSpPr>
        <p:spPr>
          <a:xfrm>
            <a:off x="342900" y="758952"/>
            <a:ext cx="497205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Text Placeholder 3"/>
          <p:cNvSpPr>
            <a:spLocks noGrp="1"/>
          </p:cNvSpPr>
          <p:nvPr>
            <p:ph type="body" sz="half" idx="2"/>
          </p:nvPr>
        </p:nvSpPr>
        <p:spPr>
          <a:xfrm>
            <a:off x="5602986" y="4361688"/>
            <a:ext cx="315468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a:t>3/10/2018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flipV="1">
            <a:off x="1189" y="0"/>
            <a:ext cx="9141620"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grpSp>
      <p:sp>
        <p:nvSpPr>
          <p:cNvPr id="2" name="Title 1"/>
          <p:cNvSpPr>
            <a:spLocks noGrp="1"/>
          </p:cNvSpPr>
          <p:nvPr>
            <p:ph type="title"/>
          </p:nvPr>
        </p:nvSpPr>
        <p:spPr>
          <a:xfrm>
            <a:off x="5602986" y="2350008"/>
            <a:ext cx="3154680" cy="1993392"/>
          </a:xfrm>
        </p:spPr>
        <p:txBody>
          <a:bodyPr anchor="b">
            <a:normAutofit/>
          </a:bodyPr>
          <a:lstStyle>
            <a:lvl1pPr>
              <a:defRPr sz="3400" b="1"/>
            </a:lvl1pPr>
          </a:lstStyle>
          <a:p>
            <a:r>
              <a:rPr lang="es-ES"/>
              <a:t>Haga clic para modificar el estilo de título del patrón</a:t>
            </a:r>
            <a:endParaRPr/>
          </a:p>
        </p:txBody>
      </p:sp>
      <p:sp>
        <p:nvSpPr>
          <p:cNvPr id="3" name="Picture Placeholder 2"/>
          <p:cNvSpPr>
            <a:spLocks noGrp="1"/>
          </p:cNvSpPr>
          <p:nvPr>
            <p:ph type="pic" idx="1"/>
          </p:nvPr>
        </p:nvSpPr>
        <p:spPr>
          <a:xfrm>
            <a:off x="113108" y="506104"/>
            <a:ext cx="51435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a:p>
        </p:txBody>
      </p:sp>
      <p:sp>
        <p:nvSpPr>
          <p:cNvPr id="4" name="Text Placeholder 3"/>
          <p:cNvSpPr>
            <a:spLocks noGrp="1"/>
          </p:cNvSpPr>
          <p:nvPr>
            <p:ph type="body" sz="half" idx="2"/>
          </p:nvPr>
        </p:nvSpPr>
        <p:spPr>
          <a:xfrm>
            <a:off x="5602986" y="4361688"/>
            <a:ext cx="315468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0B277187-C200-495F-A386-621319EADA8F}" type="datetimeFigureOut">
              <a:rPr lang="en-US"/>
              <a:t>3/10/2018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‹Nº›</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9" name="Group 8"/>
          <p:cNvGrpSpPr/>
          <p:nvPr/>
        </p:nvGrpSpPr>
        <p:grpSpPr>
          <a:xfrm>
            <a:off x="0" y="6480048"/>
            <a:ext cx="9141620"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800"/>
            </a:p>
          </p:txBody>
        </p:sp>
      </p:grpSp>
      <p:sp>
        <p:nvSpPr>
          <p:cNvPr id="2" name="Title Placeholder 1"/>
          <p:cNvSpPr>
            <a:spLocks noGrp="1"/>
          </p:cNvSpPr>
          <p:nvPr>
            <p:ph type="title"/>
          </p:nvPr>
        </p:nvSpPr>
        <p:spPr>
          <a:xfrm>
            <a:off x="1005840" y="467360"/>
            <a:ext cx="7132320" cy="1233424"/>
          </a:xfrm>
          <a:prstGeom prst="rect">
            <a:avLst/>
          </a:prstGeom>
        </p:spPr>
        <p:txBody>
          <a:bodyPr vert="horz" lIns="91440" tIns="45720" rIns="91440" bIns="45720" rtlCol="0" anchor="b">
            <a:normAutofit/>
          </a:bodyPr>
          <a:lstStyle/>
          <a:p>
            <a:r>
              <a:rPr lang="es-ES"/>
              <a:t>Haga clic para modificar el estilo de título del patrón</a:t>
            </a:r>
            <a:endParaRPr/>
          </a:p>
        </p:txBody>
      </p:sp>
      <p:sp>
        <p:nvSpPr>
          <p:cNvPr id="3" name="Text Placeholder 2"/>
          <p:cNvSpPr>
            <a:spLocks noGrp="1"/>
          </p:cNvSpPr>
          <p:nvPr>
            <p:ph type="body" idx="1"/>
          </p:nvPr>
        </p:nvSpPr>
        <p:spPr>
          <a:xfrm>
            <a:off x="1005840" y="1901953"/>
            <a:ext cx="7132320" cy="412762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dirty="0"/>
          </a:p>
        </p:txBody>
      </p:sp>
      <p:sp>
        <p:nvSpPr>
          <p:cNvPr id="4" name="Date Placeholder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3/10/2018</a:t>
            </a:fld>
            <a:endParaRPr/>
          </a:p>
        </p:txBody>
      </p:sp>
      <p:sp>
        <p:nvSpPr>
          <p:cNvPr id="5" name="Footer Placeholder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‹Nº›</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4349" y="1860405"/>
            <a:ext cx="8795302" cy="3477172"/>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s-ES" sz="10000" noProof="1">
                <a:ln/>
                <a:solidFill>
                  <a:srgbClr val="C00000"/>
                </a:solidFill>
                <a:effectLst>
                  <a:outerShdw blurRad="38100" dist="38100" dir="2700000" algn="tl">
                    <a:srgbClr val="000000">
                      <a:alpha val="43137"/>
                    </a:srgbClr>
                  </a:outerShdw>
                </a:effectLst>
                <a:latin typeface="36" panose="020B7200000000000000" pitchFamily="34" charset="0"/>
              </a:rPr>
              <a:t>Grandes mujeres en La Biblia </a:t>
            </a:r>
            <a:br>
              <a:rPr lang="es-ES" sz="10000" noProof="1">
                <a:ln/>
                <a:solidFill>
                  <a:srgbClr val="C00000"/>
                </a:solidFill>
                <a:effectLst>
                  <a:outerShdw blurRad="38100" dist="38100" dir="2700000" algn="tl">
                    <a:srgbClr val="000000">
                      <a:alpha val="43137"/>
                    </a:srgbClr>
                  </a:outerShdw>
                </a:effectLst>
                <a:latin typeface="36" panose="020B7200000000000000" pitchFamily="34" charset="0"/>
              </a:rPr>
            </a:br>
            <a:r>
              <a:rPr lang="es-ES" sz="4400" noProof="1">
                <a:ln/>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(Parte III)</a:t>
            </a:r>
            <a:endParaRPr lang="es-ES" sz="10000" noProof="1">
              <a:ln/>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Subtítulo 6"/>
          <p:cNvSpPr>
            <a:spLocks noGrp="1"/>
          </p:cNvSpPr>
          <p:nvPr>
            <p:ph type="subTitle" idx="1"/>
          </p:nvPr>
        </p:nvSpPr>
        <p:spPr>
          <a:xfrm>
            <a:off x="399636" y="686065"/>
            <a:ext cx="8344728" cy="586144"/>
          </a:xfrm>
        </p:spPr>
        <p:txBody>
          <a:bodyPr>
            <a:normAutofit/>
          </a:bodyPr>
          <a:lstStyle/>
          <a:p>
            <a:r>
              <a:rPr lang="es-ES" sz="2800" b="1" noProof="1">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rial" panose="020B0604020202020204" pitchFamily="34" charset="0"/>
              </a:rPr>
              <a:t>IGLESIA DE CRISTO USULUTÁN 10 DE MARZO DE 2018</a:t>
            </a:r>
          </a:p>
        </p:txBody>
      </p:sp>
      <p:sp>
        <p:nvSpPr>
          <p:cNvPr id="5" name="Subtítulo 6">
            <a:extLst>
              <a:ext uri="{FF2B5EF4-FFF2-40B4-BE49-F238E27FC236}">
                <a16:creationId xmlns:a16="http://schemas.microsoft.com/office/drawing/2014/main" id="{8E2B6B6E-4FEC-41D1-BAA2-30C23D02912D}"/>
              </a:ext>
            </a:extLst>
          </p:cNvPr>
          <p:cNvSpPr txBox="1">
            <a:spLocks/>
          </p:cNvSpPr>
          <p:nvPr/>
        </p:nvSpPr>
        <p:spPr>
          <a:xfrm>
            <a:off x="399636" y="5337577"/>
            <a:ext cx="8344728" cy="14740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0"/>
              </a:spcBef>
              <a:buSzPct val="100000"/>
              <a:buFont typeface="Arial" pitchFamily="34" charset="0"/>
              <a:buNone/>
              <a:defRPr sz="20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1000"/>
              </a:spcBef>
              <a:buSzPct val="100000"/>
              <a:buFont typeface="Arial" pitchFamily="34" charset="0"/>
              <a:buNone/>
              <a:defRPr sz="2800" kern="1200">
                <a:solidFill>
                  <a:schemeClr val="tx1">
                    <a:lumMod val="90000"/>
                    <a:lumOff val="10000"/>
                  </a:schemeClr>
                </a:solidFill>
                <a:latin typeface="+mn-lt"/>
                <a:ea typeface="+mn-ea"/>
                <a:cs typeface="+mn-cs"/>
              </a:defRPr>
            </a:lvl2pPr>
            <a:lvl3pPr marL="914400" indent="0" algn="ctr" defTabSz="914400" rtl="0" eaLnBrk="1" latinLnBrk="0" hangingPunct="1">
              <a:lnSpc>
                <a:spcPct val="90000"/>
              </a:lnSpc>
              <a:spcBef>
                <a:spcPts val="800"/>
              </a:spcBef>
              <a:buSzPct val="100000"/>
              <a:buFont typeface="Arial" pitchFamily="34" charset="0"/>
              <a:buNone/>
              <a:defRPr sz="2400" kern="1200">
                <a:solidFill>
                  <a:schemeClr val="tx1">
                    <a:lumMod val="90000"/>
                    <a:lumOff val="10000"/>
                  </a:schemeClr>
                </a:solidFill>
                <a:latin typeface="+mn-lt"/>
                <a:ea typeface="+mn-ea"/>
                <a:cs typeface="+mn-cs"/>
              </a:defRPr>
            </a:lvl3pPr>
            <a:lvl4pPr marL="1371600" indent="0" algn="ctr" defTabSz="914400" rtl="0" eaLnBrk="1" latinLnBrk="0" hangingPunct="1">
              <a:lnSpc>
                <a:spcPct val="90000"/>
              </a:lnSpc>
              <a:spcBef>
                <a:spcPts val="800"/>
              </a:spcBef>
              <a:buSzPct val="100000"/>
              <a:buFont typeface="Arial" pitchFamily="34" charset="0"/>
              <a:buNone/>
              <a:defRPr sz="2000" kern="1200">
                <a:solidFill>
                  <a:schemeClr val="tx1">
                    <a:lumMod val="90000"/>
                    <a:lumOff val="10000"/>
                  </a:schemeClr>
                </a:solidFill>
                <a:latin typeface="+mn-lt"/>
                <a:ea typeface="+mn-ea"/>
                <a:cs typeface="+mn-cs"/>
              </a:defRPr>
            </a:lvl4pPr>
            <a:lvl5pPr marL="1828800" indent="0" algn="ctr" defTabSz="914400" rtl="0" eaLnBrk="1" latinLnBrk="0" hangingPunct="1">
              <a:lnSpc>
                <a:spcPct val="90000"/>
              </a:lnSpc>
              <a:spcBef>
                <a:spcPts val="800"/>
              </a:spcBef>
              <a:buSzPct val="100000"/>
              <a:buFont typeface="Arial" pitchFamily="34" charset="0"/>
              <a:buNone/>
              <a:defRPr sz="2000" kern="1200">
                <a:solidFill>
                  <a:schemeClr val="tx1">
                    <a:lumMod val="90000"/>
                    <a:lumOff val="10000"/>
                  </a:schemeClr>
                </a:solidFill>
                <a:latin typeface="+mn-lt"/>
                <a:ea typeface="+mn-ea"/>
                <a:cs typeface="+mn-cs"/>
              </a:defRPr>
            </a:lvl5pPr>
            <a:lvl6pPr marL="22860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SzPct val="100000"/>
              <a:buFont typeface="Arial" pitchFamily="34" charset="0"/>
              <a:buNone/>
              <a:defRPr sz="2000" kern="1200">
                <a:solidFill>
                  <a:schemeClr val="tx1"/>
                </a:solidFill>
                <a:latin typeface="+mn-lt"/>
                <a:ea typeface="+mn-ea"/>
                <a:cs typeface="+mn-cs"/>
              </a:defRPr>
            </a:lvl9pPr>
          </a:lstStyle>
          <a:p>
            <a:r>
              <a:rPr lang="es-ES" sz="2800" b="1" noProof="1">
                <a:ln w="0"/>
                <a:solidFill>
                  <a:srgbClr val="7030A0"/>
                </a:solidFill>
                <a:effectLst>
                  <a:outerShdw blurRad="38100" dist="19050" dir="2700000" algn="tl" rotWithShape="0">
                    <a:schemeClr val="dk1">
                      <a:alpha val="40000"/>
                    </a:schemeClr>
                  </a:outerShdw>
                </a:effectLst>
                <a:latin typeface="Arial Narrow" panose="020B0606020202030204" pitchFamily="34" charset="0"/>
                <a:cs typeface="Arial" panose="020B0604020202020204" pitchFamily="34" charset="0"/>
              </a:rPr>
              <a:t>Un estudio sobre la vida de algunas mujeres en La Biblia, como ejemplos positivos y negativos, testimoniado por las Sagradas Escrituras</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C087DBD-A27C-4079-9FAA-D05CBDF75BC6}"/>
              </a:ext>
            </a:extLst>
          </p:cNvPr>
          <p:cNvSpPr>
            <a:spLocks noGrp="1"/>
          </p:cNvSpPr>
          <p:nvPr>
            <p:ph type="title"/>
          </p:nvPr>
        </p:nvSpPr>
        <p:spPr>
          <a:xfrm>
            <a:off x="847472" y="175176"/>
            <a:ext cx="7541155" cy="136106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1">
                    <a:lumMod val="75000"/>
                  </a:schemeClr>
                </a:solidFill>
                <a:latin typeface="Abadi MT Condensed Extra Bold" panose="020B0A06030101010103" pitchFamily="34" charset="0"/>
              </a:rPr>
              <a:t>EVA, LA MADRE DE TODOS LOS VIVIENTES</a:t>
            </a:r>
            <a:endParaRPr lang="es-SV" sz="4800" dirty="0">
              <a:ln/>
              <a:solidFill>
                <a:schemeClr val="accent1">
                  <a:lumMod val="75000"/>
                </a:schemeClr>
              </a:solidFill>
              <a:latin typeface="Abadi MT Condensed Extra Bold" panose="020B0A06030101010103" pitchFamily="34" charset="0"/>
            </a:endParaRPr>
          </a:p>
        </p:txBody>
      </p:sp>
      <p:sp>
        <p:nvSpPr>
          <p:cNvPr id="2" name="Rectángulo 1">
            <a:extLst>
              <a:ext uri="{FF2B5EF4-FFF2-40B4-BE49-F238E27FC236}">
                <a16:creationId xmlns:a16="http://schemas.microsoft.com/office/drawing/2014/main" id="{6412E46F-0C4A-4E41-A553-F2E3C16E66D4}"/>
              </a:ext>
            </a:extLst>
          </p:cNvPr>
          <p:cNvSpPr/>
          <p:nvPr/>
        </p:nvSpPr>
        <p:spPr>
          <a:xfrm>
            <a:off x="847472" y="2119340"/>
            <a:ext cx="7117085" cy="3416320"/>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3600" dirty="0"/>
              <a:t>"</a:t>
            </a:r>
            <a:r>
              <a:rPr lang="es-SV" sz="36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cs typeface="Arial" panose="020B0604020202020204" pitchFamily="34" charset="0"/>
              </a:rPr>
              <a:t>Porque Adán fue formado primero, después Eva; y Adán no fue engañado, sino que la mujer, siendo engañada, incurrió en transgresión</a:t>
            </a:r>
            <a:r>
              <a:rPr lang="es-SV" sz="3600" dirty="0"/>
              <a:t>" </a:t>
            </a:r>
          </a:p>
          <a:p>
            <a:pPr algn="ctr"/>
            <a:r>
              <a:rPr lang="es-SV" sz="3600" dirty="0"/>
              <a:t>1ª   Timoteo 2:13, 14.</a:t>
            </a:r>
          </a:p>
        </p:txBody>
      </p:sp>
    </p:spTree>
    <p:extLst>
      <p:ext uri="{BB962C8B-B14F-4D97-AF65-F5344CB8AC3E}">
        <p14:creationId xmlns:p14="http://schemas.microsoft.com/office/powerpoint/2010/main" val="228806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C087DBD-A27C-4079-9FAA-D05CBDF75BC6}"/>
              </a:ext>
            </a:extLst>
          </p:cNvPr>
          <p:cNvSpPr>
            <a:spLocks noGrp="1"/>
          </p:cNvSpPr>
          <p:nvPr>
            <p:ph type="title"/>
          </p:nvPr>
        </p:nvSpPr>
        <p:spPr>
          <a:xfrm>
            <a:off x="847472" y="175176"/>
            <a:ext cx="7541155" cy="136106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1">
                    <a:lumMod val="75000"/>
                  </a:schemeClr>
                </a:solidFill>
                <a:latin typeface="Abadi MT Condensed Extra Bold" panose="020B0A06030101010103" pitchFamily="34" charset="0"/>
              </a:rPr>
              <a:t>EVA, LA MADRE DE TODOS LOS VIVIENTES</a:t>
            </a:r>
            <a:endParaRPr lang="es-SV" sz="4800" dirty="0">
              <a:ln/>
              <a:solidFill>
                <a:schemeClr val="accent1">
                  <a:lumMod val="75000"/>
                </a:schemeClr>
              </a:solidFill>
              <a:latin typeface="Abadi MT Condensed Extra Bold" panose="020B0A06030101010103" pitchFamily="34" charset="0"/>
            </a:endParaRPr>
          </a:p>
        </p:txBody>
      </p:sp>
      <p:sp>
        <p:nvSpPr>
          <p:cNvPr id="3" name="Rectángulo 2">
            <a:extLst>
              <a:ext uri="{FF2B5EF4-FFF2-40B4-BE49-F238E27FC236}">
                <a16:creationId xmlns:a16="http://schemas.microsoft.com/office/drawing/2014/main" id="{10272592-D5A0-404E-B3A7-328328081CFF}"/>
              </a:ext>
            </a:extLst>
          </p:cNvPr>
          <p:cNvSpPr/>
          <p:nvPr/>
        </p:nvSpPr>
        <p:spPr>
          <a:xfrm>
            <a:off x="847472" y="1536244"/>
            <a:ext cx="7912215" cy="4667303"/>
          </a:xfrm>
          <a:prstGeom prst="rect">
            <a:avLst/>
          </a:prstGeom>
        </p:spPr>
        <p:txBody>
          <a:bodyPr wrap="square">
            <a:spAutoFit/>
          </a:bodyPr>
          <a:lstStyle/>
          <a:p>
            <a:pPr marL="285750" indent="-285750">
              <a:lnSpc>
                <a:spcPct val="107000"/>
              </a:lnSpc>
              <a:spcAft>
                <a:spcPts val="0"/>
              </a:spcAft>
              <a:buFont typeface="Arial" panose="020B0604020202020204" pitchFamily="34" charset="0"/>
              <a:buChar char="•"/>
            </a:pPr>
            <a:r>
              <a:rPr lang="es-SV" sz="2800" dirty="0">
                <a:latin typeface="Berlin Sans FB" panose="020E0602020502020306" pitchFamily="34" charset="0"/>
                <a:ea typeface="Calibri" panose="020F0502020204030204" pitchFamily="34" charset="0"/>
                <a:cs typeface="Georgia" panose="02040502050405020303" pitchFamily="18" charset="0"/>
              </a:rPr>
              <a:t>Eva significa "madre de vida", o sea, "madre de todos los que tienen vida". </a:t>
            </a:r>
          </a:p>
          <a:p>
            <a:pPr marL="285750" indent="-285750">
              <a:lnSpc>
                <a:spcPct val="107000"/>
              </a:lnSpc>
              <a:spcAft>
                <a:spcPts val="0"/>
              </a:spcAft>
              <a:buFont typeface="Arial" panose="020B0604020202020204" pitchFamily="34" charset="0"/>
              <a:buChar char="•"/>
            </a:pPr>
            <a:r>
              <a:rPr lang="es-SV" sz="2800" dirty="0">
                <a:latin typeface="Berlin Sans FB" panose="020E0602020502020306" pitchFamily="34" charset="0"/>
                <a:ea typeface="Calibri" panose="020F0502020204030204" pitchFamily="34" charset="0"/>
                <a:cs typeface="Georgia" panose="02040502050405020303" pitchFamily="18" charset="0"/>
              </a:rPr>
              <a:t>Eva personifica todo lo femenino en la raza humana. </a:t>
            </a:r>
          </a:p>
          <a:p>
            <a:pPr marL="285750" indent="-285750">
              <a:lnSpc>
                <a:spcPct val="107000"/>
              </a:lnSpc>
              <a:spcAft>
                <a:spcPts val="0"/>
              </a:spcAft>
              <a:buFont typeface="Arial" panose="020B0604020202020204" pitchFamily="34" charset="0"/>
              <a:buChar char="•"/>
            </a:pPr>
            <a:r>
              <a:rPr lang="es-SV" sz="2800" dirty="0">
                <a:latin typeface="Berlin Sans FB" panose="020E0602020502020306" pitchFamily="34" charset="0"/>
                <a:ea typeface="Calibri" panose="020F0502020204030204" pitchFamily="34" charset="0"/>
                <a:cs typeface="Georgia" panose="02040502050405020303" pitchFamily="18" charset="0"/>
              </a:rPr>
              <a:t>En ella hay escondido, como en un grano o semilla, toda la gracia e independencia de una mujer, su susceptibilidad a Satán, pero también su susceptibilidad a la fe. </a:t>
            </a:r>
          </a:p>
          <a:p>
            <a:pPr marL="285750" indent="-285750">
              <a:lnSpc>
                <a:spcPct val="107000"/>
              </a:lnSpc>
              <a:spcAft>
                <a:spcPts val="0"/>
              </a:spcAft>
              <a:buFont typeface="Arial" panose="020B0604020202020204" pitchFamily="34" charset="0"/>
              <a:buChar char="•"/>
            </a:pPr>
            <a:r>
              <a:rPr lang="es-SV" sz="2800" dirty="0">
                <a:latin typeface="Berlin Sans FB" panose="020E0602020502020306" pitchFamily="34" charset="0"/>
                <a:ea typeface="Calibri" panose="020F0502020204030204" pitchFamily="34" charset="0"/>
                <a:cs typeface="Georgia" panose="02040502050405020303" pitchFamily="18" charset="0"/>
              </a:rPr>
              <a:t>Adán personificaba todo lo masculino, y en general lo humano. </a:t>
            </a:r>
            <a:endParaRPr lang="es-SV" sz="2800" dirty="0">
              <a:latin typeface="Berlin Sans FB" panose="020E0602020502020306"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589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A7D824-1564-48E5-B0DF-7521BE9C71D1}"/>
              </a:ext>
            </a:extLst>
          </p:cNvPr>
          <p:cNvSpPr>
            <a:spLocks noGrp="1"/>
          </p:cNvSpPr>
          <p:nvPr>
            <p:ph idx="1"/>
          </p:nvPr>
        </p:nvSpPr>
        <p:spPr>
          <a:xfrm>
            <a:off x="530087" y="1528506"/>
            <a:ext cx="8057321" cy="4609478"/>
          </a:xfrm>
        </p:spPr>
        <p:txBody>
          <a:bodyPr>
            <a:normAutofit/>
          </a:bodyPr>
          <a:lstStyle/>
          <a:p>
            <a:r>
              <a:rPr lang="es-SV" sz="2800" dirty="0">
                <a:solidFill>
                  <a:schemeClr val="tx2"/>
                </a:solidFill>
                <a:latin typeface="Abadi MT Condensed Extra Bold" panose="020B0A06030101010103" pitchFamily="34" charset="0"/>
              </a:rPr>
              <a:t>La "costilla de Adán", pero gracias a este relato, el creyente más sencillo de la Iglesia de Dios entiende la relación entre los hombres y las mujeres mucho mejor que el más profundo filósofo</a:t>
            </a:r>
          </a:p>
          <a:p>
            <a:r>
              <a:rPr lang="es-SV" sz="2800" dirty="0">
                <a:solidFill>
                  <a:schemeClr val="tx2"/>
                </a:solidFill>
                <a:latin typeface="Abadi MT Condensed Extra Bold" panose="020B0A06030101010103" pitchFamily="34" charset="0"/>
              </a:rPr>
              <a:t>Eva fue creada de Adán. Adán tiene que ser considerado como el origen y fondo del cual ella apareció. Pero esto no significa que Adán la hizo. </a:t>
            </a:r>
          </a:p>
          <a:p>
            <a:r>
              <a:rPr lang="es-SV" sz="2800" dirty="0">
                <a:solidFill>
                  <a:schemeClr val="tx2"/>
                </a:solidFill>
                <a:latin typeface="Abadi MT Condensed Extra Bold" panose="020B0A06030101010103" pitchFamily="34" charset="0"/>
              </a:rPr>
              <a:t>Aunque ella procedió de él, fue Dios quien la creó. Por esta razón, ella también, antes de aparecer sobre la tierra, existía en el pensamiento de Dios. </a:t>
            </a:r>
            <a:endParaRPr lang="es-SV" sz="3200" dirty="0">
              <a:solidFill>
                <a:schemeClr val="tx2"/>
              </a:solidFill>
              <a:latin typeface="Abadi MT Condensed Extra Bold" panose="020B0A06030101010103" pitchFamily="34" charset="0"/>
            </a:endParaRPr>
          </a:p>
        </p:txBody>
      </p:sp>
      <p:sp>
        <p:nvSpPr>
          <p:cNvPr id="4" name="Título 1">
            <a:extLst>
              <a:ext uri="{FF2B5EF4-FFF2-40B4-BE49-F238E27FC236}">
                <a16:creationId xmlns:a16="http://schemas.microsoft.com/office/drawing/2014/main" id="{130A837F-5179-41FE-A655-F77AD353A8C7}"/>
              </a:ext>
            </a:extLst>
          </p:cNvPr>
          <p:cNvSpPr>
            <a:spLocks noGrp="1"/>
          </p:cNvSpPr>
          <p:nvPr>
            <p:ph type="title"/>
          </p:nvPr>
        </p:nvSpPr>
        <p:spPr>
          <a:xfrm>
            <a:off x="1005839" y="295082"/>
            <a:ext cx="7132320" cy="1233424"/>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1">
                    <a:lumMod val="75000"/>
                  </a:schemeClr>
                </a:solidFill>
                <a:latin typeface="Abadi MT Condensed Extra Bold" panose="020B0A06030101010103" pitchFamily="34" charset="0"/>
              </a:rPr>
              <a:t>EVA, LA MADRE DE TODOS LOS VIVIENTES</a:t>
            </a:r>
            <a:endParaRPr lang="es-SV" sz="4800" dirty="0">
              <a:ln/>
              <a:solidFill>
                <a:schemeClr val="accent1">
                  <a:lumMod val="75000"/>
                </a:schemeClr>
              </a:solidFill>
              <a:latin typeface="Abadi MT Condensed Extra Bold" panose="020B0A06030101010103" pitchFamily="34" charset="0"/>
            </a:endParaRPr>
          </a:p>
        </p:txBody>
      </p:sp>
      <p:sp>
        <p:nvSpPr>
          <p:cNvPr id="5" name="Rectángulo 4">
            <a:extLst>
              <a:ext uri="{FF2B5EF4-FFF2-40B4-BE49-F238E27FC236}">
                <a16:creationId xmlns:a16="http://schemas.microsoft.com/office/drawing/2014/main" id="{A34EDC99-B3F1-424E-818C-9CF18F83135E}"/>
              </a:ext>
            </a:extLst>
          </p:cNvPr>
          <p:cNvSpPr/>
          <p:nvPr/>
        </p:nvSpPr>
        <p:spPr>
          <a:xfrm>
            <a:off x="745434" y="6137984"/>
            <a:ext cx="8102378" cy="400110"/>
          </a:xfrm>
          <a:prstGeom prst="rect">
            <a:avLst/>
          </a:prstGeom>
        </p:spPr>
        <p:txBody>
          <a:bodyPr wrap="square">
            <a:spAutoFit/>
          </a:bodyPr>
          <a:lstStyle/>
          <a:p>
            <a:r>
              <a:rPr lang="es-SV" sz="2000" dirty="0">
                <a:solidFill>
                  <a:srgbClr val="C00000"/>
                </a:solidFill>
                <a:effectLst>
                  <a:outerShdw blurRad="38100" dist="38100" dir="2700000" algn="tl">
                    <a:srgbClr val="000000">
                      <a:alpha val="43137"/>
                    </a:srgbClr>
                  </a:outerShdw>
                </a:effectLst>
                <a:latin typeface="Abadi MT Condensed Extra Bold" panose="020B0A06030101010103" pitchFamily="34" charset="0"/>
              </a:rPr>
              <a:t>Dios la vio, y porque la vio la creó. Eva es el producto de esta creación divina.</a:t>
            </a:r>
          </a:p>
        </p:txBody>
      </p:sp>
    </p:spTree>
    <p:extLst>
      <p:ext uri="{BB962C8B-B14F-4D97-AF65-F5344CB8AC3E}">
        <p14:creationId xmlns:p14="http://schemas.microsoft.com/office/powerpoint/2010/main" val="84810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A7D824-1564-48E5-B0DF-7521BE9C71D1}"/>
              </a:ext>
            </a:extLst>
          </p:cNvPr>
          <p:cNvSpPr>
            <a:spLocks noGrp="1"/>
          </p:cNvSpPr>
          <p:nvPr>
            <p:ph idx="1"/>
          </p:nvPr>
        </p:nvSpPr>
        <p:spPr>
          <a:xfrm>
            <a:off x="543338" y="954156"/>
            <a:ext cx="8304474" cy="5183827"/>
          </a:xfrm>
        </p:spPr>
        <p:txBody>
          <a:bodyPr>
            <a:normAutofit lnSpcReduction="10000"/>
          </a:bodyPr>
          <a:lstStyle/>
          <a:p>
            <a:r>
              <a:rPr lang="es-SV" sz="3200" dirty="0">
                <a:solidFill>
                  <a:schemeClr val="tx2"/>
                </a:solidFill>
                <a:latin typeface="Abadi MT Condensed Extra Bold" panose="020B0A06030101010103" pitchFamily="34" charset="0"/>
              </a:rPr>
              <a:t>Nunca fue niña, sino desde su creación fue adulta</a:t>
            </a:r>
          </a:p>
          <a:p>
            <a:r>
              <a:rPr lang="es-SV" sz="3200" dirty="0">
                <a:solidFill>
                  <a:schemeClr val="tx2"/>
                </a:solidFill>
                <a:latin typeface="Abadi MT Condensed Extra Bold" panose="020B0A06030101010103" pitchFamily="34" charset="0"/>
              </a:rPr>
              <a:t>Era una mujer completa y perfecta, que no dependía de la tradición o de la cultura.</a:t>
            </a:r>
          </a:p>
          <a:p>
            <a:r>
              <a:rPr lang="es-SV" sz="3200" dirty="0">
                <a:solidFill>
                  <a:schemeClr val="tx2"/>
                </a:solidFill>
                <a:latin typeface="Abadi MT Condensed Extra Bold" panose="020B0A06030101010103" pitchFamily="34" charset="0"/>
              </a:rPr>
              <a:t>Es el pensamiento de Dios expresado en su ser.</a:t>
            </a:r>
          </a:p>
          <a:p>
            <a:r>
              <a:rPr lang="es-SV" sz="3200" dirty="0">
                <a:solidFill>
                  <a:schemeClr val="tx2"/>
                </a:solidFill>
                <a:latin typeface="Abadi MT Condensed Extra Bold" panose="020B0A06030101010103" pitchFamily="34" charset="0"/>
              </a:rPr>
              <a:t>Fue y es ayuda y sostén para el varón.</a:t>
            </a:r>
          </a:p>
          <a:p>
            <a:r>
              <a:rPr lang="es-SV" sz="3200" dirty="0">
                <a:solidFill>
                  <a:schemeClr val="tx2"/>
                </a:solidFill>
                <a:latin typeface="Abadi MT Condensed Extra Bold" panose="020B0A06030101010103" pitchFamily="34" charset="0"/>
              </a:rPr>
              <a:t>Representa la gracia humana en su más alto grado y por tanto más susceptible.</a:t>
            </a:r>
          </a:p>
          <a:p>
            <a:r>
              <a:rPr lang="es-SV" sz="3200" dirty="0">
                <a:solidFill>
                  <a:schemeClr val="tx2"/>
                </a:solidFill>
                <a:latin typeface="Abadi MT Condensed Extra Bold" panose="020B0A06030101010103" pitchFamily="34" charset="0"/>
              </a:rPr>
              <a:t>Conoció la felicidad plena, pero fue la tristeza y la desventura que la acompañó toda su existencia.</a:t>
            </a:r>
          </a:p>
        </p:txBody>
      </p:sp>
      <p:sp>
        <p:nvSpPr>
          <p:cNvPr id="4" name="Título 1">
            <a:extLst>
              <a:ext uri="{FF2B5EF4-FFF2-40B4-BE49-F238E27FC236}">
                <a16:creationId xmlns:a16="http://schemas.microsoft.com/office/drawing/2014/main" id="{130A837F-5179-41FE-A655-F77AD353A8C7}"/>
              </a:ext>
            </a:extLst>
          </p:cNvPr>
          <p:cNvSpPr>
            <a:spLocks noGrp="1"/>
          </p:cNvSpPr>
          <p:nvPr>
            <p:ph type="title"/>
          </p:nvPr>
        </p:nvSpPr>
        <p:spPr>
          <a:xfrm>
            <a:off x="1005839" y="295082"/>
            <a:ext cx="7132320" cy="65907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1">
                    <a:lumMod val="75000"/>
                  </a:schemeClr>
                </a:solidFill>
                <a:latin typeface="Abadi MT Condensed Extra Bold" panose="020B0A06030101010103" pitchFamily="34" charset="0"/>
              </a:rPr>
              <a:t>CARACTERÍSTICAS DE EVA</a:t>
            </a:r>
            <a:endParaRPr lang="es-SV" sz="4800" dirty="0">
              <a:ln/>
              <a:solidFill>
                <a:schemeClr val="accent1">
                  <a:lumMod val="75000"/>
                </a:schemeClr>
              </a:solidFill>
              <a:latin typeface="Abadi MT Condensed Extra Bold" panose="020B0A06030101010103" pitchFamily="34" charset="0"/>
            </a:endParaRPr>
          </a:p>
        </p:txBody>
      </p:sp>
      <p:sp>
        <p:nvSpPr>
          <p:cNvPr id="5" name="Rectángulo 4">
            <a:extLst>
              <a:ext uri="{FF2B5EF4-FFF2-40B4-BE49-F238E27FC236}">
                <a16:creationId xmlns:a16="http://schemas.microsoft.com/office/drawing/2014/main" id="{A34EDC99-B3F1-424E-818C-9CF18F83135E}"/>
              </a:ext>
            </a:extLst>
          </p:cNvPr>
          <p:cNvSpPr/>
          <p:nvPr/>
        </p:nvSpPr>
        <p:spPr>
          <a:xfrm>
            <a:off x="745434" y="6297010"/>
            <a:ext cx="8102378" cy="400110"/>
          </a:xfrm>
          <a:prstGeom prst="rect">
            <a:avLst/>
          </a:prstGeom>
        </p:spPr>
        <p:txBody>
          <a:bodyPr wrap="square">
            <a:spAutoFit/>
          </a:bodyPr>
          <a:lstStyle/>
          <a:p>
            <a:r>
              <a:rPr lang="es-SV" sz="2000" dirty="0">
                <a:solidFill>
                  <a:srgbClr val="C00000"/>
                </a:solidFill>
                <a:effectLst>
                  <a:outerShdw blurRad="38100" dist="38100" dir="2700000" algn="tl">
                    <a:srgbClr val="000000">
                      <a:alpha val="43137"/>
                    </a:srgbClr>
                  </a:outerShdw>
                </a:effectLst>
                <a:latin typeface="Abadi MT Condensed Extra Bold" panose="020B0A06030101010103" pitchFamily="34" charset="0"/>
              </a:rPr>
              <a:t>Dios la vio, y porque la vio la creó. Eva es el producto de esta creación divina.</a:t>
            </a:r>
          </a:p>
        </p:txBody>
      </p:sp>
    </p:spTree>
    <p:extLst>
      <p:ext uri="{BB962C8B-B14F-4D97-AF65-F5344CB8AC3E}">
        <p14:creationId xmlns:p14="http://schemas.microsoft.com/office/powerpoint/2010/main" val="12086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A7D824-1564-48E5-B0DF-7521BE9C71D1}"/>
              </a:ext>
            </a:extLst>
          </p:cNvPr>
          <p:cNvSpPr>
            <a:spLocks noGrp="1"/>
          </p:cNvSpPr>
          <p:nvPr>
            <p:ph idx="1"/>
          </p:nvPr>
        </p:nvSpPr>
        <p:spPr>
          <a:xfrm>
            <a:off x="543338" y="954156"/>
            <a:ext cx="8304474" cy="1537253"/>
          </a:xfrm>
        </p:spPr>
        <p:txBody>
          <a:bodyPr>
            <a:normAutofit/>
          </a:bodyPr>
          <a:lstStyle/>
          <a:p>
            <a:r>
              <a:rPr lang="es-SV" sz="3200" dirty="0">
                <a:solidFill>
                  <a:schemeClr val="tx2"/>
                </a:solidFill>
                <a:latin typeface="Abadi MT Condensed Extra Bold" panose="020B0A06030101010103" pitchFamily="34" charset="0"/>
              </a:rPr>
              <a:t>Dios sembró en la mujer la semilla de la fe; la esperanza de que en sus descendientes estaría la salvación.</a:t>
            </a:r>
          </a:p>
        </p:txBody>
      </p:sp>
      <p:sp>
        <p:nvSpPr>
          <p:cNvPr id="4" name="Título 1">
            <a:extLst>
              <a:ext uri="{FF2B5EF4-FFF2-40B4-BE49-F238E27FC236}">
                <a16:creationId xmlns:a16="http://schemas.microsoft.com/office/drawing/2014/main" id="{130A837F-5179-41FE-A655-F77AD353A8C7}"/>
              </a:ext>
            </a:extLst>
          </p:cNvPr>
          <p:cNvSpPr>
            <a:spLocks noGrp="1"/>
          </p:cNvSpPr>
          <p:nvPr>
            <p:ph type="title"/>
          </p:nvPr>
        </p:nvSpPr>
        <p:spPr>
          <a:xfrm>
            <a:off x="1005839" y="295082"/>
            <a:ext cx="7132320" cy="65907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1">
                    <a:lumMod val="75000"/>
                  </a:schemeClr>
                </a:solidFill>
                <a:latin typeface="Abadi MT Condensed Extra Bold" panose="020B0A06030101010103" pitchFamily="34" charset="0"/>
              </a:rPr>
              <a:t>CARACTERÍSTICAS DE EVA</a:t>
            </a:r>
            <a:endParaRPr lang="es-SV" sz="4800" dirty="0">
              <a:ln/>
              <a:solidFill>
                <a:schemeClr val="accent1">
                  <a:lumMod val="75000"/>
                </a:schemeClr>
              </a:solidFill>
              <a:latin typeface="Abadi MT Condensed Extra Bold" panose="020B0A06030101010103" pitchFamily="34" charset="0"/>
            </a:endParaRPr>
          </a:p>
        </p:txBody>
      </p:sp>
      <p:sp>
        <p:nvSpPr>
          <p:cNvPr id="5" name="Rectángulo 4">
            <a:extLst>
              <a:ext uri="{FF2B5EF4-FFF2-40B4-BE49-F238E27FC236}">
                <a16:creationId xmlns:a16="http://schemas.microsoft.com/office/drawing/2014/main" id="{A34EDC99-B3F1-424E-818C-9CF18F83135E}"/>
              </a:ext>
            </a:extLst>
          </p:cNvPr>
          <p:cNvSpPr/>
          <p:nvPr/>
        </p:nvSpPr>
        <p:spPr>
          <a:xfrm>
            <a:off x="0" y="6244002"/>
            <a:ext cx="9276522" cy="461665"/>
          </a:xfrm>
          <a:prstGeom prst="rect">
            <a:avLst/>
          </a:prstGeom>
        </p:spPr>
        <p:txBody>
          <a:bodyPr wrap="square">
            <a:spAutoFit/>
          </a:bodyPr>
          <a:lstStyle/>
          <a:p>
            <a:r>
              <a:rPr lang="es-SV" sz="2400" dirty="0">
                <a:solidFill>
                  <a:srgbClr val="C00000"/>
                </a:solidFill>
                <a:effectLst>
                  <a:outerShdw blurRad="38100" dist="38100" dir="2700000" algn="tl">
                    <a:srgbClr val="000000">
                      <a:alpha val="43137"/>
                    </a:srgbClr>
                  </a:outerShdw>
                </a:effectLst>
                <a:latin typeface="Abadi MT Condensed Extra Bold" panose="020B0A06030101010103" pitchFamily="34" charset="0"/>
              </a:rPr>
              <a:t>Fue parte de la primera familia que experimentó la muerte y el sufrimiento</a:t>
            </a:r>
          </a:p>
        </p:txBody>
      </p:sp>
      <p:sp>
        <p:nvSpPr>
          <p:cNvPr id="2" name="Rectángulo 1">
            <a:extLst>
              <a:ext uri="{FF2B5EF4-FFF2-40B4-BE49-F238E27FC236}">
                <a16:creationId xmlns:a16="http://schemas.microsoft.com/office/drawing/2014/main" id="{82E1FF27-E620-4A3E-8832-5F3F5CA72CBA}"/>
              </a:ext>
            </a:extLst>
          </p:cNvPr>
          <p:cNvSpPr/>
          <p:nvPr/>
        </p:nvSpPr>
        <p:spPr>
          <a:xfrm>
            <a:off x="543338" y="2490840"/>
            <a:ext cx="8004313" cy="3319498"/>
          </a:xfrm>
          <a:prstGeom prst="rect">
            <a:avLst/>
          </a:prstGeom>
        </p:spPr>
        <p:txBody>
          <a:bodyPr wrap="square">
            <a:spAutoFit/>
          </a:bodyPr>
          <a:lstStyle/>
          <a:p>
            <a:pPr>
              <a:lnSpc>
                <a:spcPct val="107000"/>
              </a:lnSpc>
              <a:spcAft>
                <a:spcPts val="0"/>
              </a:spcAft>
            </a:pPr>
            <a:r>
              <a:rPr lang="es-SV" sz="2800" dirty="0">
                <a:latin typeface="Berlin Sans FB" panose="020E0602020502020306" pitchFamily="34" charset="0"/>
                <a:ea typeface="Calibri" panose="020F0502020204030204" pitchFamily="34" charset="0"/>
                <a:cs typeface="Georgia" panose="02040502050405020303" pitchFamily="18" charset="0"/>
              </a:rPr>
              <a:t>Eva concentró toda su alma en esa promesa. De hecho, cuando nació </a:t>
            </a:r>
            <a:r>
              <a:rPr lang="es-SV" sz="2800" dirty="0" err="1">
                <a:latin typeface="Berlin Sans FB" panose="020E0602020502020306" pitchFamily="34" charset="0"/>
                <a:ea typeface="Calibri" panose="020F0502020204030204" pitchFamily="34" charset="0"/>
                <a:cs typeface="Georgia" panose="02040502050405020303" pitchFamily="18" charset="0"/>
              </a:rPr>
              <a:t>Cain</a:t>
            </a:r>
            <a:r>
              <a:rPr lang="es-SV" sz="2800" dirty="0">
                <a:latin typeface="Berlin Sans FB" panose="020E0602020502020306" pitchFamily="34" charset="0"/>
                <a:ea typeface="Calibri" panose="020F0502020204030204" pitchFamily="34" charset="0"/>
                <a:cs typeface="Georgia" panose="02040502050405020303" pitchFamily="18" charset="0"/>
              </a:rPr>
              <a:t> de ella, supuso que este hijo era ya la simiente prometida y exclamó: "Por voluntad de Jehová he adquirido varón." ¡Pobre Eva! La desilusión que siguió a esta esperanza, cuando después de los años la tierra absorbió la sangre de Abel, tuvo que ser muy amarga.</a:t>
            </a:r>
            <a:endParaRPr lang="es-SV" sz="2800" dirty="0">
              <a:latin typeface="Berlin Sans FB" panose="020E0602020502020306"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375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A7D824-1564-48E5-B0DF-7521BE9C71D1}"/>
              </a:ext>
            </a:extLst>
          </p:cNvPr>
          <p:cNvSpPr>
            <a:spLocks noGrp="1"/>
          </p:cNvSpPr>
          <p:nvPr>
            <p:ph idx="1"/>
          </p:nvPr>
        </p:nvSpPr>
        <p:spPr>
          <a:xfrm>
            <a:off x="479398" y="3549411"/>
            <a:ext cx="7935733" cy="2586346"/>
          </a:xfrm>
        </p:spPr>
        <p:txBody>
          <a:bodyPr>
            <a:normAutofit fontScale="85000" lnSpcReduction="10000"/>
          </a:bodyPr>
          <a:lstStyle/>
          <a:p>
            <a:pPr marL="45720" indent="0" algn="ctr">
              <a:lnSpc>
                <a:spcPct val="120000"/>
              </a:lnSpc>
              <a:buNone/>
            </a:pPr>
            <a:r>
              <a:rPr lang="es-ES" sz="3200" dirty="0">
                <a:solidFill>
                  <a:schemeClr val="tx2"/>
                </a:solidFill>
                <a:latin typeface="Abadi MT Condensed Extra Bold" panose="020B0A06030101010103" pitchFamily="34" charset="0"/>
              </a:rPr>
              <a:t>Las mujeres hicieron un gran papel en la introducción del Cristianismo en el mundo pagano. Pablo, desde el comienzo de sus cartas a sus últimas palabras de despedida, nos da nombres de mujeres, que tenían gran influencia en la vida de la Iglesia. </a:t>
            </a:r>
            <a:endParaRPr lang="es-SV" sz="3200" dirty="0">
              <a:solidFill>
                <a:schemeClr val="tx2"/>
              </a:solidFill>
              <a:latin typeface="Abadi MT Condensed Extra Bold" panose="020B0A06030101010103" pitchFamily="34" charset="0"/>
            </a:endParaRPr>
          </a:p>
        </p:txBody>
      </p:sp>
      <p:sp>
        <p:nvSpPr>
          <p:cNvPr id="4" name="Título 1">
            <a:extLst>
              <a:ext uri="{FF2B5EF4-FFF2-40B4-BE49-F238E27FC236}">
                <a16:creationId xmlns:a16="http://schemas.microsoft.com/office/drawing/2014/main" id="{130A837F-5179-41FE-A655-F77AD353A8C7}"/>
              </a:ext>
            </a:extLst>
          </p:cNvPr>
          <p:cNvSpPr>
            <a:spLocks noGrp="1"/>
          </p:cNvSpPr>
          <p:nvPr>
            <p:ph type="title"/>
          </p:nvPr>
        </p:nvSpPr>
        <p:spPr>
          <a:xfrm>
            <a:off x="1005839" y="295082"/>
            <a:ext cx="7132320" cy="65907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2">
                    <a:lumMod val="75000"/>
                  </a:schemeClr>
                </a:solidFill>
                <a:latin typeface="Abadi MT Condensed Extra Bold" panose="020B0A06030101010103" pitchFamily="34" charset="0"/>
              </a:rPr>
              <a:t>EVODIA Y SÍNTIQUE</a:t>
            </a:r>
            <a:endParaRPr lang="es-SV" sz="4800" dirty="0">
              <a:ln/>
              <a:solidFill>
                <a:schemeClr val="accent2">
                  <a:lumMod val="75000"/>
                </a:schemeClr>
              </a:solidFill>
              <a:latin typeface="Abadi MT Condensed Extra Bold" panose="020B0A06030101010103" pitchFamily="34" charset="0"/>
            </a:endParaRPr>
          </a:p>
        </p:txBody>
      </p:sp>
      <p:sp>
        <p:nvSpPr>
          <p:cNvPr id="5" name="Rectángulo 4">
            <a:extLst>
              <a:ext uri="{FF2B5EF4-FFF2-40B4-BE49-F238E27FC236}">
                <a16:creationId xmlns:a16="http://schemas.microsoft.com/office/drawing/2014/main" id="{A34EDC99-B3F1-424E-818C-9CF18F83135E}"/>
              </a:ext>
            </a:extLst>
          </p:cNvPr>
          <p:cNvSpPr/>
          <p:nvPr/>
        </p:nvSpPr>
        <p:spPr>
          <a:xfrm>
            <a:off x="480722" y="6297011"/>
            <a:ext cx="8156715" cy="461665"/>
          </a:xfrm>
          <a:prstGeom prst="rect">
            <a:avLst/>
          </a:prstGeom>
        </p:spPr>
        <p:txBody>
          <a:bodyPr wrap="square">
            <a:spAutoFit/>
          </a:bodyPr>
          <a:lstStyle/>
          <a:p>
            <a:r>
              <a:rPr lang="es-SV" sz="2400" dirty="0">
                <a:solidFill>
                  <a:srgbClr val="C00000"/>
                </a:solidFill>
                <a:effectLst>
                  <a:outerShdw blurRad="38100" dist="38100" dir="2700000" algn="tl">
                    <a:srgbClr val="000000">
                      <a:alpha val="43137"/>
                    </a:srgbClr>
                  </a:outerShdw>
                </a:effectLst>
                <a:latin typeface="Abadi MT Condensed Extra Bold" panose="020B0A06030101010103" pitchFamily="34" charset="0"/>
              </a:rPr>
              <a:t>EL MINISTERIO DE LA FE SIEMPRE CONTÓ CON EL APOYO DE MUJERES</a:t>
            </a:r>
          </a:p>
        </p:txBody>
      </p:sp>
      <p:sp>
        <p:nvSpPr>
          <p:cNvPr id="6" name="Rectángulo 5">
            <a:extLst>
              <a:ext uri="{FF2B5EF4-FFF2-40B4-BE49-F238E27FC236}">
                <a16:creationId xmlns:a16="http://schemas.microsoft.com/office/drawing/2014/main" id="{2FE49DFD-E530-47A7-9833-AD2D53429679}"/>
              </a:ext>
            </a:extLst>
          </p:cNvPr>
          <p:cNvSpPr/>
          <p:nvPr/>
        </p:nvSpPr>
        <p:spPr>
          <a:xfrm>
            <a:off x="1265583" y="1085916"/>
            <a:ext cx="6745356" cy="2463495"/>
          </a:xfrm>
          <a:prstGeom prst="rect">
            <a:avLst/>
          </a:prstGeom>
        </p:spPr>
        <p:txBody>
          <a:bodyPr wrap="square">
            <a:spAutoFit/>
          </a:bodyPr>
          <a:lstStyle/>
          <a:p>
            <a:pPr marL="228600" indent="-228600" algn="ctr">
              <a:lnSpc>
                <a:spcPct val="107000"/>
              </a:lnSpc>
              <a:spcAft>
                <a:spcPts val="0"/>
              </a:spcAft>
            </a:pPr>
            <a:r>
              <a:rPr lang="es-SV" sz="3600" dirty="0">
                <a:latin typeface="Georgia" panose="02040502050405020303" pitchFamily="18" charset="0"/>
                <a:ea typeface="Calibri" panose="020F0502020204030204" pitchFamily="34" charset="0"/>
                <a:cs typeface="Georgia" panose="02040502050405020303" pitchFamily="18" charset="0"/>
              </a:rPr>
              <a:t>"Ruego a </a:t>
            </a:r>
            <a:r>
              <a:rPr lang="es-SV" sz="3600" dirty="0" err="1">
                <a:latin typeface="Georgia" panose="02040502050405020303" pitchFamily="18" charset="0"/>
                <a:ea typeface="Calibri" panose="020F0502020204030204" pitchFamily="34" charset="0"/>
                <a:cs typeface="Georgia" panose="02040502050405020303" pitchFamily="18" charset="0"/>
              </a:rPr>
              <a:t>Evodia</a:t>
            </a:r>
            <a:r>
              <a:rPr lang="es-SV" sz="3600" dirty="0">
                <a:latin typeface="Georgia" panose="02040502050405020303" pitchFamily="18" charset="0"/>
                <a:ea typeface="Calibri" panose="020F0502020204030204" pitchFamily="34" charset="0"/>
                <a:cs typeface="Georgia" panose="02040502050405020303" pitchFamily="18" charset="0"/>
              </a:rPr>
              <a:t> y a </a:t>
            </a:r>
            <a:r>
              <a:rPr lang="es-SV" sz="3600" dirty="0" err="1">
                <a:latin typeface="Georgia" panose="02040502050405020303" pitchFamily="18" charset="0"/>
                <a:ea typeface="Calibri" panose="020F0502020204030204" pitchFamily="34" charset="0"/>
                <a:cs typeface="Georgia" panose="02040502050405020303" pitchFamily="18" charset="0"/>
              </a:rPr>
              <a:t>Síntique</a:t>
            </a:r>
            <a:r>
              <a:rPr lang="es-SV" sz="3600" dirty="0">
                <a:latin typeface="Georgia" panose="02040502050405020303" pitchFamily="18" charset="0"/>
                <a:ea typeface="Calibri" panose="020F0502020204030204" pitchFamily="34" charset="0"/>
                <a:cs typeface="Georgia" panose="02040502050405020303" pitchFamily="18" charset="0"/>
              </a:rPr>
              <a:t>, que sean de un mismo sentir en el Señor" </a:t>
            </a:r>
          </a:p>
          <a:p>
            <a:pPr marL="228600" indent="-228600" algn="ctr">
              <a:lnSpc>
                <a:spcPct val="107000"/>
              </a:lnSpc>
              <a:spcAft>
                <a:spcPts val="0"/>
              </a:spcAft>
            </a:pPr>
            <a:r>
              <a:rPr lang="es-SV" sz="3600" dirty="0">
                <a:latin typeface="Arial" panose="020B0604020202020204" pitchFamily="34" charset="0"/>
                <a:ea typeface="Calibri" panose="020F0502020204030204" pitchFamily="34" charset="0"/>
                <a:cs typeface="Arial" panose="020B0604020202020204" pitchFamily="34" charset="0"/>
              </a:rPr>
              <a:t>Filipenses 4.2</a:t>
            </a:r>
          </a:p>
        </p:txBody>
      </p:sp>
    </p:spTree>
    <p:extLst>
      <p:ext uri="{BB962C8B-B14F-4D97-AF65-F5344CB8AC3E}">
        <p14:creationId xmlns:p14="http://schemas.microsoft.com/office/powerpoint/2010/main" val="51473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1A7D824-1564-48E5-B0DF-7521BE9C71D1}"/>
              </a:ext>
            </a:extLst>
          </p:cNvPr>
          <p:cNvSpPr>
            <a:spLocks noGrp="1"/>
          </p:cNvSpPr>
          <p:nvPr>
            <p:ph idx="1"/>
          </p:nvPr>
        </p:nvSpPr>
        <p:spPr>
          <a:xfrm>
            <a:off x="806227" y="1087792"/>
            <a:ext cx="8032973" cy="4637147"/>
          </a:xfrm>
        </p:spPr>
        <p:txBody>
          <a:bodyPr>
            <a:noAutofit/>
          </a:bodyPr>
          <a:lstStyle/>
          <a:p>
            <a:r>
              <a:rPr lang="es-ES" sz="3600" dirty="0">
                <a:solidFill>
                  <a:schemeClr val="tx2"/>
                </a:solidFill>
                <a:latin typeface="Abadi MT Condensed Extra Bold" panose="020B0A06030101010103" pitchFamily="34" charset="0"/>
              </a:rPr>
              <a:t>En Roma solamente hay Febe, de </a:t>
            </a:r>
            <a:r>
              <a:rPr lang="es-ES" sz="3600" dirty="0" err="1">
                <a:solidFill>
                  <a:schemeClr val="tx2"/>
                </a:solidFill>
                <a:latin typeface="Abadi MT Condensed Extra Bold" panose="020B0A06030101010103" pitchFamily="34" charset="0"/>
              </a:rPr>
              <a:t>Cencrea</a:t>
            </a:r>
            <a:r>
              <a:rPr lang="es-ES" sz="3600" dirty="0">
                <a:solidFill>
                  <a:schemeClr val="tx2"/>
                </a:solidFill>
                <a:latin typeface="Abadi MT Condensed Extra Bold" panose="020B0A06030101010103" pitchFamily="34" charset="0"/>
              </a:rPr>
              <a:t>, María «la cual ha trabajado mucho por nosotros», </a:t>
            </a:r>
            <a:r>
              <a:rPr lang="es-ES" sz="3600" dirty="0" err="1">
                <a:solidFill>
                  <a:schemeClr val="tx2"/>
                </a:solidFill>
                <a:latin typeface="Abadi MT Condensed Extra Bold" panose="020B0A06030101010103" pitchFamily="34" charset="0"/>
              </a:rPr>
              <a:t>Trifena</a:t>
            </a:r>
            <a:r>
              <a:rPr lang="es-ES" sz="3600" dirty="0">
                <a:solidFill>
                  <a:schemeClr val="tx2"/>
                </a:solidFill>
                <a:latin typeface="Abadi MT Condensed Extra Bold" panose="020B0A06030101010103" pitchFamily="34" charset="0"/>
              </a:rPr>
              <a:t> y </a:t>
            </a:r>
            <a:r>
              <a:rPr lang="es-ES" sz="3600" dirty="0" err="1">
                <a:solidFill>
                  <a:schemeClr val="tx2"/>
                </a:solidFill>
                <a:latin typeface="Abadi MT Condensed Extra Bold" panose="020B0A06030101010103" pitchFamily="34" charset="0"/>
              </a:rPr>
              <a:t>Trifosa</a:t>
            </a:r>
            <a:r>
              <a:rPr lang="es-ES" sz="3600" dirty="0">
                <a:solidFill>
                  <a:schemeClr val="tx2"/>
                </a:solidFill>
                <a:latin typeface="Abadi MT Condensed Extra Bold" panose="020B0A06030101010103" pitchFamily="34" charset="0"/>
              </a:rPr>
              <a:t> «las cuales trabajan en el Señor»; vimos a </a:t>
            </a:r>
            <a:r>
              <a:rPr lang="es-ES" sz="3600" dirty="0" err="1">
                <a:solidFill>
                  <a:schemeClr val="tx2"/>
                </a:solidFill>
                <a:latin typeface="Abadi MT Condensed Extra Bold" panose="020B0A06030101010103" pitchFamily="34" charset="0"/>
              </a:rPr>
              <a:t>Persida</a:t>
            </a:r>
            <a:r>
              <a:rPr lang="es-ES" sz="3600" dirty="0">
                <a:solidFill>
                  <a:schemeClr val="tx2"/>
                </a:solidFill>
                <a:latin typeface="Abadi MT Condensed Extra Bold" panose="020B0A06030101010103" pitchFamily="34" charset="0"/>
              </a:rPr>
              <a:t>, que merece un comentario similar y Julia, una hermana de Nereo. Vimos especialmente a Priscila en varios puntos. A Lidia. Y aquí se nos mencionan a dos mujeres de influencia, </a:t>
            </a:r>
            <a:r>
              <a:rPr lang="es-ES" sz="3600" dirty="0" err="1">
                <a:solidFill>
                  <a:schemeClr val="tx2"/>
                </a:solidFill>
                <a:latin typeface="Abadi MT Condensed Extra Bold" panose="020B0A06030101010103" pitchFamily="34" charset="0"/>
              </a:rPr>
              <a:t>Evodia</a:t>
            </a:r>
            <a:r>
              <a:rPr lang="es-ES" sz="3600" dirty="0">
                <a:solidFill>
                  <a:schemeClr val="tx2"/>
                </a:solidFill>
                <a:latin typeface="Abadi MT Condensed Extra Bold" panose="020B0A06030101010103" pitchFamily="34" charset="0"/>
              </a:rPr>
              <a:t> y </a:t>
            </a:r>
            <a:r>
              <a:rPr lang="es-ES" sz="3600" dirty="0" err="1">
                <a:solidFill>
                  <a:schemeClr val="tx2"/>
                </a:solidFill>
                <a:latin typeface="Abadi MT Condensed Extra Bold" panose="020B0A06030101010103" pitchFamily="34" charset="0"/>
              </a:rPr>
              <a:t>Sintique</a:t>
            </a:r>
            <a:r>
              <a:rPr lang="es-ES" sz="3600" dirty="0">
                <a:solidFill>
                  <a:schemeClr val="tx2"/>
                </a:solidFill>
                <a:latin typeface="Abadi MT Condensed Extra Bold" panose="020B0A06030101010103" pitchFamily="34" charset="0"/>
              </a:rPr>
              <a:t>.</a:t>
            </a:r>
            <a:endParaRPr lang="es-SV" sz="3600" dirty="0">
              <a:solidFill>
                <a:schemeClr val="tx2"/>
              </a:solidFill>
              <a:latin typeface="Abadi MT Condensed Extra Bold" panose="020B0A06030101010103" pitchFamily="34" charset="0"/>
            </a:endParaRPr>
          </a:p>
        </p:txBody>
      </p:sp>
      <p:sp>
        <p:nvSpPr>
          <p:cNvPr id="4" name="Título 1">
            <a:extLst>
              <a:ext uri="{FF2B5EF4-FFF2-40B4-BE49-F238E27FC236}">
                <a16:creationId xmlns:a16="http://schemas.microsoft.com/office/drawing/2014/main" id="{130A837F-5179-41FE-A655-F77AD353A8C7}"/>
              </a:ext>
            </a:extLst>
          </p:cNvPr>
          <p:cNvSpPr>
            <a:spLocks noGrp="1"/>
          </p:cNvSpPr>
          <p:nvPr>
            <p:ph type="title"/>
          </p:nvPr>
        </p:nvSpPr>
        <p:spPr>
          <a:xfrm>
            <a:off x="1005839" y="295082"/>
            <a:ext cx="7132320" cy="65907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4000" dirty="0">
                <a:ln/>
                <a:solidFill>
                  <a:schemeClr val="accent2">
                    <a:lumMod val="75000"/>
                  </a:schemeClr>
                </a:solidFill>
                <a:latin typeface="Abadi MT Condensed Extra Bold" panose="020B0A06030101010103" pitchFamily="34" charset="0"/>
              </a:rPr>
              <a:t>EVODIA Y SÍNTIQUE</a:t>
            </a:r>
            <a:endParaRPr lang="es-SV" sz="4800" dirty="0">
              <a:ln/>
              <a:solidFill>
                <a:schemeClr val="accent2">
                  <a:lumMod val="75000"/>
                </a:schemeClr>
              </a:solidFill>
              <a:latin typeface="Abadi MT Condensed Extra Bold" panose="020B0A06030101010103" pitchFamily="34" charset="0"/>
            </a:endParaRPr>
          </a:p>
        </p:txBody>
      </p:sp>
    </p:spTree>
    <p:extLst>
      <p:ext uri="{BB962C8B-B14F-4D97-AF65-F5344CB8AC3E}">
        <p14:creationId xmlns:p14="http://schemas.microsoft.com/office/powerpoint/2010/main" val="38290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82B57-E152-4F8F-9BD0-A5E7BDFC9215}"/>
              </a:ext>
            </a:extLst>
          </p:cNvPr>
          <p:cNvSpPr>
            <a:spLocks noGrp="1"/>
          </p:cNvSpPr>
          <p:nvPr>
            <p:ph type="title"/>
          </p:nvPr>
        </p:nvSpPr>
        <p:spPr>
          <a:xfrm>
            <a:off x="1005840" y="397565"/>
            <a:ext cx="7132320" cy="574349"/>
          </a:xfrm>
        </p:spPr>
        <p:txBody>
          <a:bodyPr/>
          <a:lstStyle/>
          <a:p>
            <a:r>
              <a:rPr lang="es-SV" dirty="0" err="1"/>
              <a:t>Evodia</a:t>
            </a:r>
            <a:r>
              <a:rPr lang="es-SV" dirty="0"/>
              <a:t> y </a:t>
            </a:r>
            <a:r>
              <a:rPr lang="es-SV" dirty="0" err="1"/>
              <a:t>Síntique</a:t>
            </a:r>
            <a:endParaRPr lang="es-SV" dirty="0"/>
          </a:p>
        </p:txBody>
      </p:sp>
      <p:sp>
        <p:nvSpPr>
          <p:cNvPr id="3" name="Marcador de contenido 2">
            <a:extLst>
              <a:ext uri="{FF2B5EF4-FFF2-40B4-BE49-F238E27FC236}">
                <a16:creationId xmlns:a16="http://schemas.microsoft.com/office/drawing/2014/main" id="{612CE7CE-3006-4FCA-8E81-215C4B59ED92}"/>
              </a:ext>
            </a:extLst>
          </p:cNvPr>
          <p:cNvSpPr>
            <a:spLocks noGrp="1"/>
          </p:cNvSpPr>
          <p:nvPr>
            <p:ph idx="1"/>
          </p:nvPr>
        </p:nvSpPr>
        <p:spPr>
          <a:xfrm>
            <a:off x="820309" y="1742926"/>
            <a:ext cx="7132320" cy="4127787"/>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45720" indent="0" algn="ctr">
              <a:buNone/>
            </a:pPr>
            <a:r>
              <a:rPr lang="es-ES" sz="3600" b="1" dirty="0">
                <a:ln/>
                <a:solidFill>
                  <a:schemeClr val="accent3"/>
                </a:solidFill>
                <a:latin typeface="Abadi MT Condensed Extra Bold" panose="020B0A06030101010103" pitchFamily="34" charset="0"/>
              </a:rPr>
              <a:t>Asimismo te ruego también a ti, compañero fiel, que ayudes a éstas que combatieron juntamente conmigo en el evangelio, con Clemente también y los demás colaboradores míos, cuyos nombres están en el libro de la vida</a:t>
            </a:r>
            <a:r>
              <a:rPr lang="es-ES" sz="2400" b="1" dirty="0">
                <a:ln/>
                <a:solidFill>
                  <a:schemeClr val="accent3"/>
                </a:solidFill>
              </a:rPr>
              <a:t>. </a:t>
            </a:r>
          </a:p>
          <a:p>
            <a:pPr marL="45720" indent="0" algn="ctr">
              <a:buNone/>
            </a:pPr>
            <a:r>
              <a:rPr lang="es-ES" sz="2400" b="1" dirty="0">
                <a:ln/>
                <a:solidFill>
                  <a:schemeClr val="accent3"/>
                </a:solidFill>
              </a:rPr>
              <a:t>(Filipenses 4.3)</a:t>
            </a:r>
          </a:p>
          <a:p>
            <a:endParaRPr lang="es-SV" sz="2400" b="1" dirty="0">
              <a:ln/>
              <a:solidFill>
                <a:schemeClr val="accent3"/>
              </a:solidFill>
            </a:endParaRPr>
          </a:p>
        </p:txBody>
      </p:sp>
    </p:spTree>
    <p:extLst>
      <p:ext uri="{BB962C8B-B14F-4D97-AF65-F5344CB8AC3E}">
        <p14:creationId xmlns:p14="http://schemas.microsoft.com/office/powerpoint/2010/main" val="159339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15EBA-3889-409B-8515-3795F3C92412}"/>
              </a:ext>
            </a:extLst>
          </p:cNvPr>
          <p:cNvSpPr>
            <a:spLocks noGrp="1"/>
          </p:cNvSpPr>
          <p:nvPr>
            <p:ph type="title"/>
          </p:nvPr>
        </p:nvSpPr>
        <p:spPr>
          <a:xfrm>
            <a:off x="1005840" y="440856"/>
            <a:ext cx="2956560" cy="75184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s-SV" sz="4400" dirty="0">
                <a:ln/>
                <a:solidFill>
                  <a:srgbClr val="C00000"/>
                </a:solidFill>
                <a:latin typeface="Impact" panose="020B0806030902050204" pitchFamily="34" charset="0"/>
              </a:rPr>
              <a:t>HERODÍAS</a:t>
            </a:r>
          </a:p>
        </p:txBody>
      </p:sp>
      <p:sp>
        <p:nvSpPr>
          <p:cNvPr id="3" name="Marcador de contenido 2">
            <a:extLst>
              <a:ext uri="{FF2B5EF4-FFF2-40B4-BE49-F238E27FC236}">
                <a16:creationId xmlns:a16="http://schemas.microsoft.com/office/drawing/2014/main" id="{A2910E6A-A841-4475-B7A5-F632469750DA}"/>
              </a:ext>
            </a:extLst>
          </p:cNvPr>
          <p:cNvSpPr>
            <a:spLocks noGrp="1"/>
          </p:cNvSpPr>
          <p:nvPr>
            <p:ph idx="1"/>
          </p:nvPr>
        </p:nvSpPr>
        <p:spPr>
          <a:xfrm>
            <a:off x="528762" y="1928457"/>
            <a:ext cx="7132320" cy="4127627"/>
          </a:xfrm>
        </p:spPr>
        <p:txBody>
          <a:bodyPr>
            <a:normAutofit/>
          </a:bodyPr>
          <a:lstStyle/>
          <a:p>
            <a:pPr marL="45720" indent="0" algn="ctr">
              <a:buNone/>
            </a:pPr>
            <a:r>
              <a:rPr lang="es-SV" sz="4800" dirty="0">
                <a:effectLst>
                  <a:outerShdw blurRad="38100" dist="38100" dir="2700000" algn="tl">
                    <a:srgbClr val="000000">
                      <a:alpha val="43137"/>
                    </a:srgbClr>
                  </a:outerShdw>
                </a:effectLst>
              </a:rPr>
              <a:t>"</a:t>
            </a:r>
            <a:r>
              <a:rPr lang="es-SV" sz="4800" b="1" dirty="0">
                <a:solidFill>
                  <a:schemeClr val="tx2"/>
                </a:solidFill>
                <a:effectLst>
                  <a:outerShdw blurRad="38100" dist="38100" dir="2700000" algn="tl">
                    <a:srgbClr val="000000">
                      <a:alpha val="43137"/>
                    </a:srgbClr>
                  </a:outerShdw>
                </a:effectLst>
              </a:rPr>
              <a:t>Ella salió y le dijo a su madre: ¿Qué pediré? Y ella contestó: La cabeza de Juan el Bautista". </a:t>
            </a:r>
            <a:r>
              <a:rPr lang="es-SV" sz="4800" dirty="0">
                <a:effectLst>
                  <a:outerShdw blurRad="38100" dist="38100" dir="2700000" algn="tl">
                    <a:srgbClr val="000000">
                      <a:alpha val="43137"/>
                    </a:srgbClr>
                  </a:outerShdw>
                </a:effectLst>
              </a:rPr>
              <a:t>(Marcos 6:24)</a:t>
            </a:r>
          </a:p>
          <a:p>
            <a:endParaRPr lang="es-SV"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0481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15EBA-3889-409B-8515-3795F3C92412}"/>
              </a:ext>
            </a:extLst>
          </p:cNvPr>
          <p:cNvSpPr>
            <a:spLocks noGrp="1"/>
          </p:cNvSpPr>
          <p:nvPr>
            <p:ph type="title"/>
          </p:nvPr>
        </p:nvSpPr>
        <p:spPr>
          <a:xfrm>
            <a:off x="1005840" y="440856"/>
            <a:ext cx="2956560" cy="75184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s-SV" sz="4400" dirty="0">
                <a:ln/>
                <a:solidFill>
                  <a:srgbClr val="C00000"/>
                </a:solidFill>
                <a:latin typeface="Impact" panose="020B0806030902050204" pitchFamily="34" charset="0"/>
              </a:rPr>
              <a:t>HERODÍAS</a:t>
            </a:r>
          </a:p>
        </p:txBody>
      </p:sp>
      <p:sp>
        <p:nvSpPr>
          <p:cNvPr id="5" name="Marcador de contenido 4">
            <a:extLst>
              <a:ext uri="{FF2B5EF4-FFF2-40B4-BE49-F238E27FC236}">
                <a16:creationId xmlns:a16="http://schemas.microsoft.com/office/drawing/2014/main" id="{48E25E55-2464-45E2-8BFE-A8F84620D04C}"/>
              </a:ext>
            </a:extLst>
          </p:cNvPr>
          <p:cNvSpPr>
            <a:spLocks noGrp="1"/>
          </p:cNvSpPr>
          <p:nvPr>
            <p:ph idx="1"/>
          </p:nvPr>
        </p:nvSpPr>
        <p:spPr>
          <a:xfrm>
            <a:off x="701039" y="1345362"/>
            <a:ext cx="8244178" cy="5512638"/>
          </a:xfrm>
        </p:spPr>
        <p:txBody>
          <a:bodyPr>
            <a:normAutofit/>
          </a:bodyPr>
          <a:lstStyle/>
          <a:p>
            <a:r>
              <a:rPr lang="es-SV" sz="2800" dirty="0">
                <a:solidFill>
                  <a:schemeClr val="tx2"/>
                </a:solidFill>
                <a:latin typeface="Berlin Sans FB" panose="020E0602020502020306" pitchFamily="34" charset="0"/>
              </a:rPr>
              <a:t>Herodías era de Edom, descendiente de Esaú. </a:t>
            </a:r>
          </a:p>
          <a:p>
            <a:r>
              <a:rPr lang="es-SV" sz="2800" dirty="0">
                <a:solidFill>
                  <a:schemeClr val="tx2"/>
                </a:solidFill>
                <a:latin typeface="Berlin Sans FB" panose="020E0602020502020306" pitchFamily="34" charset="0"/>
              </a:rPr>
              <a:t>Herodías era en realidad la mujer del hermano de Herodes, Felipe, un príncipe, pero que había sido desheredado por su padre. </a:t>
            </a:r>
          </a:p>
          <a:p>
            <a:r>
              <a:rPr lang="es-SV" sz="2800" dirty="0">
                <a:solidFill>
                  <a:schemeClr val="tx2"/>
                </a:solidFill>
                <a:latin typeface="Berlin Sans FB" panose="020E0602020502020306" pitchFamily="34" charset="0"/>
              </a:rPr>
              <a:t>Felipe y Herodías vivían en Roma. Como resultado de una visita de Herodes a Roma durante la cual se hospedó en casa de su hermano, Felipe se vio privado de su esposa. </a:t>
            </a:r>
          </a:p>
          <a:p>
            <a:r>
              <a:rPr lang="es-SV" sz="2800" dirty="0">
                <a:solidFill>
                  <a:schemeClr val="tx2"/>
                </a:solidFill>
                <a:latin typeface="Berlin Sans FB" panose="020E0602020502020306" pitchFamily="34" charset="0"/>
              </a:rPr>
              <a:t>Herodías le abandonó para irse con Herodes. Pero, Herodes también era casado con una princesa de Arabia, lo cual era otro obstáculo al matrimonio de los dos.</a:t>
            </a:r>
          </a:p>
          <a:p>
            <a:endParaRPr lang="es-SV" sz="2800" dirty="0">
              <a:solidFill>
                <a:schemeClr val="tx2"/>
              </a:solidFill>
              <a:latin typeface="Berlin Sans FB" panose="020E0602020502020306" pitchFamily="34" charset="0"/>
            </a:endParaRPr>
          </a:p>
        </p:txBody>
      </p:sp>
    </p:spTree>
    <p:extLst>
      <p:ext uri="{BB962C8B-B14F-4D97-AF65-F5344CB8AC3E}">
        <p14:creationId xmlns:p14="http://schemas.microsoft.com/office/powerpoint/2010/main" val="83148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167F4A-C430-4CA6-ABB8-B1AE8AAA008B}"/>
              </a:ext>
            </a:extLst>
          </p:cNvPr>
          <p:cNvSpPr>
            <a:spLocks noGrp="1"/>
          </p:cNvSpPr>
          <p:nvPr>
            <p:ph type="title"/>
          </p:nvPr>
        </p:nvSpPr>
        <p:spPr/>
        <p:txBody>
          <a:bodyPr/>
          <a:lstStyle/>
          <a:p>
            <a:r>
              <a:rPr lang="es-SV" dirty="0"/>
              <a:t>ELISABET</a:t>
            </a:r>
            <a:br>
              <a:rPr lang="es-SV" dirty="0"/>
            </a:br>
            <a:endParaRPr lang="es-SV" dirty="0"/>
          </a:p>
        </p:txBody>
      </p:sp>
      <p:sp>
        <p:nvSpPr>
          <p:cNvPr id="3" name="Marcador de contenido 2">
            <a:extLst>
              <a:ext uri="{FF2B5EF4-FFF2-40B4-BE49-F238E27FC236}">
                <a16:creationId xmlns:a16="http://schemas.microsoft.com/office/drawing/2014/main" id="{04E7E27B-2AA1-406F-9AAC-D6DBD4EA41CF}"/>
              </a:ext>
            </a:extLst>
          </p:cNvPr>
          <p:cNvSpPr>
            <a:spLocks noGrp="1"/>
          </p:cNvSpPr>
          <p:nvPr>
            <p:ph idx="1"/>
          </p:nvPr>
        </p:nvSpPr>
        <p:spPr>
          <a:xfrm>
            <a:off x="1005840" y="1901953"/>
            <a:ext cx="7132320" cy="323989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45720" indent="0" algn="ctr">
              <a:buNone/>
            </a:pPr>
            <a:r>
              <a:rPr lang="es-SV" sz="4000" b="1" dirty="0">
                <a:ln/>
                <a:solidFill>
                  <a:srgbClr val="00B0F0"/>
                </a:solidFill>
                <a:latin typeface="Abadi MT Condensed" panose="020B0506030101010103" pitchFamily="34" charset="0"/>
              </a:rPr>
              <a:t>"Y he aquí que tu parienta </a:t>
            </a:r>
            <a:r>
              <a:rPr lang="es-SV" sz="4000" b="1" dirty="0" err="1">
                <a:ln/>
                <a:solidFill>
                  <a:srgbClr val="00B0F0"/>
                </a:solidFill>
                <a:latin typeface="Abadi MT Condensed" panose="020B0506030101010103" pitchFamily="34" charset="0"/>
              </a:rPr>
              <a:t>Elisabet</a:t>
            </a:r>
            <a:r>
              <a:rPr lang="es-SV" sz="4000" b="1" dirty="0">
                <a:ln/>
                <a:solidFill>
                  <a:srgbClr val="00B0F0"/>
                </a:solidFill>
                <a:latin typeface="Abadi MT Condensed" panose="020B0506030101010103" pitchFamily="34" charset="0"/>
              </a:rPr>
              <a:t>, también ella ha concebido un hijo en su vejez; y ya está de seis meses, la que era llamada estéril." </a:t>
            </a:r>
          </a:p>
          <a:p>
            <a:pPr marL="45720" indent="0" algn="ctr">
              <a:buNone/>
            </a:pPr>
            <a:r>
              <a:rPr lang="es-SV" sz="3600" b="1" dirty="0">
                <a:ln/>
                <a:solidFill>
                  <a:srgbClr val="7030A0"/>
                </a:solidFill>
                <a:latin typeface="Abadi MT Condensed" panose="020B0506030101010103" pitchFamily="34" charset="0"/>
              </a:rPr>
              <a:t>Lucas 1:36</a:t>
            </a:r>
          </a:p>
        </p:txBody>
      </p:sp>
    </p:spTree>
    <p:extLst>
      <p:ext uri="{BB962C8B-B14F-4D97-AF65-F5344CB8AC3E}">
        <p14:creationId xmlns:p14="http://schemas.microsoft.com/office/powerpoint/2010/main" val="240682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15EBA-3889-409B-8515-3795F3C92412}"/>
              </a:ext>
            </a:extLst>
          </p:cNvPr>
          <p:cNvSpPr>
            <a:spLocks noGrp="1"/>
          </p:cNvSpPr>
          <p:nvPr>
            <p:ph type="title"/>
          </p:nvPr>
        </p:nvSpPr>
        <p:spPr>
          <a:xfrm>
            <a:off x="1005840" y="440856"/>
            <a:ext cx="2956560" cy="75184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s-SV" sz="4400" dirty="0">
                <a:ln/>
                <a:solidFill>
                  <a:srgbClr val="C00000"/>
                </a:solidFill>
                <a:latin typeface="Impact" panose="020B0806030902050204" pitchFamily="34" charset="0"/>
              </a:rPr>
              <a:t>HERODÍAS</a:t>
            </a:r>
          </a:p>
        </p:txBody>
      </p:sp>
      <p:sp>
        <p:nvSpPr>
          <p:cNvPr id="5" name="Marcador de contenido 4">
            <a:extLst>
              <a:ext uri="{FF2B5EF4-FFF2-40B4-BE49-F238E27FC236}">
                <a16:creationId xmlns:a16="http://schemas.microsoft.com/office/drawing/2014/main" id="{48E25E55-2464-45E2-8BFE-A8F84620D04C}"/>
              </a:ext>
            </a:extLst>
          </p:cNvPr>
          <p:cNvSpPr>
            <a:spLocks noGrp="1"/>
          </p:cNvSpPr>
          <p:nvPr>
            <p:ph idx="1"/>
          </p:nvPr>
        </p:nvSpPr>
        <p:spPr>
          <a:xfrm>
            <a:off x="701039" y="1345362"/>
            <a:ext cx="8244178" cy="5512638"/>
          </a:xfrm>
        </p:spPr>
        <p:txBody>
          <a:bodyPr>
            <a:normAutofit/>
          </a:bodyPr>
          <a:lstStyle/>
          <a:p>
            <a:r>
              <a:rPr lang="es-SV" sz="2800" dirty="0">
                <a:solidFill>
                  <a:schemeClr val="tx2"/>
                </a:solidFill>
                <a:latin typeface="Berlin Sans FB" panose="020E0602020502020306" pitchFamily="34" charset="0"/>
              </a:rPr>
              <a:t>Herodes rechazó a su esposa. </a:t>
            </a:r>
          </a:p>
          <a:p>
            <a:r>
              <a:rPr lang="es-SV" sz="2800" dirty="0">
                <a:solidFill>
                  <a:schemeClr val="tx2"/>
                </a:solidFill>
                <a:latin typeface="Berlin Sans FB" panose="020E0602020502020306" pitchFamily="34" charset="0"/>
              </a:rPr>
              <a:t>Herodías entró en el palacio como reina. </a:t>
            </a:r>
          </a:p>
          <a:p>
            <a:r>
              <a:rPr lang="es-SV" sz="2800" dirty="0">
                <a:solidFill>
                  <a:schemeClr val="tx2"/>
                </a:solidFill>
                <a:latin typeface="Berlin Sans FB" panose="020E0602020502020306" pitchFamily="34" charset="0"/>
              </a:rPr>
              <a:t>Sólo un hombre se atrevió a protestar públicamente de toda esta inmoralidad: Juan el Bautista. </a:t>
            </a:r>
          </a:p>
          <a:p>
            <a:r>
              <a:rPr lang="es-SV" sz="2800" dirty="0">
                <a:solidFill>
                  <a:schemeClr val="tx2"/>
                </a:solidFill>
                <a:latin typeface="Berlin Sans FB" panose="020E0602020502020306" pitchFamily="34" charset="0"/>
              </a:rPr>
              <a:t>Herodes lo mandó encerrar y es de suponer que, por temor a mal quistarse con el pueblo prefirió dejarlo en vida.</a:t>
            </a:r>
          </a:p>
          <a:p>
            <a:r>
              <a:rPr lang="es-SV" sz="2800" dirty="0">
                <a:solidFill>
                  <a:schemeClr val="tx2"/>
                </a:solidFill>
                <a:latin typeface="Berlin Sans FB" panose="020E0602020502020306" pitchFamily="34" charset="0"/>
              </a:rPr>
              <a:t>Herodes era capaz de cualquier crimen, pero era taimado y probablemente supersticioso. </a:t>
            </a:r>
          </a:p>
          <a:p>
            <a:r>
              <a:rPr lang="es-SV" sz="2800" dirty="0">
                <a:solidFill>
                  <a:schemeClr val="tx2"/>
                </a:solidFill>
                <a:latin typeface="Berlin Sans FB" panose="020E0602020502020306" pitchFamily="34" charset="0"/>
              </a:rPr>
              <a:t>No le cabía duda que Juan era un profeta.</a:t>
            </a:r>
          </a:p>
          <a:p>
            <a:endParaRPr lang="es-SV" sz="3600" dirty="0">
              <a:solidFill>
                <a:schemeClr val="tx2"/>
              </a:solidFill>
              <a:latin typeface="Berlin Sans FB" panose="020E0602020502020306" pitchFamily="34" charset="0"/>
            </a:endParaRPr>
          </a:p>
        </p:txBody>
      </p:sp>
    </p:spTree>
    <p:extLst>
      <p:ext uri="{BB962C8B-B14F-4D97-AF65-F5344CB8AC3E}">
        <p14:creationId xmlns:p14="http://schemas.microsoft.com/office/powerpoint/2010/main" val="2798537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15EBA-3889-409B-8515-3795F3C92412}"/>
              </a:ext>
            </a:extLst>
          </p:cNvPr>
          <p:cNvSpPr>
            <a:spLocks noGrp="1"/>
          </p:cNvSpPr>
          <p:nvPr>
            <p:ph type="title"/>
          </p:nvPr>
        </p:nvSpPr>
        <p:spPr>
          <a:xfrm>
            <a:off x="356483" y="215569"/>
            <a:ext cx="2956560" cy="75184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s-SV" sz="4400" dirty="0">
                <a:ln/>
                <a:solidFill>
                  <a:srgbClr val="C00000"/>
                </a:solidFill>
                <a:latin typeface="Impact" panose="020B0806030902050204" pitchFamily="34" charset="0"/>
              </a:rPr>
              <a:t>HERODÍAS</a:t>
            </a:r>
          </a:p>
        </p:txBody>
      </p:sp>
      <p:sp>
        <p:nvSpPr>
          <p:cNvPr id="5" name="Marcador de contenido 4">
            <a:extLst>
              <a:ext uri="{FF2B5EF4-FFF2-40B4-BE49-F238E27FC236}">
                <a16:creationId xmlns:a16="http://schemas.microsoft.com/office/drawing/2014/main" id="{48E25E55-2464-45E2-8BFE-A8F84620D04C}"/>
              </a:ext>
            </a:extLst>
          </p:cNvPr>
          <p:cNvSpPr>
            <a:spLocks noGrp="1"/>
          </p:cNvSpPr>
          <p:nvPr>
            <p:ph idx="1"/>
          </p:nvPr>
        </p:nvSpPr>
        <p:spPr>
          <a:xfrm>
            <a:off x="356483" y="967409"/>
            <a:ext cx="8244178" cy="5512638"/>
          </a:xfrm>
        </p:spPr>
        <p:txBody>
          <a:bodyPr>
            <a:noAutofit/>
          </a:bodyPr>
          <a:lstStyle/>
          <a:p>
            <a:r>
              <a:rPr lang="es-SV" sz="2400" dirty="0">
                <a:latin typeface="Berlin Sans FB" panose="020E0602020502020306" pitchFamily="34" charset="0"/>
              </a:rPr>
              <a:t>En tanto el viviera su situación como favorita estaba en peligro. </a:t>
            </a:r>
          </a:p>
          <a:p>
            <a:r>
              <a:rPr lang="es-SV" sz="2400" dirty="0">
                <a:latin typeface="Berlin Sans FB" panose="020E0602020502020306" pitchFamily="34" charset="0"/>
              </a:rPr>
              <a:t>Siempre cabía la posibilidad de que Juan influyera en Herodes de modo desfavorable para ella.</a:t>
            </a:r>
          </a:p>
          <a:p>
            <a:r>
              <a:rPr lang="es-SV" sz="2400" dirty="0">
                <a:latin typeface="Berlin Sans FB" panose="020E0602020502020306" pitchFamily="34" charset="0"/>
              </a:rPr>
              <a:t>La ambición de Herodías carecía de límites. Lo mismo su orgullo. </a:t>
            </a:r>
          </a:p>
          <a:p>
            <a:r>
              <a:rPr lang="es-SV" sz="2400" dirty="0">
                <a:latin typeface="Berlin Sans FB" panose="020E0602020502020306" pitchFamily="34" charset="0"/>
              </a:rPr>
              <a:t>Habría urdido toda clase de planes para librarse de Juan. Juan fue degollado.</a:t>
            </a:r>
          </a:p>
          <a:p>
            <a:r>
              <a:rPr lang="es-SV" sz="2400" dirty="0">
                <a:latin typeface="Berlin Sans FB" panose="020E0602020502020306" pitchFamily="34" charset="0"/>
              </a:rPr>
              <a:t>Herodías era para Herodes algo semejante a lo que Jezabel era para </a:t>
            </a:r>
            <a:r>
              <a:rPr lang="es-SV" sz="2400" dirty="0" err="1">
                <a:latin typeface="Berlin Sans FB" panose="020E0602020502020306" pitchFamily="34" charset="0"/>
              </a:rPr>
              <a:t>Acab</a:t>
            </a:r>
            <a:r>
              <a:rPr lang="es-SV" sz="2400" dirty="0">
                <a:latin typeface="Berlin Sans FB" panose="020E0602020502020306" pitchFamily="34" charset="0"/>
              </a:rPr>
              <a:t>.</a:t>
            </a:r>
          </a:p>
          <a:p>
            <a:r>
              <a:rPr lang="es-SV" sz="2400" dirty="0">
                <a:latin typeface="Berlin Sans FB" panose="020E0602020502020306" pitchFamily="34" charset="0"/>
              </a:rPr>
              <a:t>El corazón de una mujer decidida al mal no se queda atrás respecto al corazón de un hombre. Cuando se entrega al pecado, pasa a ser un instrumento de Satanás con no menos perfidia y bajeza. </a:t>
            </a:r>
          </a:p>
          <a:p>
            <a:endParaRPr lang="es-SV" sz="4000" dirty="0">
              <a:solidFill>
                <a:schemeClr val="tx2"/>
              </a:solidFill>
              <a:latin typeface="Berlin Sans FB" panose="020E0602020502020306" pitchFamily="34" charset="0"/>
            </a:endParaRPr>
          </a:p>
        </p:txBody>
      </p:sp>
      <p:sp>
        <p:nvSpPr>
          <p:cNvPr id="3" name="Rectángulo 2">
            <a:extLst>
              <a:ext uri="{FF2B5EF4-FFF2-40B4-BE49-F238E27FC236}">
                <a16:creationId xmlns:a16="http://schemas.microsoft.com/office/drawing/2014/main" id="{716B9593-D43A-428E-AE90-EC4FAE4F028B}"/>
              </a:ext>
            </a:extLst>
          </p:cNvPr>
          <p:cNvSpPr/>
          <p:nvPr/>
        </p:nvSpPr>
        <p:spPr>
          <a:xfrm>
            <a:off x="2975113" y="129824"/>
            <a:ext cx="5625548" cy="646331"/>
          </a:xfrm>
          <a:prstGeom prst="rect">
            <a:avLst/>
          </a:prstGeom>
        </p:spPr>
        <p:txBody>
          <a:bodyPr wrap="square">
            <a:spAutoFit/>
          </a:bodyPr>
          <a:lstStyle/>
          <a:p>
            <a:r>
              <a:rPr lang="es-SV" dirty="0">
                <a:latin typeface="Berlin Sans FB" panose="020E0602020502020306" pitchFamily="34" charset="0"/>
              </a:rPr>
              <a:t>Herodías no tenía escrúpulos y sabía perfectamente que su peor enemigo era Juan el Bautista. </a:t>
            </a:r>
          </a:p>
        </p:txBody>
      </p:sp>
    </p:spTree>
    <p:extLst>
      <p:ext uri="{BB962C8B-B14F-4D97-AF65-F5344CB8AC3E}">
        <p14:creationId xmlns:p14="http://schemas.microsoft.com/office/powerpoint/2010/main" val="397227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1005840" y="467360"/>
            <a:ext cx="4692595" cy="804849"/>
          </a:xfrm>
        </p:spPr>
        <p:txBody>
          <a:bodyPr>
            <a:normAutofit/>
          </a:bodyPr>
          <a:lstStyle/>
          <a:p>
            <a:r>
              <a:rPr lang="es-SV" sz="4800" dirty="0"/>
              <a:t>JEZABEL</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005840" y="1901953"/>
            <a:ext cx="7132320" cy="3425421"/>
          </a:xfrm>
        </p:spPr>
        <p:txBody>
          <a:bodyPr>
            <a:normAutofit/>
          </a:bodyPr>
          <a:lstStyle/>
          <a:p>
            <a:pPr marL="45720" indent="0" algn="ctr">
              <a:buNone/>
            </a:pPr>
            <a:r>
              <a:rPr lang="es-SV" sz="3600" dirty="0"/>
              <a:t>«A la verdad, ninguno fue como </a:t>
            </a:r>
            <a:r>
              <a:rPr lang="es-SV" sz="3600" dirty="0" err="1"/>
              <a:t>Acab</a:t>
            </a:r>
            <a:r>
              <a:rPr lang="es-SV" sz="3600" dirty="0"/>
              <a:t>, que se vendió para hacer lo malo ante los ojos de Jehová; porque Jezabel, su mujer, lo incitaba». </a:t>
            </a:r>
          </a:p>
          <a:p>
            <a:pPr marL="45720" indent="0" algn="ctr">
              <a:buNone/>
            </a:pPr>
            <a:r>
              <a:rPr lang="es-SV" sz="3600" dirty="0"/>
              <a:t>1° Reyes 21:25.</a:t>
            </a:r>
          </a:p>
          <a:p>
            <a:pPr algn="ctr"/>
            <a:endParaRPr lang="es-SV" sz="3600" dirty="0"/>
          </a:p>
        </p:txBody>
      </p:sp>
    </p:spTree>
    <p:extLst>
      <p:ext uri="{BB962C8B-B14F-4D97-AF65-F5344CB8AC3E}">
        <p14:creationId xmlns:p14="http://schemas.microsoft.com/office/powerpoint/2010/main" val="425792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1005840" y="467360"/>
            <a:ext cx="4692595" cy="804849"/>
          </a:xfrm>
        </p:spPr>
        <p:txBody>
          <a:bodyPr>
            <a:normAutofit/>
          </a:bodyPr>
          <a:lstStyle/>
          <a:p>
            <a:r>
              <a:rPr lang="es-SV" sz="4800" dirty="0"/>
              <a:t>JEZABEL</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630017"/>
            <a:ext cx="8759687" cy="4837044"/>
          </a:xfrm>
        </p:spPr>
        <p:txBody>
          <a:bodyPr>
            <a:normAutofit/>
          </a:bodyPr>
          <a:lstStyle/>
          <a:p>
            <a:r>
              <a:rPr lang="es-SV" sz="2800" dirty="0"/>
              <a:t>A los ojos de Jesús, Sidón y Tiro fueron calibradas como equivalentes a Sodoma y Gomorra. </a:t>
            </a:r>
          </a:p>
          <a:p>
            <a:r>
              <a:rPr lang="es-SV" sz="2800" dirty="0"/>
              <a:t>Eran ciudades dedicadas al comercio, ricas y prósperas, centros de vicio y de impiedad. </a:t>
            </a:r>
          </a:p>
          <a:p>
            <a:r>
              <a:rPr lang="es-SV" sz="2800" dirty="0"/>
              <a:t>Jezabel procedía de Sidón. Era una princesa, la hija del rey de Sidón. Ya se puede comprender su reacción, acostumbrada a una vida licenciosa y refinada, cuando se trasladó a un ambiente rural, Jezreel, ciudad en que la vida era simple y austera en comparación, donde se hacían esfuerzos para vivir al servicio de Jehová.</a:t>
            </a:r>
          </a:p>
          <a:p>
            <a:pPr algn="ctr"/>
            <a:endParaRPr lang="es-SV" sz="4400" dirty="0"/>
          </a:p>
        </p:txBody>
      </p:sp>
    </p:spTree>
    <p:extLst>
      <p:ext uri="{BB962C8B-B14F-4D97-AF65-F5344CB8AC3E}">
        <p14:creationId xmlns:p14="http://schemas.microsoft.com/office/powerpoint/2010/main" val="374021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JEZABEL</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r>
              <a:rPr lang="es-SV" sz="2800" dirty="0"/>
              <a:t>La religión judía no era pura.</a:t>
            </a:r>
          </a:p>
          <a:p>
            <a:r>
              <a:rPr lang="es-SV" sz="2800" dirty="0"/>
              <a:t>Jeroboam había vuelto a organizar el servicio al becerro de oro pero también había el culto a Jehová. </a:t>
            </a:r>
          </a:p>
          <a:p>
            <a:r>
              <a:rPr lang="es-SV" sz="2800" dirty="0"/>
              <a:t>Samaria era intolerable para Jezabel, tal como era. </a:t>
            </a:r>
          </a:p>
          <a:p>
            <a:r>
              <a:rPr lang="es-SV" sz="2800" dirty="0"/>
              <a:t>Por ello, al ver que </a:t>
            </a:r>
            <a:r>
              <a:rPr lang="es-SV" sz="2800" dirty="0" err="1"/>
              <a:t>Acab</a:t>
            </a:r>
            <a:r>
              <a:rPr lang="es-SV" sz="2800" dirty="0"/>
              <a:t>, su marido, era un hombre sin carácter, ni voluntad, decidió tomar las cosas bajo mano. Sustituyó poco a poco el culto de Jehová por el culto a Baal. </a:t>
            </a:r>
          </a:p>
          <a:p>
            <a:r>
              <a:rPr lang="es-SV" sz="2800" dirty="0"/>
              <a:t>Suprimió el primero, simplemente, eliminando a los profetas. Y con ello empezó la lucha a muerte entre Elías y Jezabel. Jezabel era la que instigaba el mal que </a:t>
            </a:r>
            <a:r>
              <a:rPr lang="es-SV" sz="2800" dirty="0" err="1"/>
              <a:t>Acab</a:t>
            </a:r>
            <a:r>
              <a:rPr lang="es-SV" sz="2800" dirty="0"/>
              <a:t> permitía.</a:t>
            </a:r>
          </a:p>
          <a:p>
            <a:endParaRPr lang="es-SV" sz="5400" dirty="0"/>
          </a:p>
        </p:txBody>
      </p:sp>
    </p:spTree>
    <p:extLst>
      <p:ext uri="{BB962C8B-B14F-4D97-AF65-F5344CB8AC3E}">
        <p14:creationId xmlns:p14="http://schemas.microsoft.com/office/powerpoint/2010/main" val="17044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JEZABEL</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r>
              <a:rPr lang="es-SV" sz="3200" dirty="0"/>
              <a:t>Aparecieron templos a Baal por todas partes, con sacerdotes vestidos en preciosos atuendos. </a:t>
            </a:r>
          </a:p>
          <a:p>
            <a:r>
              <a:rPr lang="es-SV" sz="3200" dirty="0"/>
              <a:t>Banquetes, festividades, y el pueblo seguía ávidamente todos estos festejos. </a:t>
            </a:r>
          </a:p>
          <a:p>
            <a:r>
              <a:rPr lang="es-SV" sz="3200" dirty="0"/>
              <a:t>Entretanto, el culto de Jehová quedó prácticamente suprimido. Los profetas fueron asesinados. </a:t>
            </a:r>
          </a:p>
          <a:p>
            <a:r>
              <a:rPr lang="es-SV" sz="3200" dirty="0"/>
              <a:t>Elías tuvo que huir, y no creía que hubiera en Israel ningún hombre que no hubiera doblado su rodilla ante Baal, excepto él mismo.</a:t>
            </a:r>
          </a:p>
          <a:p>
            <a:endParaRPr lang="es-SV" sz="7200" dirty="0"/>
          </a:p>
        </p:txBody>
      </p:sp>
    </p:spTree>
    <p:extLst>
      <p:ext uri="{BB962C8B-B14F-4D97-AF65-F5344CB8AC3E}">
        <p14:creationId xmlns:p14="http://schemas.microsoft.com/office/powerpoint/2010/main" val="72283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JEZABEL</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r>
              <a:rPr lang="es-SV" sz="2400" dirty="0"/>
              <a:t>La lucha inexorable contra Jezabel llevada a cabo por Elías, que culminó con el milagro del Carmelo, es bien conocida y ahora no nos afecta. </a:t>
            </a:r>
          </a:p>
          <a:p>
            <a:r>
              <a:rPr lang="es-SV" sz="2400" dirty="0"/>
              <a:t>Pero si podemos decir unas palabras más sobre Jezabel. </a:t>
            </a:r>
          </a:p>
          <a:p>
            <a:r>
              <a:rPr lang="es-SV" sz="2400" dirty="0"/>
              <a:t>Era una mujer sin conciencia y sin corazón. Su arrogancia y su sensualidad no conocían límites; habían acallado la voz de su conciencia. </a:t>
            </a:r>
          </a:p>
          <a:p>
            <a:r>
              <a:rPr lang="es-SV" sz="2400" dirty="0"/>
              <a:t>Persiguió a muerte sistemáticamente los profetas de Jehová. Puso a muerte a </a:t>
            </a:r>
            <a:r>
              <a:rPr lang="es-SV" sz="2400" dirty="0" err="1"/>
              <a:t>Nabot</a:t>
            </a:r>
            <a:r>
              <a:rPr lang="es-SV" sz="2400" dirty="0"/>
              <a:t> para apoderarse de su viña, con acusaciones falsas. </a:t>
            </a:r>
          </a:p>
          <a:p>
            <a:r>
              <a:rPr lang="es-SV" sz="2400" dirty="0"/>
              <a:t>Y cuando </a:t>
            </a:r>
            <a:r>
              <a:rPr lang="es-SV" sz="2400" dirty="0" err="1"/>
              <a:t>Acab</a:t>
            </a:r>
            <a:r>
              <a:rPr lang="es-SV" sz="2400" dirty="0"/>
              <a:t> fue herido mortalmente por una flecha y Jehú se dirigió a Jezreel se posó indiferente a la ventana (2° Reyes 9:30) con aires seductores. Jehú ordenó que la echaran ventana abajo.</a:t>
            </a:r>
          </a:p>
          <a:p>
            <a:endParaRPr lang="es-SV" sz="8000" dirty="0"/>
          </a:p>
        </p:txBody>
      </p:sp>
    </p:spTree>
    <p:extLst>
      <p:ext uri="{BB962C8B-B14F-4D97-AF65-F5344CB8AC3E}">
        <p14:creationId xmlns:p14="http://schemas.microsoft.com/office/powerpoint/2010/main" val="160998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JEZABEL</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r>
              <a:rPr lang="es-SV" sz="2800" dirty="0"/>
              <a:t>Jezabel se nos aparece como una mujer repulsiva. </a:t>
            </a:r>
          </a:p>
          <a:p>
            <a:r>
              <a:rPr lang="es-SV" sz="2800" dirty="0"/>
              <a:t>Todo su refinamiento sólo le sirvió para comportarse de modo más </a:t>
            </a:r>
            <a:r>
              <a:rPr lang="es-SV" sz="2800" dirty="0" err="1"/>
              <a:t>brutal.Para</a:t>
            </a:r>
            <a:r>
              <a:rPr lang="es-SV" sz="2800" dirty="0"/>
              <a:t> hundirse más en el pecado. </a:t>
            </a:r>
          </a:p>
          <a:p>
            <a:r>
              <a:rPr lang="es-SV" sz="2800" dirty="0"/>
              <a:t>Incluso el malvado </a:t>
            </a:r>
            <a:r>
              <a:rPr lang="es-SV" sz="2800" dirty="0" err="1"/>
              <a:t>Acab</a:t>
            </a:r>
            <a:r>
              <a:rPr lang="es-SV" sz="2800" dirty="0"/>
              <a:t> queda pálido ante la perversidad de Jezabel. </a:t>
            </a:r>
          </a:p>
          <a:p>
            <a:r>
              <a:rPr lang="es-SV" sz="2800" dirty="0"/>
              <a:t>El eterno juicio será sobre ella peor que el que recibió en la tierra: defenestrada, pisoteada por los caballos y comida por los perros. </a:t>
            </a:r>
          </a:p>
          <a:p>
            <a:r>
              <a:rPr lang="es-SV" sz="2800" dirty="0"/>
              <a:t>Cuando intentaron sepultarla no hallaron de ella más que los huesos de la calavera, los pies y las palmas de las manos.</a:t>
            </a:r>
          </a:p>
          <a:p>
            <a:endParaRPr lang="es-SV" sz="9600" dirty="0"/>
          </a:p>
        </p:txBody>
      </p:sp>
    </p:spTree>
    <p:extLst>
      <p:ext uri="{BB962C8B-B14F-4D97-AF65-F5344CB8AC3E}">
        <p14:creationId xmlns:p14="http://schemas.microsoft.com/office/powerpoint/2010/main" val="313324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JOCABED</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pPr marL="45720" indent="0" algn="ctr">
              <a:buNone/>
            </a:pPr>
            <a:r>
              <a:rPr lang="es-SV" sz="6000" dirty="0"/>
              <a:t>"</a:t>
            </a:r>
            <a:r>
              <a:rPr lang="es-SV" sz="6000" dirty="0">
                <a:effectLst>
                  <a:outerShdw blurRad="38100" dist="38100" dir="2700000" algn="tl">
                    <a:srgbClr val="000000">
                      <a:alpha val="43137"/>
                    </a:srgbClr>
                  </a:outerShdw>
                </a:effectLst>
              </a:rPr>
              <a:t>Por la fe, Moisés, cuando nació, fue escondido por sus padres durante tres meses</a:t>
            </a:r>
            <a:r>
              <a:rPr lang="es-SV" sz="6000" dirty="0"/>
              <a:t>". </a:t>
            </a:r>
          </a:p>
          <a:p>
            <a:pPr marL="45720" indent="0" algn="ctr">
              <a:buNone/>
            </a:pPr>
            <a:r>
              <a:rPr lang="es-SV" sz="6000" dirty="0"/>
              <a:t>(Hebreos 11:23).</a:t>
            </a:r>
          </a:p>
          <a:p>
            <a:pPr marL="45720" indent="0">
              <a:buNone/>
            </a:pPr>
            <a:endParaRPr lang="es-SV" sz="49600" dirty="0"/>
          </a:p>
        </p:txBody>
      </p:sp>
    </p:spTree>
    <p:extLst>
      <p:ext uri="{BB962C8B-B14F-4D97-AF65-F5344CB8AC3E}">
        <p14:creationId xmlns:p14="http://schemas.microsoft.com/office/powerpoint/2010/main" val="135857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JOCABED</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r>
              <a:rPr lang="es-SV" sz="3600" dirty="0" err="1"/>
              <a:t>Jocabed</a:t>
            </a:r>
            <a:r>
              <a:rPr lang="es-SV" sz="3600" dirty="0"/>
              <a:t> ha sido incluida en Hebreos 11 entre "la gran nube de testigos" cuyas vidas y actividades dieron testimonio de su fe. </a:t>
            </a:r>
          </a:p>
          <a:p>
            <a:r>
              <a:rPr lang="es-SV" sz="3600" dirty="0"/>
              <a:t>Era de la tribu de Leví. De Éxodo 6:20 deducimos que sería de mayor edad que su marido </a:t>
            </a:r>
            <a:r>
              <a:rPr lang="es-SV" sz="3600" dirty="0" err="1"/>
              <a:t>Amram</a:t>
            </a:r>
            <a:r>
              <a:rPr lang="es-SV" sz="3600" dirty="0"/>
              <a:t>, pues era su tía. </a:t>
            </a:r>
          </a:p>
          <a:p>
            <a:r>
              <a:rPr lang="es-SV" sz="3600" dirty="0"/>
              <a:t>Un matrimonio así fue prohibido más tarde, pero durante el período de la confusión de Egipto fue permitido.</a:t>
            </a:r>
          </a:p>
          <a:p>
            <a:pPr marL="45720" indent="0">
              <a:buNone/>
            </a:pPr>
            <a:endParaRPr lang="es-SV" sz="102800" dirty="0"/>
          </a:p>
        </p:txBody>
      </p:sp>
    </p:spTree>
    <p:extLst>
      <p:ext uri="{BB962C8B-B14F-4D97-AF65-F5344CB8AC3E}">
        <p14:creationId xmlns:p14="http://schemas.microsoft.com/office/powerpoint/2010/main" val="413005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167F4A-C430-4CA6-ABB8-B1AE8AAA008B}"/>
              </a:ext>
            </a:extLst>
          </p:cNvPr>
          <p:cNvSpPr>
            <a:spLocks noGrp="1"/>
          </p:cNvSpPr>
          <p:nvPr>
            <p:ph type="title"/>
          </p:nvPr>
        </p:nvSpPr>
        <p:spPr>
          <a:xfrm>
            <a:off x="422744" y="175812"/>
            <a:ext cx="2983064" cy="738588"/>
          </a:xfrm>
        </p:spPr>
        <p:txBody>
          <a:bodyPr/>
          <a:lstStyle/>
          <a:p>
            <a:r>
              <a:rPr lang="es-SV" dirty="0"/>
              <a:t>ELISABET</a:t>
            </a:r>
          </a:p>
        </p:txBody>
      </p:sp>
      <p:sp>
        <p:nvSpPr>
          <p:cNvPr id="3" name="Marcador de contenido 2">
            <a:extLst>
              <a:ext uri="{FF2B5EF4-FFF2-40B4-BE49-F238E27FC236}">
                <a16:creationId xmlns:a16="http://schemas.microsoft.com/office/drawing/2014/main" id="{04E7E27B-2AA1-406F-9AAC-D6DBD4EA41CF}"/>
              </a:ext>
            </a:extLst>
          </p:cNvPr>
          <p:cNvSpPr>
            <a:spLocks noGrp="1"/>
          </p:cNvSpPr>
          <p:nvPr>
            <p:ph idx="1"/>
          </p:nvPr>
        </p:nvSpPr>
        <p:spPr>
          <a:xfrm>
            <a:off x="1058848" y="1252596"/>
            <a:ext cx="7502055" cy="4618117"/>
          </a:xfrm>
        </p:spPr>
        <p:txBody>
          <a:bodyPr>
            <a:normAutofit lnSpcReduction="10000"/>
          </a:bodyPr>
          <a:lstStyle/>
          <a:p>
            <a:pPr marL="45720" indent="0">
              <a:buNone/>
            </a:pPr>
            <a:r>
              <a:rPr lang="es-SV" sz="2800" dirty="0">
                <a:latin typeface="Berlin Sans FB" panose="020E0602020502020306" pitchFamily="34" charset="0"/>
              </a:rPr>
              <a:t>A </a:t>
            </a:r>
            <a:r>
              <a:rPr lang="es-SV" sz="2800" dirty="0" err="1">
                <a:latin typeface="Berlin Sans FB" panose="020E0602020502020306" pitchFamily="34" charset="0"/>
              </a:rPr>
              <a:t>Elisabet</a:t>
            </a:r>
            <a:r>
              <a:rPr lang="es-SV" sz="2800" dirty="0">
                <a:latin typeface="Berlin Sans FB" panose="020E0602020502020306" pitchFamily="34" charset="0"/>
              </a:rPr>
              <a:t> le cabe el honor de ser la primera mujer que confesó a Cristo en la carne, incluso antes que María. Cuando María, después que hubo concebido por el Espíritu, fue a visitar a </a:t>
            </a:r>
            <a:r>
              <a:rPr lang="es-SV" sz="2800" dirty="0" err="1">
                <a:latin typeface="Berlin Sans FB" panose="020E0602020502020306" pitchFamily="34" charset="0"/>
              </a:rPr>
              <a:t>Elisabet</a:t>
            </a:r>
            <a:r>
              <a:rPr lang="es-SV" sz="2800" dirty="0">
                <a:latin typeface="Berlin Sans FB" panose="020E0602020502020306" pitchFamily="34" charset="0"/>
              </a:rPr>
              <a:t>, esta exclamó en oración profética: </a:t>
            </a:r>
          </a:p>
          <a:p>
            <a:pPr marL="45720" indent="0">
              <a:buNone/>
            </a:pPr>
            <a:r>
              <a:rPr lang="es-SV" sz="2800" dirty="0">
                <a:latin typeface="Berlin Sans FB" panose="020E0602020502020306" pitchFamily="34" charset="0"/>
              </a:rPr>
              <a:t>"¿De dónde a mí esto, que la madre de mi Señor venga a mí?" </a:t>
            </a:r>
          </a:p>
          <a:p>
            <a:pPr marL="45720" indent="0">
              <a:buNone/>
            </a:pPr>
            <a:r>
              <a:rPr lang="es-SV" sz="2800" dirty="0">
                <a:latin typeface="Berlin Sans FB" panose="020E0602020502020306" pitchFamily="34" charset="0"/>
              </a:rPr>
              <a:t>Por medio de esta inesperada e indudable confesión </a:t>
            </a:r>
            <a:r>
              <a:rPr lang="es-SV" sz="2800" dirty="0" err="1">
                <a:latin typeface="Berlin Sans FB" panose="020E0602020502020306" pitchFamily="34" charset="0"/>
              </a:rPr>
              <a:t>Elisabet</a:t>
            </a:r>
            <a:r>
              <a:rPr lang="es-SV" sz="2800" dirty="0">
                <a:latin typeface="Berlin Sans FB" panose="020E0602020502020306" pitchFamily="34" charset="0"/>
              </a:rPr>
              <a:t> reforzó la fe de María en el hecho de que ella, sin la menor duda, llevaba al Salvador del mundo en su seno.</a:t>
            </a:r>
          </a:p>
          <a:p>
            <a:endParaRPr lang="es-SV" sz="2800" dirty="0">
              <a:latin typeface="Berlin Sans FB" panose="020E0602020502020306" pitchFamily="34" charset="0"/>
            </a:endParaRPr>
          </a:p>
        </p:txBody>
      </p:sp>
    </p:spTree>
    <p:extLst>
      <p:ext uri="{BB962C8B-B14F-4D97-AF65-F5344CB8AC3E}">
        <p14:creationId xmlns:p14="http://schemas.microsoft.com/office/powerpoint/2010/main" val="36230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4692595" cy="804849"/>
          </a:xfrm>
        </p:spPr>
        <p:txBody>
          <a:bodyPr>
            <a:normAutofit/>
          </a:bodyPr>
          <a:lstStyle/>
          <a:p>
            <a:r>
              <a:rPr lang="es-SV" sz="4800" dirty="0"/>
              <a:t>JOCABED</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198783" y="1139686"/>
            <a:ext cx="8759687" cy="5718313"/>
          </a:xfrm>
        </p:spPr>
        <p:txBody>
          <a:bodyPr>
            <a:normAutofit/>
          </a:bodyPr>
          <a:lstStyle/>
          <a:p>
            <a:r>
              <a:rPr lang="es-SV" sz="3600" dirty="0" err="1">
                <a:solidFill>
                  <a:schemeClr val="tx2"/>
                </a:solidFill>
              </a:rPr>
              <a:t>Jocabed</a:t>
            </a:r>
            <a:r>
              <a:rPr lang="es-SV" sz="3600" dirty="0">
                <a:solidFill>
                  <a:schemeClr val="tx2"/>
                </a:solidFill>
              </a:rPr>
              <a:t> captó esta hermosura, algo del otro mundo, celestial, resplandeciendo en las facciones del niño. </a:t>
            </a:r>
          </a:p>
          <a:p>
            <a:r>
              <a:rPr lang="es-SV" sz="3600" dirty="0" err="1">
                <a:solidFill>
                  <a:schemeClr val="tx2"/>
                </a:solidFill>
              </a:rPr>
              <a:t>Jocabed</a:t>
            </a:r>
            <a:r>
              <a:rPr lang="es-SV" sz="3600" dirty="0">
                <a:solidFill>
                  <a:schemeClr val="tx2"/>
                </a:solidFill>
              </a:rPr>
              <a:t> pensaría que aquel pequeño ser que descansaba en su regazo había sido enviado directamente por Dios. </a:t>
            </a:r>
          </a:p>
          <a:p>
            <a:r>
              <a:rPr lang="es-SV" sz="3600" dirty="0">
                <a:solidFill>
                  <a:schemeClr val="tx2"/>
                </a:solidFill>
              </a:rPr>
              <a:t>Era una intuición que adivinaba el propósito divino. La fe se mezcló con el amor, y armada de los dos decidió que tenía que salvar el niño a toda costa.</a:t>
            </a:r>
          </a:p>
          <a:p>
            <a:endParaRPr lang="es-SV" dirty="0">
              <a:solidFill>
                <a:schemeClr val="tx2"/>
              </a:solidFill>
            </a:endParaRPr>
          </a:p>
        </p:txBody>
      </p:sp>
    </p:spTree>
    <p:extLst>
      <p:ext uri="{BB962C8B-B14F-4D97-AF65-F5344CB8AC3E}">
        <p14:creationId xmlns:p14="http://schemas.microsoft.com/office/powerpoint/2010/main" val="248892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6773187" cy="804849"/>
          </a:xfrm>
        </p:spPr>
        <p:txBody>
          <a:bodyPr>
            <a:normAutofit/>
          </a:bodyPr>
          <a:lstStyle/>
          <a:p>
            <a:pPr algn="ctr"/>
            <a:r>
              <a:rPr lang="es-SV" sz="4800" dirty="0"/>
              <a:t>JUDIT  Y BASEMAT</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212036" y="1364974"/>
            <a:ext cx="8759687" cy="4837044"/>
          </a:xfrm>
        </p:spPr>
        <p:txBody>
          <a:bodyPr>
            <a:normAutofit/>
          </a:bodyPr>
          <a:lstStyle/>
          <a:p>
            <a:pPr marL="45720" indent="0" algn="ctr">
              <a:buNone/>
            </a:pPr>
            <a:r>
              <a:rPr lang="es-SV" sz="4800" dirty="0"/>
              <a:t>"Y cuando Esaú era de cuarenta años, tomó por mujer a Judit hija de </a:t>
            </a:r>
            <a:r>
              <a:rPr lang="es-SV" sz="4800" dirty="0" err="1"/>
              <a:t>Beeri</a:t>
            </a:r>
            <a:r>
              <a:rPr lang="es-SV" sz="4800" dirty="0"/>
              <a:t> heteo, y a </a:t>
            </a:r>
            <a:r>
              <a:rPr lang="es-SV" sz="4800" dirty="0" err="1"/>
              <a:t>Basemat</a:t>
            </a:r>
            <a:r>
              <a:rPr lang="es-SV" sz="4800" dirty="0"/>
              <a:t> hija de </a:t>
            </a:r>
            <a:r>
              <a:rPr lang="es-SV" sz="4800" dirty="0" err="1"/>
              <a:t>Elón</a:t>
            </a:r>
            <a:r>
              <a:rPr lang="es-SV" sz="4800" dirty="0"/>
              <a:t> heteo; y fueron amargura de espíritu para Isaac y para Rebeca" Génesis 26:334 – 35 </a:t>
            </a:r>
          </a:p>
          <a:p>
            <a:pPr algn="ctr"/>
            <a:endParaRPr lang="es-SV" sz="4800" dirty="0">
              <a:solidFill>
                <a:schemeClr val="tx2"/>
              </a:solidFill>
            </a:endParaRPr>
          </a:p>
        </p:txBody>
      </p:sp>
    </p:spTree>
    <p:extLst>
      <p:ext uri="{BB962C8B-B14F-4D97-AF65-F5344CB8AC3E}">
        <p14:creationId xmlns:p14="http://schemas.microsoft.com/office/powerpoint/2010/main" val="107304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6773187" cy="804849"/>
          </a:xfrm>
        </p:spPr>
        <p:txBody>
          <a:bodyPr>
            <a:normAutofit/>
          </a:bodyPr>
          <a:lstStyle/>
          <a:p>
            <a:pPr algn="ctr"/>
            <a:r>
              <a:rPr lang="es-SV" sz="4800" dirty="0"/>
              <a:t>JUDIT  Y BASEMAT</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212036" y="1364974"/>
            <a:ext cx="8759687" cy="4837044"/>
          </a:xfrm>
        </p:spPr>
        <p:txBody>
          <a:bodyPr>
            <a:normAutofit/>
          </a:bodyPr>
          <a:lstStyle/>
          <a:p>
            <a:r>
              <a:rPr lang="es-SV" sz="2800" dirty="0"/>
              <a:t>Esaú escogió también dos esposas para sí. Eran Judit y </a:t>
            </a:r>
            <a:r>
              <a:rPr lang="es-SV" sz="2800" dirty="0" err="1"/>
              <a:t>Basemat</a:t>
            </a:r>
            <a:r>
              <a:rPr lang="es-SV" sz="2800" dirty="0"/>
              <a:t>, las dos doncellas de los heteos, esto es, procedían de familias cananeas, y estaban acostumbradas a las idolatrías con que los habitantes originarios de Canaán provocaron al Señor. </a:t>
            </a:r>
          </a:p>
          <a:p>
            <a:r>
              <a:rPr lang="es-SV" sz="2800" dirty="0"/>
              <a:t>El matrimonio de Esaú representa, pues, una ruptura de la fe. Sabía muy bien Esaú que estos matrimonios iban en contra de la vocación que había recibido su pueblo al salir de </a:t>
            </a:r>
            <a:r>
              <a:rPr lang="es-SV" sz="2800" dirty="0" err="1"/>
              <a:t>Ur</a:t>
            </a:r>
            <a:r>
              <a:rPr lang="es-SV" sz="2800" dirty="0"/>
              <a:t> de los Caldeos hacia Canaán.</a:t>
            </a:r>
          </a:p>
        </p:txBody>
      </p:sp>
    </p:spTree>
    <p:extLst>
      <p:ext uri="{BB962C8B-B14F-4D97-AF65-F5344CB8AC3E}">
        <p14:creationId xmlns:p14="http://schemas.microsoft.com/office/powerpoint/2010/main" val="394571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6773187" cy="804849"/>
          </a:xfrm>
        </p:spPr>
        <p:txBody>
          <a:bodyPr>
            <a:normAutofit/>
          </a:bodyPr>
          <a:lstStyle/>
          <a:p>
            <a:pPr algn="ctr"/>
            <a:r>
              <a:rPr lang="es-SV" sz="4800" dirty="0"/>
              <a:t>LA REINA DE SABÁ</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212036" y="1364974"/>
            <a:ext cx="8759687" cy="4837044"/>
          </a:xfrm>
        </p:spPr>
        <p:txBody>
          <a:bodyPr>
            <a:normAutofit/>
          </a:bodyPr>
          <a:lstStyle/>
          <a:p>
            <a:pPr marL="45720" indent="0" algn="ctr">
              <a:buNone/>
            </a:pPr>
            <a:r>
              <a:rPr lang="es-SV" sz="4400" dirty="0"/>
              <a:t>«La reina del Sur se levantará en el juicio con esta generación, y la condenará; porque ella vino de los confines de la tierra para oír la sabiduría de Salomón, y he aquí más que Salomón en este lugar» (Mateo 12: 42).</a:t>
            </a:r>
          </a:p>
          <a:p>
            <a:endParaRPr lang="es-SV" sz="5400" dirty="0"/>
          </a:p>
        </p:txBody>
      </p:sp>
    </p:spTree>
    <p:extLst>
      <p:ext uri="{BB962C8B-B14F-4D97-AF65-F5344CB8AC3E}">
        <p14:creationId xmlns:p14="http://schemas.microsoft.com/office/powerpoint/2010/main" val="251537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6773187" cy="804849"/>
          </a:xfrm>
        </p:spPr>
        <p:txBody>
          <a:bodyPr>
            <a:normAutofit/>
          </a:bodyPr>
          <a:lstStyle/>
          <a:p>
            <a:pPr algn="ctr"/>
            <a:r>
              <a:rPr lang="es-SV" sz="4800" dirty="0"/>
              <a:t>LA REINA DE SABÁ</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212036" y="1364974"/>
            <a:ext cx="8759687" cy="4837044"/>
          </a:xfrm>
        </p:spPr>
        <p:txBody>
          <a:bodyPr>
            <a:normAutofit/>
          </a:bodyPr>
          <a:lstStyle/>
          <a:p>
            <a:r>
              <a:rPr lang="es-SV" sz="2800" dirty="0"/>
              <a:t>Lo mismo Jesús, cuando afirma que «la reina del Sur se levantará en el juicio con esta generación y la condenará», no hace más que poner otro ejemplo como el de Nínive, que había de hacer lo mismo, o el de Sodoma y Gomorra, que darían testimonio contra la «presente generación», o sea, que eran superiores a ella. </a:t>
            </a:r>
          </a:p>
          <a:p>
            <a:r>
              <a:rPr lang="es-SV" sz="2800" dirty="0"/>
              <a:t>La reina de </a:t>
            </a:r>
            <a:r>
              <a:rPr lang="es-SV" sz="2800" dirty="0" err="1"/>
              <a:t>Sabá</a:t>
            </a:r>
            <a:r>
              <a:rPr lang="es-SV" sz="2800" dirty="0"/>
              <a:t> era una mujer que se interesaba en las cosas. Sus intereses eran múltiples y variados: joyas, vestidos lujosos, y también el cultivo de la mente.</a:t>
            </a:r>
          </a:p>
          <a:p>
            <a:endParaRPr lang="es-SV" sz="6600" dirty="0"/>
          </a:p>
        </p:txBody>
      </p:sp>
    </p:spTree>
    <p:extLst>
      <p:ext uri="{BB962C8B-B14F-4D97-AF65-F5344CB8AC3E}">
        <p14:creationId xmlns:p14="http://schemas.microsoft.com/office/powerpoint/2010/main" val="306447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32556B-5B79-4F22-8D0F-4108F3C383CE}"/>
              </a:ext>
            </a:extLst>
          </p:cNvPr>
          <p:cNvSpPr>
            <a:spLocks noGrp="1"/>
          </p:cNvSpPr>
          <p:nvPr>
            <p:ph type="title"/>
          </p:nvPr>
        </p:nvSpPr>
        <p:spPr>
          <a:xfrm>
            <a:off x="992587" y="334838"/>
            <a:ext cx="6773187" cy="804849"/>
          </a:xfrm>
        </p:spPr>
        <p:txBody>
          <a:bodyPr>
            <a:normAutofit/>
          </a:bodyPr>
          <a:lstStyle/>
          <a:p>
            <a:pPr algn="ctr"/>
            <a:r>
              <a:rPr lang="es-SV" sz="4800" dirty="0"/>
              <a:t>LA REINA DE SABÁ</a:t>
            </a:r>
          </a:p>
        </p:txBody>
      </p:sp>
      <p:sp>
        <p:nvSpPr>
          <p:cNvPr id="3" name="Marcador de contenido 2">
            <a:extLst>
              <a:ext uri="{FF2B5EF4-FFF2-40B4-BE49-F238E27FC236}">
                <a16:creationId xmlns:a16="http://schemas.microsoft.com/office/drawing/2014/main" id="{BDDCE72A-AF8D-4616-B9BC-38367C68A9E9}"/>
              </a:ext>
            </a:extLst>
          </p:cNvPr>
          <p:cNvSpPr>
            <a:spLocks noGrp="1"/>
          </p:cNvSpPr>
          <p:nvPr>
            <p:ph idx="1"/>
          </p:nvPr>
        </p:nvSpPr>
        <p:spPr>
          <a:xfrm>
            <a:off x="212036" y="1364974"/>
            <a:ext cx="8759687" cy="4837044"/>
          </a:xfrm>
        </p:spPr>
        <p:txBody>
          <a:bodyPr>
            <a:normAutofit/>
          </a:bodyPr>
          <a:lstStyle/>
          <a:p>
            <a:r>
              <a:rPr lang="es-SV" sz="2400" dirty="0"/>
              <a:t>Había oído que había ascendido al trono de Israel un rey de profunda sabiduría, y grandes riquezas. </a:t>
            </a:r>
          </a:p>
          <a:p>
            <a:r>
              <a:rPr lang="es-SV" sz="2400" dirty="0"/>
              <a:t>Quiso conocerle. Ella misma había dedicado tiempo a las ciencias y las artes, hasta el punto que podía tener una profunda conversación con el rey: «le expuso todo lo que tenía en su corazón». Y Salomón le correspondió. </a:t>
            </a:r>
          </a:p>
          <a:p>
            <a:r>
              <a:rPr lang="es-SV" sz="2400" dirty="0"/>
              <a:t>Pensemos en lo que le costó el viaje suyo y de todo sus séquitos, de tierras lejanas. Pensemos en los dones de piedras preciosas, talentos de oro y especias en grandes cantidades. La reina pensó que conocer a Salomón valía todo esto. </a:t>
            </a:r>
          </a:p>
          <a:p>
            <a:r>
              <a:rPr lang="es-SV" sz="2400" dirty="0"/>
              <a:t>Oyó al rey, disfrutó de su conversación con él, satisfizo su curiosidad intelectual y su sentido artístico. Pero nada más.</a:t>
            </a:r>
          </a:p>
          <a:p>
            <a:endParaRPr lang="es-SV" sz="7200" dirty="0"/>
          </a:p>
        </p:txBody>
      </p:sp>
    </p:spTree>
    <p:extLst>
      <p:ext uri="{BB962C8B-B14F-4D97-AF65-F5344CB8AC3E}">
        <p14:creationId xmlns:p14="http://schemas.microsoft.com/office/powerpoint/2010/main" val="99127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04031F-8A3B-4D04-A78D-A1882B0D99DD}"/>
              </a:ext>
            </a:extLst>
          </p:cNvPr>
          <p:cNvSpPr>
            <a:spLocks noGrp="1"/>
          </p:cNvSpPr>
          <p:nvPr>
            <p:ph type="title"/>
          </p:nvPr>
        </p:nvSpPr>
        <p:spPr>
          <a:xfrm>
            <a:off x="303474" y="215568"/>
            <a:ext cx="4440804" cy="698831"/>
          </a:xfrm>
        </p:spPr>
        <p:txBody>
          <a:bodyPr/>
          <a:lstStyle/>
          <a:p>
            <a:r>
              <a:rPr lang="es-SV" dirty="0"/>
              <a:t>HADASA – ESTER</a:t>
            </a:r>
          </a:p>
        </p:txBody>
      </p:sp>
      <p:sp>
        <p:nvSpPr>
          <p:cNvPr id="3" name="Marcador de contenido 2">
            <a:extLst>
              <a:ext uri="{FF2B5EF4-FFF2-40B4-BE49-F238E27FC236}">
                <a16:creationId xmlns:a16="http://schemas.microsoft.com/office/drawing/2014/main" id="{E44F009D-B653-467B-B2F6-691C73F7DAED}"/>
              </a:ext>
            </a:extLst>
          </p:cNvPr>
          <p:cNvSpPr>
            <a:spLocks noGrp="1"/>
          </p:cNvSpPr>
          <p:nvPr>
            <p:ph idx="1"/>
          </p:nvPr>
        </p:nvSpPr>
        <p:spPr>
          <a:xfrm>
            <a:off x="846814" y="1146579"/>
            <a:ext cx="7223760" cy="5108447"/>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45720" indent="0" algn="ctr">
              <a:buNone/>
            </a:pPr>
            <a:r>
              <a:rPr lang="es-SV" sz="4000" b="1" dirty="0">
                <a:ln/>
                <a:solidFill>
                  <a:srgbClr val="7030A0"/>
                </a:solidFill>
              </a:rPr>
              <a:t>Mardoqueo</a:t>
            </a:r>
            <a:r>
              <a:rPr lang="es-SV" sz="4000" b="1" dirty="0">
                <a:ln/>
                <a:solidFill>
                  <a:schemeClr val="accent3"/>
                </a:solidFill>
              </a:rPr>
              <a:t> «</a:t>
            </a:r>
            <a:r>
              <a:rPr lang="es-SV" sz="4000" b="1" dirty="0">
                <a:ln/>
                <a:solidFill>
                  <a:schemeClr val="accent3"/>
                </a:solidFill>
                <a:latin typeface="Abadi MT Condensed Extra Bold" panose="020B0A06030101010103" pitchFamily="34" charset="0"/>
              </a:rPr>
              <a:t>Y había criado a </a:t>
            </a:r>
            <a:r>
              <a:rPr lang="es-SV" sz="4000" b="1" dirty="0" err="1">
                <a:ln/>
                <a:solidFill>
                  <a:schemeClr val="accent3"/>
                </a:solidFill>
                <a:latin typeface="Abadi MT Condensed Extra Bold" panose="020B0A06030101010103" pitchFamily="34" charset="0"/>
              </a:rPr>
              <a:t>Hadasa</a:t>
            </a:r>
            <a:r>
              <a:rPr lang="es-SV" sz="4000" b="1" dirty="0">
                <a:ln/>
                <a:solidFill>
                  <a:schemeClr val="accent3"/>
                </a:solidFill>
                <a:latin typeface="Abadi MT Condensed Extra Bold" panose="020B0A06030101010103" pitchFamily="34" charset="0"/>
              </a:rPr>
              <a:t>, es decir, Ester, hija de su tío, porque era huérfana; y la joven era de hermosa figura y de buen parecer. Cuando su padre y su madre murieron, Mardoqueo la adoptó como hija suya</a:t>
            </a:r>
            <a:r>
              <a:rPr lang="es-SV" sz="4000" b="1" dirty="0">
                <a:ln/>
                <a:solidFill>
                  <a:schemeClr val="accent3"/>
                </a:solidFill>
              </a:rPr>
              <a:t>.» </a:t>
            </a:r>
          </a:p>
          <a:p>
            <a:pPr marL="45720" indent="0" algn="ctr">
              <a:buNone/>
            </a:pPr>
            <a:r>
              <a:rPr lang="es-SV" sz="4000" b="1" dirty="0">
                <a:ln/>
                <a:solidFill>
                  <a:srgbClr val="7030A0"/>
                </a:solidFill>
              </a:rPr>
              <a:t>(Ester 2:7).</a:t>
            </a:r>
          </a:p>
          <a:p>
            <a:endParaRPr lang="es-SV" sz="4000" b="1" dirty="0">
              <a:ln/>
              <a:solidFill>
                <a:schemeClr val="accent3"/>
              </a:solidFill>
            </a:endParaRPr>
          </a:p>
        </p:txBody>
      </p:sp>
    </p:spTree>
    <p:extLst>
      <p:ext uri="{BB962C8B-B14F-4D97-AF65-F5344CB8AC3E}">
        <p14:creationId xmlns:p14="http://schemas.microsoft.com/office/powerpoint/2010/main" val="325280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A1B3CE-5033-42EA-874D-D8951AFD3249}"/>
              </a:ext>
            </a:extLst>
          </p:cNvPr>
          <p:cNvSpPr>
            <a:spLocks noGrp="1"/>
          </p:cNvSpPr>
          <p:nvPr>
            <p:ph idx="1"/>
          </p:nvPr>
        </p:nvSpPr>
        <p:spPr>
          <a:xfrm>
            <a:off x="689113" y="1351722"/>
            <a:ext cx="7792277" cy="4625008"/>
          </a:xfrm>
        </p:spPr>
        <p:txBody>
          <a:bodyPr>
            <a:normAutofit/>
          </a:bodyPr>
          <a:lstStyle/>
          <a:p>
            <a:pPr marL="45720" indent="0">
              <a:buNone/>
            </a:pPr>
            <a:r>
              <a:rPr lang="es-SV" sz="4400" dirty="0">
                <a:solidFill>
                  <a:schemeClr val="tx2"/>
                </a:solidFill>
                <a:latin typeface="Abadi MT Condensed Extra Bold" panose="020B0A06030101010103" pitchFamily="34" charset="0"/>
              </a:rPr>
              <a:t>Ester es la última mujer del Antiguo Testamento de la cual conocemos bastante para hacer un perfil de la misma. Encontramos en su carácter y conducta puntos dignos de elogio, pero también otros que lo son menos. </a:t>
            </a:r>
          </a:p>
        </p:txBody>
      </p:sp>
      <p:sp>
        <p:nvSpPr>
          <p:cNvPr id="4" name="Título 1">
            <a:extLst>
              <a:ext uri="{FF2B5EF4-FFF2-40B4-BE49-F238E27FC236}">
                <a16:creationId xmlns:a16="http://schemas.microsoft.com/office/drawing/2014/main" id="{26A5A4E7-F548-46FC-B676-C8B2F3C55D3F}"/>
              </a:ext>
            </a:extLst>
          </p:cNvPr>
          <p:cNvSpPr>
            <a:spLocks noGrp="1"/>
          </p:cNvSpPr>
          <p:nvPr>
            <p:ph type="title"/>
          </p:nvPr>
        </p:nvSpPr>
        <p:spPr>
          <a:xfrm>
            <a:off x="303474" y="215568"/>
            <a:ext cx="4440804" cy="698831"/>
          </a:xfrm>
        </p:spPr>
        <p:txBody>
          <a:bodyPr/>
          <a:lstStyle/>
          <a:p>
            <a:r>
              <a:rPr lang="es-SV" dirty="0"/>
              <a:t>HADASA – ESTER</a:t>
            </a:r>
          </a:p>
        </p:txBody>
      </p:sp>
    </p:spTree>
    <p:extLst>
      <p:ext uri="{BB962C8B-B14F-4D97-AF65-F5344CB8AC3E}">
        <p14:creationId xmlns:p14="http://schemas.microsoft.com/office/powerpoint/2010/main" val="246878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A1B3CE-5033-42EA-874D-D8951AFD3249}"/>
              </a:ext>
            </a:extLst>
          </p:cNvPr>
          <p:cNvSpPr>
            <a:spLocks noGrp="1"/>
          </p:cNvSpPr>
          <p:nvPr>
            <p:ph idx="1"/>
          </p:nvPr>
        </p:nvSpPr>
        <p:spPr>
          <a:xfrm>
            <a:off x="276969" y="2239616"/>
            <a:ext cx="4149257" cy="4227444"/>
          </a:xfrm>
        </p:spPr>
        <p:txBody>
          <a:bodyPr>
            <a:normAutofit/>
          </a:bodyPr>
          <a:lstStyle/>
          <a:p>
            <a:r>
              <a:rPr lang="es-SV" sz="3200" dirty="0">
                <a:solidFill>
                  <a:schemeClr val="tx2"/>
                </a:solidFill>
                <a:latin typeface="Abadi MT Condensed Extra Bold" panose="020B0A06030101010103" pitchFamily="34" charset="0"/>
              </a:rPr>
              <a:t>Era muy hermosa. </a:t>
            </a:r>
          </a:p>
          <a:p>
            <a:r>
              <a:rPr lang="es-SV" sz="3200" dirty="0">
                <a:solidFill>
                  <a:schemeClr val="tx2"/>
                </a:solidFill>
                <a:latin typeface="Abadi MT Condensed Extra Bold" panose="020B0A06030101010103" pitchFamily="34" charset="0"/>
              </a:rPr>
              <a:t>Su afecto hacia Mardoqueo.</a:t>
            </a:r>
          </a:p>
          <a:p>
            <a:r>
              <a:rPr lang="es-SV" sz="3200" dirty="0">
                <a:solidFill>
                  <a:schemeClr val="tx2"/>
                </a:solidFill>
                <a:latin typeface="Abadi MT Condensed Extra Bold" panose="020B0A06030101010103" pitchFamily="34" charset="0"/>
              </a:rPr>
              <a:t>Su decisión y valor al oponerse a Amán.</a:t>
            </a:r>
          </a:p>
          <a:p>
            <a:r>
              <a:rPr lang="es-SV" sz="3200" dirty="0">
                <a:solidFill>
                  <a:schemeClr val="tx2"/>
                </a:solidFill>
                <a:latin typeface="Abadi MT Condensed Extra Bold" panose="020B0A06030101010103" pitchFamily="34" charset="0"/>
              </a:rPr>
              <a:t>Una de sus frases fue </a:t>
            </a:r>
            <a:r>
              <a:rPr lang="es-SV" dirty="0">
                <a:solidFill>
                  <a:schemeClr val="tx2"/>
                </a:solidFill>
              </a:rPr>
              <a:t>«Si perezco que perezca»</a:t>
            </a:r>
            <a:endParaRPr lang="es-SV" sz="3200" dirty="0">
              <a:solidFill>
                <a:schemeClr val="tx2"/>
              </a:solidFill>
              <a:latin typeface="Abadi MT Condensed Extra Bold" panose="020B0A06030101010103" pitchFamily="34" charset="0"/>
            </a:endParaRPr>
          </a:p>
        </p:txBody>
      </p:sp>
      <p:sp>
        <p:nvSpPr>
          <p:cNvPr id="4" name="Título 1">
            <a:extLst>
              <a:ext uri="{FF2B5EF4-FFF2-40B4-BE49-F238E27FC236}">
                <a16:creationId xmlns:a16="http://schemas.microsoft.com/office/drawing/2014/main" id="{2C087DBD-A27C-4079-9FAA-D05CBDF75BC6}"/>
              </a:ext>
            </a:extLst>
          </p:cNvPr>
          <p:cNvSpPr>
            <a:spLocks noGrp="1"/>
          </p:cNvSpPr>
          <p:nvPr>
            <p:ph type="title"/>
          </p:nvPr>
        </p:nvSpPr>
        <p:spPr>
          <a:xfrm>
            <a:off x="276969" y="361342"/>
            <a:ext cx="8495970" cy="698831"/>
          </a:xfrm>
        </p:spPr>
        <p:txBody>
          <a:bodyPr>
            <a:normAutofit fontScale="90000"/>
          </a:bodyPr>
          <a:lstStyle/>
          <a:p>
            <a:r>
              <a:rPr lang="es-SV" dirty="0"/>
              <a:t>CARACTERÍSTICAS DE  HADASA – ESTER</a:t>
            </a:r>
          </a:p>
        </p:txBody>
      </p:sp>
      <p:sp>
        <p:nvSpPr>
          <p:cNvPr id="2" name="Rectángulo 1">
            <a:extLst>
              <a:ext uri="{FF2B5EF4-FFF2-40B4-BE49-F238E27FC236}">
                <a16:creationId xmlns:a16="http://schemas.microsoft.com/office/drawing/2014/main" id="{1595F2DB-D4B6-47C5-A272-4DF6B34740F1}"/>
              </a:ext>
            </a:extLst>
          </p:cNvPr>
          <p:cNvSpPr/>
          <p:nvPr/>
        </p:nvSpPr>
        <p:spPr>
          <a:xfrm>
            <a:off x="672603" y="1276530"/>
            <a:ext cx="2924647"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5400" b="1" cap="none" spc="0" dirty="0">
                <a:ln/>
                <a:solidFill>
                  <a:srgbClr val="0070C0"/>
                </a:solidFill>
                <a:effectLst/>
                <a:latin typeface="Abadi MT Condensed Extra Bold" panose="020B0A06030101010103" pitchFamily="34" charset="0"/>
              </a:rPr>
              <a:t>POSITIVAS</a:t>
            </a:r>
          </a:p>
        </p:txBody>
      </p:sp>
      <p:sp>
        <p:nvSpPr>
          <p:cNvPr id="5" name="Rectángulo 4">
            <a:extLst>
              <a:ext uri="{FF2B5EF4-FFF2-40B4-BE49-F238E27FC236}">
                <a16:creationId xmlns:a16="http://schemas.microsoft.com/office/drawing/2014/main" id="{350454E6-D1C5-48BC-9D18-C9F4C2A71C24}"/>
              </a:ext>
            </a:extLst>
          </p:cNvPr>
          <p:cNvSpPr/>
          <p:nvPr/>
        </p:nvSpPr>
        <p:spPr>
          <a:xfrm>
            <a:off x="5304646" y="1276530"/>
            <a:ext cx="3058787"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5400" b="1" cap="none" spc="0" dirty="0">
                <a:ln/>
                <a:solidFill>
                  <a:srgbClr val="0070C0"/>
                </a:solidFill>
                <a:effectLst/>
                <a:latin typeface="Abadi MT Condensed Extra Bold" panose="020B0A06030101010103" pitchFamily="34" charset="0"/>
              </a:rPr>
              <a:t>NEGATIVAS</a:t>
            </a:r>
          </a:p>
        </p:txBody>
      </p:sp>
      <p:sp>
        <p:nvSpPr>
          <p:cNvPr id="6" name="Marcador de contenido 2">
            <a:extLst>
              <a:ext uri="{FF2B5EF4-FFF2-40B4-BE49-F238E27FC236}">
                <a16:creationId xmlns:a16="http://schemas.microsoft.com/office/drawing/2014/main" id="{9031B58C-3035-446C-B1C5-41AF9E596084}"/>
              </a:ext>
            </a:extLst>
          </p:cNvPr>
          <p:cNvSpPr txBox="1">
            <a:spLocks/>
          </p:cNvSpPr>
          <p:nvPr/>
        </p:nvSpPr>
        <p:spPr>
          <a:xfrm>
            <a:off x="4426226" y="2239616"/>
            <a:ext cx="4534733" cy="4618384"/>
          </a:xfrm>
          <a:prstGeom prst="rect">
            <a:avLst/>
          </a:prstGeom>
        </p:spPr>
        <p:txBody>
          <a:bodyPr vert="horz" lIns="91440" tIns="45720" rIns="91440" bIns="45720" rtlCol="0">
            <a:normAutofit fontScale="92500" lnSpcReduction="20000"/>
          </a:bodyPr>
          <a:lst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a:lstStyle>
          <a:p>
            <a:r>
              <a:rPr lang="es-SV" sz="3200" dirty="0">
                <a:solidFill>
                  <a:schemeClr val="tx2"/>
                </a:solidFill>
                <a:latin typeface="Abadi MT Condensed Extra Bold" panose="020B0A06030101010103" pitchFamily="34" charset="0"/>
              </a:rPr>
              <a:t>Era vacilante, vaciló mucho a presentarse al rey. </a:t>
            </a:r>
            <a:r>
              <a:rPr lang="es-SV" sz="3200" dirty="0">
                <a:solidFill>
                  <a:schemeClr val="tx2"/>
                </a:solidFill>
                <a:latin typeface="Arial Narrow" panose="020B0606020202030204" pitchFamily="34" charset="0"/>
              </a:rPr>
              <a:t>(Ester 4.13-14)</a:t>
            </a:r>
          </a:p>
          <a:p>
            <a:r>
              <a:rPr lang="es-SV" sz="3200" dirty="0">
                <a:solidFill>
                  <a:schemeClr val="tx2"/>
                </a:solidFill>
                <a:latin typeface="Abadi MT Condensed Extra Bold" panose="020B0A06030101010103" pitchFamily="34" charset="0"/>
              </a:rPr>
              <a:t>Aceptó con alegría ser reina de un país extranjero ignorando las leyes de Dios.</a:t>
            </a:r>
          </a:p>
          <a:p>
            <a:r>
              <a:rPr lang="es-SV" sz="3200" dirty="0">
                <a:solidFill>
                  <a:schemeClr val="tx2"/>
                </a:solidFill>
                <a:latin typeface="Abadi MT Condensed Extra Bold" panose="020B0A06030101010103" pitchFamily="34" charset="0"/>
              </a:rPr>
              <a:t>Fue una mujer deseosa de venganza y por ella murieron cientos; no mostró clemencia. </a:t>
            </a:r>
            <a:r>
              <a:rPr lang="es-SV" sz="3200" dirty="0">
                <a:solidFill>
                  <a:schemeClr val="tx2"/>
                </a:solidFill>
                <a:latin typeface="Arial Narrow" panose="020B0606020202030204" pitchFamily="34" charset="0"/>
              </a:rPr>
              <a:t>(Véase Ester_9.12 – 13)</a:t>
            </a:r>
          </a:p>
        </p:txBody>
      </p:sp>
    </p:spTree>
    <p:extLst>
      <p:ext uri="{BB962C8B-B14F-4D97-AF65-F5344CB8AC3E}">
        <p14:creationId xmlns:p14="http://schemas.microsoft.com/office/powerpoint/2010/main" val="1744295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C087DBD-A27C-4079-9FAA-D05CBDF75BC6}"/>
              </a:ext>
            </a:extLst>
          </p:cNvPr>
          <p:cNvSpPr>
            <a:spLocks noGrp="1"/>
          </p:cNvSpPr>
          <p:nvPr>
            <p:ph type="title"/>
          </p:nvPr>
        </p:nvSpPr>
        <p:spPr>
          <a:xfrm>
            <a:off x="290221" y="149308"/>
            <a:ext cx="4758857" cy="1210088"/>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s-SV" sz="6000" dirty="0">
                <a:ln/>
                <a:solidFill>
                  <a:schemeClr val="accent4">
                    <a:lumMod val="75000"/>
                  </a:schemeClr>
                </a:solidFill>
                <a:latin typeface="Abadi MT Condensed Extra Bold" panose="020B0A06030101010103" pitchFamily="34" charset="0"/>
              </a:rPr>
              <a:t>LOIDA Y EUNICE</a:t>
            </a:r>
          </a:p>
        </p:txBody>
      </p:sp>
      <p:sp>
        <p:nvSpPr>
          <p:cNvPr id="9" name="Rectángulo 8">
            <a:extLst>
              <a:ext uri="{FF2B5EF4-FFF2-40B4-BE49-F238E27FC236}">
                <a16:creationId xmlns:a16="http://schemas.microsoft.com/office/drawing/2014/main" id="{50BF470C-A1A7-47AB-B17E-6973973AF81E}"/>
              </a:ext>
            </a:extLst>
          </p:cNvPr>
          <p:cNvSpPr/>
          <p:nvPr/>
        </p:nvSpPr>
        <p:spPr>
          <a:xfrm>
            <a:off x="1139687" y="1571430"/>
            <a:ext cx="7010400" cy="4669996"/>
          </a:xfrm>
          <a:prstGeom prst="rect">
            <a:avLst/>
          </a:prstGeom>
        </p:spPr>
        <p:txBody>
          <a:bodyPr wrap="square">
            <a:spAutoFit/>
          </a:bodyPr>
          <a:lstStyle/>
          <a:p>
            <a:pPr algn="ctr">
              <a:lnSpc>
                <a:spcPct val="107000"/>
              </a:lnSpc>
              <a:spcAft>
                <a:spcPts val="0"/>
              </a:spcAft>
            </a:pPr>
            <a:r>
              <a:rPr lang="es-SV" sz="4000" dirty="0">
                <a:solidFill>
                  <a:schemeClr val="tx2"/>
                </a:solidFill>
                <a:latin typeface="Georgia" panose="02040502050405020303" pitchFamily="18" charset="0"/>
                <a:ea typeface="Calibri" panose="020F0502020204030204" pitchFamily="34" charset="0"/>
                <a:cs typeface="Georgia" panose="02040502050405020303" pitchFamily="18" charset="0"/>
              </a:rPr>
              <a:t>“</a:t>
            </a:r>
            <a:r>
              <a:rPr lang="es-SV" sz="4000" dirty="0">
                <a:solidFill>
                  <a:schemeClr val="tx2"/>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Georgia" panose="02040502050405020303" pitchFamily="18" charset="0"/>
              </a:rPr>
              <a:t>Trayendo a la memoria la fe no fingida que hay en ti, la cual habitó primero en tu abuela Loida, y en tu madre Eunice, y estoy seguro que en ti también</a:t>
            </a:r>
            <a:r>
              <a:rPr lang="es-SV" sz="4000" dirty="0">
                <a:solidFill>
                  <a:schemeClr val="tx2"/>
                </a:solidFill>
                <a:latin typeface="Georgia" panose="02040502050405020303" pitchFamily="18" charset="0"/>
                <a:ea typeface="Calibri" panose="020F0502020204030204" pitchFamily="34" charset="0"/>
                <a:cs typeface="Georgia" panose="02040502050405020303" pitchFamily="18" charset="0"/>
              </a:rPr>
              <a:t>” </a:t>
            </a:r>
          </a:p>
          <a:p>
            <a:pPr algn="ctr">
              <a:lnSpc>
                <a:spcPct val="107000"/>
              </a:lnSpc>
              <a:spcAft>
                <a:spcPts val="0"/>
              </a:spcAft>
            </a:pPr>
            <a:r>
              <a:rPr lang="es-SV" sz="4000" dirty="0">
                <a:solidFill>
                  <a:schemeClr val="tx2"/>
                </a:solidFill>
                <a:latin typeface="Georgia" panose="02040502050405020303" pitchFamily="18" charset="0"/>
                <a:ea typeface="Calibri" panose="020F0502020204030204" pitchFamily="34" charset="0"/>
                <a:cs typeface="Georgia" panose="02040502050405020303" pitchFamily="18" charset="0"/>
              </a:rPr>
              <a:t>(2ª  Timoteo 1:5)</a:t>
            </a:r>
            <a:endParaRPr lang="es-SV" sz="40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629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AA1B3CE-5033-42EA-874D-D8951AFD3249}"/>
              </a:ext>
            </a:extLst>
          </p:cNvPr>
          <p:cNvSpPr>
            <a:spLocks noGrp="1"/>
          </p:cNvSpPr>
          <p:nvPr>
            <p:ph idx="1"/>
          </p:nvPr>
        </p:nvSpPr>
        <p:spPr>
          <a:xfrm>
            <a:off x="184204" y="1002307"/>
            <a:ext cx="3698683" cy="501418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s-SV" sz="2400" b="1" dirty="0">
                <a:ln/>
                <a:solidFill>
                  <a:schemeClr val="accent3"/>
                </a:solidFill>
                <a:latin typeface="Arial" panose="020B0604020202020204" pitchFamily="34" charset="0"/>
                <a:cs typeface="Arial" panose="020B0604020202020204" pitchFamily="34" charset="0"/>
              </a:rPr>
              <a:t>Reinaba la tradición cristiana.</a:t>
            </a:r>
          </a:p>
          <a:p>
            <a:r>
              <a:rPr lang="es-SV" sz="2400" b="1" dirty="0">
                <a:ln/>
                <a:solidFill>
                  <a:schemeClr val="accent3"/>
                </a:solidFill>
                <a:latin typeface="Arial" panose="020B0604020202020204" pitchFamily="34" charset="0"/>
                <a:cs typeface="Arial" panose="020B0604020202020204" pitchFamily="34" charset="0"/>
              </a:rPr>
              <a:t>Conocemos nombres en tres generaciones. </a:t>
            </a:r>
          </a:p>
          <a:p>
            <a:r>
              <a:rPr lang="es-SV" sz="2400" b="1" dirty="0">
                <a:ln/>
                <a:solidFill>
                  <a:schemeClr val="accent3"/>
                </a:solidFill>
                <a:latin typeface="Arial" panose="020B0604020202020204" pitchFamily="34" charset="0"/>
                <a:cs typeface="Arial" panose="020B0604020202020204" pitchFamily="34" charset="0"/>
              </a:rPr>
              <a:t>Detrás de Timoteo está Eunice, y detrás de ésta, Loida. </a:t>
            </a:r>
          </a:p>
          <a:p>
            <a:r>
              <a:rPr lang="es-SV" sz="2400" b="1" dirty="0">
                <a:ln/>
                <a:solidFill>
                  <a:schemeClr val="accent3"/>
                </a:solidFill>
                <a:latin typeface="Arial" panose="020B0604020202020204" pitchFamily="34" charset="0"/>
                <a:cs typeface="Arial" panose="020B0604020202020204" pitchFamily="34" charset="0"/>
              </a:rPr>
              <a:t>Los tres manifiestan una «fe no fingida», que ha pasado de uno a otro. </a:t>
            </a:r>
          </a:p>
        </p:txBody>
      </p:sp>
      <p:sp>
        <p:nvSpPr>
          <p:cNvPr id="4" name="Título 1">
            <a:extLst>
              <a:ext uri="{FF2B5EF4-FFF2-40B4-BE49-F238E27FC236}">
                <a16:creationId xmlns:a16="http://schemas.microsoft.com/office/drawing/2014/main" id="{2C087DBD-A27C-4079-9FAA-D05CBDF75BC6}"/>
              </a:ext>
            </a:extLst>
          </p:cNvPr>
          <p:cNvSpPr>
            <a:spLocks noGrp="1"/>
          </p:cNvSpPr>
          <p:nvPr>
            <p:ph type="title"/>
          </p:nvPr>
        </p:nvSpPr>
        <p:spPr>
          <a:xfrm>
            <a:off x="1555803" y="149680"/>
            <a:ext cx="5964805" cy="698831"/>
          </a:xfrm>
        </p:spPr>
        <p:txBody>
          <a:bodyPr>
            <a:normAutofit/>
          </a:bodyPr>
          <a:lstStyle/>
          <a:p>
            <a:r>
              <a:rPr lang="es-SV" sz="4000" dirty="0">
                <a:effectLst>
                  <a:outerShdw blurRad="38100" dist="38100" dir="2700000" algn="tl">
                    <a:srgbClr val="000000">
                      <a:alpha val="43137"/>
                    </a:srgbClr>
                  </a:outerShdw>
                </a:effectLst>
              </a:rPr>
              <a:t>En la familia de Timoteo</a:t>
            </a:r>
          </a:p>
        </p:txBody>
      </p:sp>
      <p:sp>
        <p:nvSpPr>
          <p:cNvPr id="6" name="Marcador de contenido 2">
            <a:extLst>
              <a:ext uri="{FF2B5EF4-FFF2-40B4-BE49-F238E27FC236}">
                <a16:creationId xmlns:a16="http://schemas.microsoft.com/office/drawing/2014/main" id="{D6E8EEE1-472B-42D3-B5B3-736357C7C10F}"/>
              </a:ext>
            </a:extLst>
          </p:cNvPr>
          <p:cNvSpPr txBox="1">
            <a:spLocks/>
          </p:cNvSpPr>
          <p:nvPr/>
        </p:nvSpPr>
        <p:spPr>
          <a:xfrm>
            <a:off x="4121426" y="848511"/>
            <a:ext cx="4916557" cy="5340254"/>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a:lstStyle>
          <a:p>
            <a:r>
              <a:rPr lang="es-SV" sz="2400" b="1" dirty="0">
                <a:solidFill>
                  <a:schemeClr val="accent4">
                    <a:lumMod val="75000"/>
                  </a:schemeClr>
                </a:solidFill>
                <a:latin typeface="Arial" panose="020B0604020202020204" pitchFamily="34" charset="0"/>
                <a:cs typeface="Arial" panose="020B0604020202020204" pitchFamily="34" charset="0"/>
              </a:rPr>
              <a:t>A Pablo esta especie de nubilidad espiritual, que va de una generación a otra, como israelita, le parece especialmente hermosa. </a:t>
            </a:r>
          </a:p>
          <a:p>
            <a:r>
              <a:rPr lang="es-SV" sz="2400" b="1" dirty="0">
                <a:solidFill>
                  <a:schemeClr val="accent4">
                    <a:lumMod val="75000"/>
                  </a:schemeClr>
                </a:solidFill>
                <a:latin typeface="Arial" panose="020B0604020202020204" pitchFamily="34" charset="0"/>
                <a:cs typeface="Arial" panose="020B0604020202020204" pitchFamily="34" charset="0"/>
              </a:rPr>
              <a:t>Se goza al contemplarla. Pero nos habla de ello por algo más: quiere llamar nuestra atención a lo realizado por la madre, la forma en que Dios la usó, a ella y a Loida, para inspirar la fe ferviente y real en Timoteo.</a:t>
            </a:r>
          </a:p>
        </p:txBody>
      </p:sp>
    </p:spTree>
    <p:extLst>
      <p:ext uri="{BB962C8B-B14F-4D97-AF65-F5344CB8AC3E}">
        <p14:creationId xmlns:p14="http://schemas.microsoft.com/office/powerpoint/2010/main" val="394818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C087DBD-A27C-4079-9FAA-D05CBDF75BC6}"/>
              </a:ext>
            </a:extLst>
          </p:cNvPr>
          <p:cNvSpPr>
            <a:spLocks noGrp="1"/>
          </p:cNvSpPr>
          <p:nvPr>
            <p:ph type="title"/>
          </p:nvPr>
        </p:nvSpPr>
        <p:spPr>
          <a:xfrm>
            <a:off x="1555801" y="454480"/>
            <a:ext cx="5964805" cy="698831"/>
          </a:xfrm>
        </p:spPr>
        <p:txBody>
          <a:bodyPr>
            <a:normAutofit/>
          </a:bodyPr>
          <a:lstStyle/>
          <a:p>
            <a:r>
              <a:rPr lang="es-SV" sz="4000" dirty="0">
                <a:effectLst>
                  <a:outerShdw blurRad="38100" dist="38100" dir="2700000" algn="tl">
                    <a:srgbClr val="000000">
                      <a:alpha val="43137"/>
                    </a:srgbClr>
                  </a:outerShdw>
                </a:effectLst>
              </a:rPr>
              <a:t>En la familia de Timoteo</a:t>
            </a:r>
          </a:p>
        </p:txBody>
      </p:sp>
      <p:sp>
        <p:nvSpPr>
          <p:cNvPr id="2" name="Rectángulo 1">
            <a:extLst>
              <a:ext uri="{FF2B5EF4-FFF2-40B4-BE49-F238E27FC236}">
                <a16:creationId xmlns:a16="http://schemas.microsoft.com/office/drawing/2014/main" id="{6412E46F-0C4A-4E41-A553-F2E3C16E66D4}"/>
              </a:ext>
            </a:extLst>
          </p:cNvPr>
          <p:cNvSpPr/>
          <p:nvPr/>
        </p:nvSpPr>
        <p:spPr>
          <a:xfrm>
            <a:off x="847472" y="1536244"/>
            <a:ext cx="7381461" cy="4524315"/>
          </a:xfrm>
          <a:prstGeom prst="rect">
            <a:avLst/>
          </a:prstGeom>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SV" sz="3600" b="1" dirty="0">
                <a:ln/>
                <a:solidFill>
                  <a:schemeClr val="accent3"/>
                </a:solidFill>
                <a:latin typeface="Abadi MT Condensed Extra Bold" panose="020B0A06030101010103" pitchFamily="34" charset="0"/>
              </a:rPr>
              <a:t>La fe no es impartida por los padres sino que procede de Dios. Pero Dios se complace en permitir que su bendición se acreciente en las sucesivas generaciones, imprimiendo el valor de lo que permanece y el conocimiento de ser llamado, dentro de la familia, para glorificar el nombre del Señor.</a:t>
            </a:r>
          </a:p>
        </p:txBody>
      </p:sp>
    </p:spTree>
    <p:extLst>
      <p:ext uri="{BB962C8B-B14F-4D97-AF65-F5344CB8AC3E}">
        <p14:creationId xmlns:p14="http://schemas.microsoft.com/office/powerpoint/2010/main" val="844733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potx" id="{6B162268-CB36-43DE-A552-0B75CE668863}" vid="{136243E8-536F-427A-82F4-B1E8D39C9676}"/>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diseño de banda amarilla (panorámica)</Template>
  <TotalTime>0</TotalTime>
  <Words>2737</Words>
  <Application>Microsoft Office PowerPoint</Application>
  <PresentationFormat>Presentación en pantalla (4:3)</PresentationFormat>
  <Paragraphs>150</Paragraphs>
  <Slides>35</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35</vt:i4>
      </vt:variant>
    </vt:vector>
  </HeadingPairs>
  <TitlesOfParts>
    <vt:vector size="47" baseType="lpstr">
      <vt:lpstr>36</vt:lpstr>
      <vt:lpstr>Abadi MT Condensed</vt:lpstr>
      <vt:lpstr>Abadi MT Condensed Extra Bold</vt:lpstr>
      <vt:lpstr>Arial</vt:lpstr>
      <vt:lpstr>Arial Narrow</vt:lpstr>
      <vt:lpstr>Berlin Sans FB</vt:lpstr>
      <vt:lpstr>Book Antiqua</vt:lpstr>
      <vt:lpstr>Calibri</vt:lpstr>
      <vt:lpstr>Georgia</vt:lpstr>
      <vt:lpstr>Impact</vt:lpstr>
      <vt:lpstr>Times New Roman</vt:lpstr>
      <vt:lpstr>Banded Design Yellow 16x9</vt:lpstr>
      <vt:lpstr>Grandes mujeres en La Biblia  (Parte III)</vt:lpstr>
      <vt:lpstr>ELISABET </vt:lpstr>
      <vt:lpstr>ELISABET</vt:lpstr>
      <vt:lpstr>HADASA – ESTER</vt:lpstr>
      <vt:lpstr>HADASA – ESTER</vt:lpstr>
      <vt:lpstr>CARACTERÍSTICAS DE  HADASA – ESTER</vt:lpstr>
      <vt:lpstr>LOIDA Y EUNICE</vt:lpstr>
      <vt:lpstr>En la familia de Timoteo</vt:lpstr>
      <vt:lpstr>En la familia de Timoteo</vt:lpstr>
      <vt:lpstr>EVA, LA MADRE DE TODOS LOS VIVIENTES</vt:lpstr>
      <vt:lpstr>EVA, LA MADRE DE TODOS LOS VIVIENTES</vt:lpstr>
      <vt:lpstr>EVA, LA MADRE DE TODOS LOS VIVIENTES</vt:lpstr>
      <vt:lpstr>CARACTERÍSTICAS DE EVA</vt:lpstr>
      <vt:lpstr>CARACTERÍSTICAS DE EVA</vt:lpstr>
      <vt:lpstr>EVODIA Y SÍNTIQUE</vt:lpstr>
      <vt:lpstr>EVODIA Y SÍNTIQUE</vt:lpstr>
      <vt:lpstr>Evodia y Síntique</vt:lpstr>
      <vt:lpstr>HERODÍAS</vt:lpstr>
      <vt:lpstr>HERODÍAS</vt:lpstr>
      <vt:lpstr>HERODÍAS</vt:lpstr>
      <vt:lpstr>HERODÍAS</vt:lpstr>
      <vt:lpstr>JEZABEL</vt:lpstr>
      <vt:lpstr>JEZABEL</vt:lpstr>
      <vt:lpstr>JEZABEL</vt:lpstr>
      <vt:lpstr>JEZABEL</vt:lpstr>
      <vt:lpstr>JEZABEL</vt:lpstr>
      <vt:lpstr>JEZABEL</vt:lpstr>
      <vt:lpstr>JOCABED</vt:lpstr>
      <vt:lpstr>JOCABED</vt:lpstr>
      <vt:lpstr>JOCABED</vt:lpstr>
      <vt:lpstr>JUDIT  Y BASEMAT</vt:lpstr>
      <vt:lpstr>JUDIT  Y BASEMAT</vt:lpstr>
      <vt:lpstr>LA REINA DE SABÁ</vt:lpstr>
      <vt:lpstr>LA REINA DE SABÁ</vt:lpstr>
      <vt:lpstr>LA REINA DE SABÁ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2018-01-07T00:00:18Z</dcterms:created>
  <dcterms:modified xsi:type="dcterms:W3CDTF">2018-03-10T22:18:43Z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