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2"/>
  </p:notesMasterIdLst>
  <p:handoutMasterIdLst>
    <p:handoutMasterId r:id="rId63"/>
  </p:handoutMasterIdLst>
  <p:sldIdLst>
    <p:sldId id="256" r:id="rId3"/>
    <p:sldId id="265" r:id="rId4"/>
    <p:sldId id="257" r:id="rId5"/>
    <p:sldId id="267" r:id="rId6"/>
    <p:sldId id="268" r:id="rId7"/>
    <p:sldId id="258" r:id="rId8"/>
    <p:sldId id="260" r:id="rId9"/>
    <p:sldId id="261" r:id="rId10"/>
    <p:sldId id="262"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guide pos="288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1/12/2018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‹Nº›</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1/12/2018</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‹Nº›</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EBA5BD7-F043-4D1B-AA17-CD412FC534DE}" type="slidenum">
              <a:rPr lang="en-US" sz="1200" b="0" i="0">
                <a:latin typeface="Book Antiqua"/>
                <a:ea typeface="+mn-ea"/>
                <a:cs typeface="+mn-cs"/>
              </a:rPr>
              <a:t>4</a:t>
            </a:fld>
            <a:endParaRPr lang="en-US" sz="1200" b="0" i="0">
              <a:latin typeface="Book Antiqua"/>
              <a:ea typeface="+mn-ea"/>
              <a:cs typeface="+mn-cs"/>
            </a:endParaRPr>
          </a:p>
        </p:txBody>
      </p:sp>
    </p:spTree>
    <p:extLst>
      <p:ext uri="{BB962C8B-B14F-4D97-AF65-F5344CB8AC3E}">
        <p14:creationId xmlns:p14="http://schemas.microsoft.com/office/powerpoint/2010/main" val="128137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3EBA5BD7-F043-4D1B-AA17-CD412FC534DE}" type="slidenum">
              <a:rPr lang="en-US" sz="1200" b="0" i="0">
                <a:latin typeface="Book Antiqua"/>
                <a:ea typeface="+mn-ea"/>
                <a:cs typeface="+mn-cs"/>
              </a:rPr>
              <a:t>5</a:t>
            </a:fld>
            <a:endParaRPr lang="en-US" sz="1200" b="0" i="0">
              <a:latin typeface="Book Antiqua"/>
              <a:ea typeface="+mn-ea"/>
              <a:cs typeface="+mn-cs"/>
            </a:endParaRPr>
          </a:p>
        </p:txBody>
      </p:sp>
    </p:spTree>
    <p:extLst>
      <p:ext uri="{BB962C8B-B14F-4D97-AF65-F5344CB8AC3E}">
        <p14:creationId xmlns:p14="http://schemas.microsoft.com/office/powerpoint/2010/main" val="6091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1" y="1905000"/>
            <a:ext cx="9141620"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10" name="Rectangle 9"/>
          <p:cNvSpPr/>
          <p:nvPr/>
        </p:nvSpPr>
        <p:spPr>
          <a:xfrm>
            <a:off x="-2" y="1795132"/>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11" name="Rectangle 10"/>
          <p:cNvSpPr/>
          <p:nvPr/>
        </p:nvSpPr>
        <p:spPr>
          <a:xfrm>
            <a:off x="-2" y="5142116"/>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2" name="Title 1"/>
          <p:cNvSpPr>
            <a:spLocks noGrp="1"/>
          </p:cNvSpPr>
          <p:nvPr>
            <p:ph type="ctrTitle"/>
          </p:nvPr>
        </p:nvSpPr>
        <p:spPr>
          <a:xfrm>
            <a:off x="971550" y="2079812"/>
            <a:ext cx="7200900" cy="1724092"/>
          </a:xfrm>
        </p:spPr>
        <p:txBody>
          <a:bodyPr anchor="b"/>
          <a:lstStyle>
            <a:lvl1pPr algn="ctr">
              <a:defRPr sz="5400"/>
            </a:lvl1pPr>
          </a:lstStyle>
          <a:p>
            <a:r>
              <a:rPr lang="es-ES"/>
              <a:t>Haga clic para modificar el estilo de título del patrón</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0B277187-C200-495F-A386-621319EADA8F}"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0B277187-C200-495F-A386-621319EADA8F}"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0" y="2130552"/>
            <a:ext cx="7200900" cy="2359152"/>
          </a:xfrm>
        </p:spPr>
        <p:txBody>
          <a:bodyPr anchor="b">
            <a:normAutofit/>
          </a:bodyPr>
          <a:lstStyle>
            <a:lvl1pPr algn="ctr">
              <a:defRPr sz="5400" b="1"/>
            </a:lvl1pPr>
          </a:lstStyle>
          <a:p>
            <a:r>
              <a:rPr lang="es-ES"/>
              <a:t>Haga clic para modificar el estilo de título del patrón</a:t>
            </a:r>
            <a:endParaRPr/>
          </a:p>
        </p:txBody>
      </p:sp>
      <p:sp>
        <p:nvSpPr>
          <p:cNvPr id="3" name="Text Placeholder 2"/>
          <p:cNvSpPr>
            <a:spLocks noGrp="1"/>
          </p:cNvSpPr>
          <p:nvPr>
            <p:ph type="body" idx="1"/>
          </p:nvPr>
        </p:nvSpPr>
        <p:spPr>
          <a:xfrm>
            <a:off x="971550" y="4572000"/>
            <a:ext cx="72009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B277187-C200-495F-A386-621319EADA8F}" type="datetimeFigureOut">
              <a:rPr lang="en-US"/>
              <a:t>1/12/2018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0B277187-C200-495F-A386-621319EADA8F}"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0584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0B277187-C200-495F-A386-621319EADA8F}" type="datetimeFigureOut">
              <a:rPr lang="en-US"/>
              <a:t>1/12/2018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0B277187-C200-495F-A386-621319EADA8F}" type="datetimeFigureOut">
              <a:rPr lang="en-US"/>
              <a:t>1/12/2018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5" name="Group 4"/>
          <p:cNvGrpSpPr/>
          <p:nvPr/>
        </p:nvGrpSpPr>
        <p:grpSpPr>
          <a:xfrm flipV="1">
            <a:off x="1189" y="0"/>
            <a:ext cx="9141620"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grpSp>
      <p:sp>
        <p:nvSpPr>
          <p:cNvPr id="2" name="Date Placeholder 1"/>
          <p:cNvSpPr>
            <a:spLocks noGrp="1"/>
          </p:cNvSpPr>
          <p:nvPr>
            <p:ph type="dt" sz="half" idx="10"/>
          </p:nvPr>
        </p:nvSpPr>
        <p:spPr/>
        <p:txBody>
          <a:bodyPr/>
          <a:lstStyle/>
          <a:p>
            <a:fld id="{0B277187-C200-495F-A386-621319EADA8F}" type="datetimeFigureOut">
              <a:rPr lang="en-US"/>
              <a:t>1/12/2018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5602986" y="2350008"/>
            <a:ext cx="3154680" cy="1993392"/>
          </a:xfrm>
        </p:spPr>
        <p:txBody>
          <a:bodyPr anchor="b">
            <a:normAutofit/>
          </a:bodyPr>
          <a:lstStyle>
            <a:lvl1pPr>
              <a:defRPr sz="3400" b="1"/>
            </a:lvl1pPr>
          </a:lstStyle>
          <a:p>
            <a:r>
              <a:rPr lang="es-ES"/>
              <a:t>Haga clic para modificar el estilo de título del patrón</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B277187-C200-495F-A386-621319EADA8F}"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5602986" y="2350008"/>
            <a:ext cx="3154680" cy="1993392"/>
          </a:xfrm>
        </p:spPr>
        <p:txBody>
          <a:bodyPr anchor="b">
            <a:normAutofit/>
          </a:bodyPr>
          <a:lstStyle>
            <a:lvl1pPr>
              <a:defRPr sz="3400" b="1"/>
            </a:lvl1pPr>
          </a:lstStyle>
          <a:p>
            <a:r>
              <a:rPr lang="es-ES"/>
              <a:t>Haga clic para modificar el estilo de título del patrón</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B277187-C200-495F-A386-621319EADA8F}" type="datetimeFigureOut">
              <a:rPr lang="en-US"/>
              <a:t>1/12/2018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‹Nº›</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0" y="6480048"/>
            <a:ext cx="9141620"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sz="1800"/>
            </a:p>
          </p:txBody>
        </p:sp>
      </p:gr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1/12/2018</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‹Nº›</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4349" y="1860405"/>
            <a:ext cx="8795302" cy="347717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10000" noProof="1">
                <a:ln/>
                <a:solidFill>
                  <a:srgbClr val="C00000"/>
                </a:solidFill>
                <a:effectLst>
                  <a:outerShdw blurRad="38100" dist="38100" dir="2700000" algn="tl">
                    <a:srgbClr val="000000">
                      <a:alpha val="43137"/>
                    </a:srgbClr>
                  </a:outerShdw>
                </a:effectLst>
                <a:latin typeface="36" panose="020B7200000000000000" pitchFamily="34" charset="0"/>
              </a:rPr>
              <a:t>Grandes mujeres en La Biblia </a:t>
            </a:r>
            <a:br>
              <a:rPr lang="es-ES" sz="10000" noProof="1">
                <a:ln/>
                <a:solidFill>
                  <a:srgbClr val="C00000"/>
                </a:solidFill>
                <a:effectLst>
                  <a:outerShdw blurRad="38100" dist="38100" dir="2700000" algn="tl">
                    <a:srgbClr val="000000">
                      <a:alpha val="43137"/>
                    </a:srgbClr>
                  </a:outerShdw>
                </a:effectLst>
                <a:latin typeface="36" panose="020B7200000000000000" pitchFamily="34" charset="0"/>
              </a:rPr>
            </a:br>
            <a:r>
              <a:rPr lang="es-ES" sz="4400" noProof="1">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 I)</a:t>
            </a:r>
            <a:endParaRPr lang="es-ES" sz="10000" noProof="1">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Subtítulo 6"/>
          <p:cNvSpPr>
            <a:spLocks noGrp="1"/>
          </p:cNvSpPr>
          <p:nvPr>
            <p:ph type="subTitle" idx="1"/>
          </p:nvPr>
        </p:nvSpPr>
        <p:spPr>
          <a:xfrm>
            <a:off x="399636" y="686065"/>
            <a:ext cx="8344728" cy="586144"/>
          </a:xfrm>
        </p:spPr>
        <p:txBody>
          <a:bodyPr>
            <a:normAutofit/>
          </a:bodyPr>
          <a:lstStyle/>
          <a:p>
            <a:r>
              <a:rPr lang="es-ES" sz="2800" b="1"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Narrow" panose="020B0606020202030204" pitchFamily="34" charset="0"/>
                <a:cs typeface="Arial" panose="020B0604020202020204" pitchFamily="34" charset="0"/>
              </a:rPr>
              <a:t>IGLESIA DE CRISTO USULUTÁN 13 DE ENERO DE 2017</a:t>
            </a:r>
          </a:p>
        </p:txBody>
      </p:sp>
      <p:sp>
        <p:nvSpPr>
          <p:cNvPr id="5" name="Subtítulo 6">
            <a:extLst>
              <a:ext uri="{FF2B5EF4-FFF2-40B4-BE49-F238E27FC236}">
                <a16:creationId xmlns:a16="http://schemas.microsoft.com/office/drawing/2014/main" id="{8E2B6B6E-4FEC-41D1-BAA2-30C23D02912D}"/>
              </a:ext>
            </a:extLst>
          </p:cNvPr>
          <p:cNvSpPr txBox="1">
            <a:spLocks/>
          </p:cNvSpPr>
          <p:nvPr/>
        </p:nvSpPr>
        <p:spPr>
          <a:xfrm>
            <a:off x="399636" y="5337577"/>
            <a:ext cx="8344728" cy="14740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SzPct val="100000"/>
              <a:buFont typeface="Arial" pitchFamily="34" charset="0"/>
              <a:buNone/>
              <a:defRPr sz="20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1000"/>
              </a:spcBef>
              <a:buSzPct val="100000"/>
              <a:buFont typeface="Arial" pitchFamily="34" charset="0"/>
              <a:buNone/>
              <a:defRPr sz="2800" kern="1200">
                <a:solidFill>
                  <a:schemeClr val="tx1">
                    <a:lumMod val="90000"/>
                    <a:lumOff val="10000"/>
                  </a:schemeClr>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2400" kern="1200">
                <a:solidFill>
                  <a:schemeClr val="tx1">
                    <a:lumMod val="90000"/>
                    <a:lumOff val="10000"/>
                  </a:schemeClr>
                </a:solidFill>
                <a:latin typeface="+mn-lt"/>
                <a:ea typeface="+mn-ea"/>
                <a:cs typeface="+mn-cs"/>
              </a:defRPr>
            </a:lvl3pPr>
            <a:lvl4pPr marL="13716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4pPr>
            <a:lvl5pPr marL="1828800" indent="0" algn="ctr" defTabSz="914400" rtl="0" eaLnBrk="1" latinLnBrk="0" hangingPunct="1">
              <a:lnSpc>
                <a:spcPct val="90000"/>
              </a:lnSpc>
              <a:spcBef>
                <a:spcPts val="800"/>
              </a:spcBef>
              <a:buSzPct val="100000"/>
              <a:buFont typeface="Arial" pitchFamily="34" charset="0"/>
              <a:buNone/>
              <a:defRPr sz="2000" kern="1200">
                <a:solidFill>
                  <a:schemeClr val="tx1">
                    <a:lumMod val="90000"/>
                    <a:lumOff val="10000"/>
                  </a:schemeClr>
                </a:solidFill>
                <a:latin typeface="+mn-lt"/>
                <a:ea typeface="+mn-ea"/>
                <a:cs typeface="+mn-cs"/>
              </a:defRPr>
            </a:lvl5pPr>
            <a:lvl6pPr marL="22860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100000"/>
              <a:buFont typeface="Arial" pitchFamily="34" charset="0"/>
              <a:buNone/>
              <a:defRPr sz="2000" kern="1200">
                <a:solidFill>
                  <a:schemeClr val="tx1"/>
                </a:solidFill>
                <a:latin typeface="+mn-lt"/>
                <a:ea typeface="+mn-ea"/>
                <a:cs typeface="+mn-cs"/>
              </a:defRPr>
            </a:lvl9pPr>
          </a:lstStyle>
          <a:p>
            <a:r>
              <a:rPr lang="es-ES" sz="2800" b="1" noProof="1">
                <a:ln w="0"/>
                <a:solidFill>
                  <a:srgbClr val="7030A0"/>
                </a:solidFill>
                <a:effectLst>
                  <a:outerShdw blurRad="38100" dist="19050" dir="2700000" algn="tl" rotWithShape="0">
                    <a:schemeClr val="dk1">
                      <a:alpha val="40000"/>
                    </a:schemeClr>
                  </a:outerShdw>
                </a:effectLst>
                <a:latin typeface="Arial Narrow" panose="020B0606020202030204" pitchFamily="34" charset="0"/>
                <a:cs typeface="Arial" panose="020B0604020202020204" pitchFamily="34" charset="0"/>
              </a:rPr>
              <a:t>Un estudio sobre la vida de algunas mujeres en La Biblia, como ejemplos positivos y negativos, testimoniado por las Sagradas Escrituras</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46C848F-FE71-46B5-87DB-CD02A47FC8F4}"/>
              </a:ext>
            </a:extLst>
          </p:cNvPr>
          <p:cNvSpPr txBox="1">
            <a:spLocks/>
          </p:cNvSpPr>
          <p:nvPr/>
        </p:nvSpPr>
        <p:spPr>
          <a:xfrm>
            <a:off x="0" y="384313"/>
            <a:ext cx="3672177" cy="10999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6600" noProof="1">
                <a:solidFill>
                  <a:srgbClr val="7030A0"/>
                </a:solidFill>
                <a:effectLst>
                  <a:outerShdw blurRad="38100" dist="38100" dir="2700000" algn="tl">
                    <a:srgbClr val="000000">
                      <a:alpha val="43137"/>
                    </a:srgbClr>
                  </a:outerShdw>
                </a:effectLst>
              </a:rPr>
              <a:t>Abigail</a:t>
            </a:r>
            <a:r>
              <a:rPr lang="es-ES" noProof="1">
                <a:solidFill>
                  <a:srgbClr val="7030A0"/>
                </a:solidFill>
              </a:rPr>
              <a:t> </a:t>
            </a:r>
          </a:p>
        </p:txBody>
      </p:sp>
      <p:sp>
        <p:nvSpPr>
          <p:cNvPr id="6" name="Rectángulo 5">
            <a:extLst>
              <a:ext uri="{FF2B5EF4-FFF2-40B4-BE49-F238E27FC236}">
                <a16:creationId xmlns:a16="http://schemas.microsoft.com/office/drawing/2014/main" id="{09B656DE-6175-4879-A25D-767675657176}"/>
              </a:ext>
            </a:extLst>
          </p:cNvPr>
          <p:cNvSpPr/>
          <p:nvPr/>
        </p:nvSpPr>
        <p:spPr>
          <a:xfrm>
            <a:off x="205407" y="1484244"/>
            <a:ext cx="4711149" cy="5078313"/>
          </a:xfrm>
          <a:prstGeom prst="rect">
            <a:avLst/>
          </a:prstGeom>
        </p:spPr>
        <p:txBody>
          <a:bodyPr wrap="square">
            <a:spAutoFit/>
          </a:bodyPr>
          <a:lstStyle/>
          <a:p>
            <a:r>
              <a:rPr lang="es-ES" sz="3600" dirty="0">
                <a:latin typeface="Zurich Cn BT" panose="020B0506020202040204" pitchFamily="34" charset="0"/>
                <a:ea typeface="Calibri" panose="020F0502020204030204" pitchFamily="34" charset="0"/>
              </a:rPr>
              <a:t>La reacción de David al enterarse del ultraje es comprensible: «</a:t>
            </a:r>
            <a:r>
              <a:rPr lang="es-ES" sz="3600" b="1" dirty="0">
                <a:latin typeface="Zurich Cn BT" panose="020B0506020202040204" pitchFamily="34" charset="0"/>
                <a:ea typeface="Calibri" panose="020F0502020204030204" pitchFamily="34" charset="0"/>
              </a:rPr>
              <a:t>Cíñase cada uno su espada…</a:t>
            </a:r>
            <a:r>
              <a:rPr lang="es-ES" sz="3600" dirty="0">
                <a:latin typeface="Zurich Cn BT" panose="020B0506020202040204" pitchFamily="34" charset="0"/>
                <a:ea typeface="Calibri" panose="020F0502020204030204" pitchFamily="34" charset="0"/>
              </a:rPr>
              <a:t>» Cuatrocientos soldados iban a caer sobre la casa de Nabal y ningún hombre habría quedado vivo en ella. </a:t>
            </a:r>
            <a:endParaRPr lang="es-ES" sz="3600" dirty="0">
              <a:latin typeface="Zurich Cn BT" panose="020B0506020202040204" pitchFamily="34" charset="0"/>
            </a:endParaRPr>
          </a:p>
        </p:txBody>
      </p:sp>
      <p:sp>
        <p:nvSpPr>
          <p:cNvPr id="7" name="Rectángulo 6">
            <a:extLst>
              <a:ext uri="{FF2B5EF4-FFF2-40B4-BE49-F238E27FC236}">
                <a16:creationId xmlns:a16="http://schemas.microsoft.com/office/drawing/2014/main" id="{A8A60CA3-AB26-410D-9543-08F07D0981B8}"/>
              </a:ext>
            </a:extLst>
          </p:cNvPr>
          <p:cNvSpPr/>
          <p:nvPr/>
        </p:nvSpPr>
        <p:spPr>
          <a:xfrm>
            <a:off x="5287617" y="1836000"/>
            <a:ext cx="3856383" cy="3970318"/>
          </a:xfrm>
          <a:prstGeom prst="rect">
            <a:avLst/>
          </a:prstGeom>
        </p:spPr>
        <p:txBody>
          <a:bodyPr wrap="square">
            <a:spAutoFit/>
          </a:bodyPr>
          <a:lstStyle/>
          <a:p>
            <a:pPr algn="ctr"/>
            <a:r>
              <a:rPr lang="es-ES" sz="3600" b="1" dirty="0">
                <a:solidFill>
                  <a:srgbClr val="002060"/>
                </a:solidFill>
                <a:effectLst>
                  <a:outerShdw blurRad="38100" dist="38100" dir="2700000" algn="tl">
                    <a:srgbClr val="000000">
                      <a:alpha val="43137"/>
                    </a:srgbClr>
                  </a:outerShdw>
                </a:effectLst>
                <a:latin typeface="Zurich Cn BT" panose="020B0506020202040204" pitchFamily="34" charset="0"/>
                <a:ea typeface="Calibri" panose="020F0502020204030204" pitchFamily="34" charset="0"/>
              </a:rPr>
              <a:t>Pero, Abigail intervino y dio órdenes de cargar varios asnos con panes, cueros de vino, ovejas, grano y fruta.</a:t>
            </a:r>
            <a:endParaRPr lang="es-ES" sz="3600" b="1" dirty="0">
              <a:solidFill>
                <a:srgbClr val="002060"/>
              </a:solidFill>
              <a:effectLst>
                <a:outerShdw blurRad="38100" dist="38100" dir="2700000" algn="tl">
                  <a:srgbClr val="000000">
                    <a:alpha val="43137"/>
                  </a:srgbClr>
                </a:outerShdw>
              </a:effectLst>
              <a:latin typeface="Zurich Cn BT" panose="020B0506020202040204" pitchFamily="34" charset="0"/>
            </a:endParaRPr>
          </a:p>
        </p:txBody>
      </p:sp>
    </p:spTree>
    <p:extLst>
      <p:ext uri="{BB962C8B-B14F-4D97-AF65-F5344CB8AC3E}">
        <p14:creationId xmlns:p14="http://schemas.microsoft.com/office/powerpoint/2010/main" val="23174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6D4B879-EF6B-4BD6-8172-0AF33532E1DD}"/>
              </a:ext>
            </a:extLst>
          </p:cNvPr>
          <p:cNvSpPr txBox="1">
            <a:spLocks/>
          </p:cNvSpPr>
          <p:nvPr/>
        </p:nvSpPr>
        <p:spPr>
          <a:xfrm>
            <a:off x="0" y="384313"/>
            <a:ext cx="3672177" cy="10999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6600" noProof="1">
                <a:solidFill>
                  <a:srgbClr val="7030A0"/>
                </a:solidFill>
                <a:effectLst>
                  <a:outerShdw blurRad="38100" dist="38100" dir="2700000" algn="tl">
                    <a:srgbClr val="000000">
                      <a:alpha val="43137"/>
                    </a:srgbClr>
                  </a:outerShdw>
                </a:effectLst>
              </a:rPr>
              <a:t>Abigail</a:t>
            </a:r>
            <a:r>
              <a:rPr lang="es-ES" noProof="1">
                <a:solidFill>
                  <a:srgbClr val="7030A0"/>
                </a:solidFill>
              </a:rPr>
              <a:t> </a:t>
            </a:r>
          </a:p>
        </p:txBody>
      </p:sp>
      <p:sp>
        <p:nvSpPr>
          <p:cNvPr id="6" name="Rectángulo 5">
            <a:extLst>
              <a:ext uri="{FF2B5EF4-FFF2-40B4-BE49-F238E27FC236}">
                <a16:creationId xmlns:a16="http://schemas.microsoft.com/office/drawing/2014/main" id="{4A28860A-1567-46E4-B64A-CAB0E87BC081}"/>
              </a:ext>
            </a:extLst>
          </p:cNvPr>
          <p:cNvSpPr/>
          <p:nvPr/>
        </p:nvSpPr>
        <p:spPr>
          <a:xfrm>
            <a:off x="178904" y="1484244"/>
            <a:ext cx="4393096" cy="5163593"/>
          </a:xfrm>
          <a:prstGeom prst="rect">
            <a:avLst/>
          </a:prstGeom>
        </p:spPr>
        <p:txBody>
          <a:bodyPr wrap="square">
            <a:spAutoFit/>
          </a:bodyPr>
          <a:lstStyle/>
          <a:p>
            <a:pPr>
              <a:lnSpc>
                <a:spcPct val="107000"/>
              </a:lnSpc>
              <a:spcAft>
                <a:spcPts val="800"/>
              </a:spcAft>
            </a:pPr>
            <a:r>
              <a:rPr lang="es-ES" sz="2800" dirty="0">
                <a:latin typeface="Abadi MT Condensed Extra Bold" panose="020B0A06030101010103" pitchFamily="34" charset="0"/>
                <a:ea typeface="Calibri" panose="020F0502020204030204" pitchFamily="34" charset="0"/>
                <a:cs typeface="Times New Roman" panose="02020603050405020304" pitchFamily="18" charset="0"/>
              </a:rPr>
              <a:t>Los envió a David y ella misma siguió a sus siervos para asegurarse de ver aplacado a David. El discurso de Abigail a David es un modelo de diplomacia, y consiguió lo que deseaba. Se echó a los pies de David, tan pronto como le vio, y disculpó la insensatez de su marido con palabras elocuentes. </a:t>
            </a:r>
            <a:endParaRPr lang="es-ES" sz="2400"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DCCAE24B-BC0F-4EDE-88A9-C9AAEDEADFC6}"/>
              </a:ext>
            </a:extLst>
          </p:cNvPr>
          <p:cNvSpPr/>
          <p:nvPr/>
        </p:nvSpPr>
        <p:spPr>
          <a:xfrm>
            <a:off x="4664767" y="618317"/>
            <a:ext cx="4300331" cy="6124754"/>
          </a:xfrm>
          <a:prstGeom prst="rect">
            <a:avLst/>
          </a:prstGeom>
        </p:spPr>
        <p:txBody>
          <a:bodyPr wrap="square">
            <a:spAutoFit/>
          </a:bodyPr>
          <a:lstStyle/>
          <a:p>
            <a:r>
              <a:rPr lang="es-ES" sz="2800" dirty="0">
                <a:latin typeface="Arial" panose="020B0604020202020204" pitchFamily="34" charset="0"/>
                <a:ea typeface="Calibri" panose="020F0502020204030204" pitchFamily="34" charset="0"/>
                <a:cs typeface="Times New Roman" panose="02020603050405020304" pitchFamily="18" charset="0"/>
              </a:rPr>
              <a:t>Luego pidió misericordia a David en nombre de Jehová, y al final le hace ver que cuando llegue el día que David vea reconocidos sus derechos estará contento de no haber derramado sangre sin causa «</a:t>
            </a:r>
            <a:r>
              <a:rPr lang="es-ES" sz="2800" b="1" dirty="0">
                <a:latin typeface="Arial" panose="020B0604020202020204" pitchFamily="34" charset="0"/>
                <a:ea typeface="Calibri" panose="020F0502020204030204" pitchFamily="34" charset="0"/>
                <a:cs typeface="Times New Roman" panose="02020603050405020304" pitchFamily="18" charset="0"/>
              </a:rPr>
              <a:t>o de haberse vengado por sí mismo</a:t>
            </a:r>
            <a:r>
              <a:rPr lang="es-ES" sz="2800" dirty="0">
                <a:latin typeface="Arial" panose="020B0604020202020204" pitchFamily="34" charset="0"/>
                <a:ea typeface="Calibri" panose="020F0502020204030204" pitchFamily="34" charset="0"/>
                <a:cs typeface="Times New Roman" panose="02020603050405020304" pitchFamily="18" charset="0"/>
              </a:rPr>
              <a:t>». Las palabras con que se despide son: «</a:t>
            </a:r>
            <a:r>
              <a:rPr lang="es-ES" sz="2800" b="1" dirty="0">
                <a:latin typeface="Arial" panose="020B0604020202020204" pitchFamily="34" charset="0"/>
                <a:ea typeface="Calibri" panose="020F0502020204030204" pitchFamily="34" charset="0"/>
                <a:cs typeface="Times New Roman" panose="02020603050405020304" pitchFamily="18" charset="0"/>
              </a:rPr>
              <a:t>Acuérdese mi señor de su sierva</a:t>
            </a:r>
            <a:r>
              <a:rPr lang="es-ES" sz="2800" dirty="0">
                <a:latin typeface="Arial" panose="020B0604020202020204" pitchFamily="34" charset="0"/>
                <a:ea typeface="Calibri" panose="020F0502020204030204" pitchFamily="34" charset="0"/>
                <a:cs typeface="Times New Roman" panose="02020603050405020304" pitchFamily="18" charset="0"/>
              </a:rPr>
              <a:t>.»</a:t>
            </a:r>
            <a:endParaRPr lang="es-ES" sz="2800" dirty="0"/>
          </a:p>
        </p:txBody>
      </p:sp>
    </p:spTree>
    <p:extLst>
      <p:ext uri="{BB962C8B-B14F-4D97-AF65-F5344CB8AC3E}">
        <p14:creationId xmlns:p14="http://schemas.microsoft.com/office/powerpoint/2010/main" val="32629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6D4B879-EF6B-4BD6-8172-0AF33532E1DD}"/>
              </a:ext>
            </a:extLst>
          </p:cNvPr>
          <p:cNvSpPr txBox="1">
            <a:spLocks/>
          </p:cNvSpPr>
          <p:nvPr/>
        </p:nvSpPr>
        <p:spPr>
          <a:xfrm>
            <a:off x="0" y="384313"/>
            <a:ext cx="3672177" cy="10999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6600" noProof="1">
                <a:solidFill>
                  <a:srgbClr val="7030A0"/>
                </a:solidFill>
                <a:effectLst>
                  <a:outerShdw blurRad="38100" dist="38100" dir="2700000" algn="tl">
                    <a:srgbClr val="000000">
                      <a:alpha val="43137"/>
                    </a:srgbClr>
                  </a:outerShdw>
                </a:effectLst>
              </a:rPr>
              <a:t>Abigail</a:t>
            </a:r>
            <a:r>
              <a:rPr lang="es-ES" noProof="1">
                <a:solidFill>
                  <a:srgbClr val="7030A0"/>
                </a:solidFill>
              </a:rPr>
              <a:t> </a:t>
            </a:r>
          </a:p>
        </p:txBody>
      </p:sp>
      <p:sp>
        <p:nvSpPr>
          <p:cNvPr id="2" name="Rectángulo 1">
            <a:extLst>
              <a:ext uri="{FF2B5EF4-FFF2-40B4-BE49-F238E27FC236}">
                <a16:creationId xmlns:a16="http://schemas.microsoft.com/office/drawing/2014/main" id="{A04365AD-B503-4F4D-928D-A0E057E393DB}"/>
              </a:ext>
            </a:extLst>
          </p:cNvPr>
          <p:cNvSpPr/>
          <p:nvPr/>
        </p:nvSpPr>
        <p:spPr>
          <a:xfrm>
            <a:off x="125896" y="1404731"/>
            <a:ext cx="4055165" cy="5125762"/>
          </a:xfrm>
          <a:prstGeom prst="rect">
            <a:avLst/>
          </a:prstGeom>
        </p:spPr>
        <p:txBody>
          <a:bodyPr wrap="square">
            <a:spAutoFit/>
          </a:bodyPr>
          <a:lstStyle/>
          <a:p>
            <a:pPr>
              <a:lnSpc>
                <a:spcPct val="107000"/>
              </a:lnSpc>
              <a:spcAft>
                <a:spcPts val="800"/>
              </a:spcAft>
            </a:pPr>
            <a:r>
              <a:rPr lang="es-ES" sz="2800" b="1" dirty="0">
                <a:solidFill>
                  <a:schemeClr val="tx2"/>
                </a:solidFill>
                <a:effectLst>
                  <a:outerShdw blurRad="38100" dist="38100" dir="2700000" algn="tl">
                    <a:srgbClr val="000000">
                      <a:alpha val="43137"/>
                    </a:srgbClr>
                  </a:outerShdw>
                </a:effectLst>
                <a:latin typeface="Born" pitchFamily="2" charset="0"/>
                <a:ea typeface="Calibri" panose="020F0502020204030204" pitchFamily="34" charset="0"/>
                <a:cs typeface="Times New Roman" panose="02020603050405020304" pitchFamily="18" charset="0"/>
              </a:rPr>
              <a:t>No sólo aplacó la ira de David, sino que cuando al poco Nabal murió, después de una espantosa borrachera, y Abigail quedó viuda, David «se acordó»: le mandó una embajada diciéndole que deseaba tomarla por mujer. </a:t>
            </a:r>
          </a:p>
        </p:txBody>
      </p:sp>
      <p:sp>
        <p:nvSpPr>
          <p:cNvPr id="3" name="Rectángulo 2">
            <a:extLst>
              <a:ext uri="{FF2B5EF4-FFF2-40B4-BE49-F238E27FC236}">
                <a16:creationId xmlns:a16="http://schemas.microsoft.com/office/drawing/2014/main" id="{5C70E4E6-3F7D-46AE-80B4-FCBD098B2180}"/>
              </a:ext>
            </a:extLst>
          </p:cNvPr>
          <p:cNvSpPr/>
          <p:nvPr/>
        </p:nvSpPr>
        <p:spPr>
          <a:xfrm>
            <a:off x="4412974" y="468581"/>
            <a:ext cx="4605129" cy="6186309"/>
          </a:xfrm>
          <a:prstGeom prst="rect">
            <a:avLst/>
          </a:prstGeom>
        </p:spPr>
        <p:txBody>
          <a:bodyPr wrap="square">
            <a:spAutoFit/>
          </a:bodyPr>
          <a:lstStyle/>
          <a:p>
            <a:r>
              <a:rPr lang="es-ES" sz="3600" dirty="0">
                <a:latin typeface="Abadi MT Condensed" panose="020B0506030101010103" pitchFamily="34" charset="0"/>
                <a:ea typeface="Calibri" panose="020F0502020204030204" pitchFamily="34" charset="0"/>
                <a:cs typeface="Times New Roman" panose="02020603050405020304" pitchFamily="18" charset="0"/>
              </a:rPr>
              <a:t>Oigamos la respuesta de Abigail: </a:t>
            </a:r>
          </a:p>
          <a:p>
            <a:pPr algn="ctr"/>
            <a:r>
              <a:rPr lang="es-ES" sz="3600" dirty="0">
                <a:latin typeface="Abadi MT Condensed" panose="020B0506030101010103" pitchFamily="34" charset="0"/>
                <a:ea typeface="Calibri" panose="020F0502020204030204" pitchFamily="34" charset="0"/>
                <a:cs typeface="Times New Roman" panose="02020603050405020304" pitchFamily="18" charset="0"/>
              </a:rPr>
              <a:t>«</a:t>
            </a:r>
            <a:r>
              <a:rPr lang="es-ES" sz="3600" b="1" dirty="0">
                <a:latin typeface="Abadi MT Condensed" panose="020B0506030101010103" pitchFamily="34" charset="0"/>
                <a:ea typeface="Calibri" panose="020F0502020204030204" pitchFamily="34" charset="0"/>
                <a:cs typeface="Times New Roman" panose="02020603050405020304" pitchFamily="18" charset="0"/>
              </a:rPr>
              <a:t>He aquí tu sierva será una sierva para lavar los pies de los siervos de mi señor</a:t>
            </a:r>
            <a:r>
              <a:rPr lang="es-ES" sz="3600" dirty="0">
                <a:latin typeface="Abadi MT Condensed" panose="020B0506030101010103" pitchFamily="34" charset="0"/>
                <a:ea typeface="Calibri" panose="020F0502020204030204" pitchFamily="34" charset="0"/>
                <a:cs typeface="Times New Roman" panose="02020603050405020304" pitchFamily="18" charset="0"/>
              </a:rPr>
              <a:t>» </a:t>
            </a:r>
          </a:p>
          <a:p>
            <a:r>
              <a:rPr lang="es-ES" sz="3600" dirty="0">
                <a:latin typeface="Abadi MT Condensed" panose="020B0506030101010103" pitchFamily="34" charset="0"/>
                <a:ea typeface="Calibri" panose="020F0502020204030204" pitchFamily="34" charset="0"/>
                <a:cs typeface="Times New Roman" panose="02020603050405020304" pitchFamily="18" charset="0"/>
              </a:rPr>
              <a:t>Su discreción no la había abandonado. Hemos de tener en cuenta que éste era el estilo de lenguaje de aquellos tiempos. </a:t>
            </a:r>
            <a:endParaRPr lang="es-ES" sz="3600" dirty="0">
              <a:latin typeface="Abadi MT Condensed" panose="020B0506030101010103" pitchFamily="34" charset="0"/>
            </a:endParaRPr>
          </a:p>
        </p:txBody>
      </p:sp>
    </p:spTree>
    <p:extLst>
      <p:ext uri="{BB962C8B-B14F-4D97-AF65-F5344CB8AC3E}">
        <p14:creationId xmlns:p14="http://schemas.microsoft.com/office/powerpoint/2010/main" val="185231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24635DD-0F0A-48E2-B221-4B9B9244751F}"/>
              </a:ext>
            </a:extLst>
          </p:cNvPr>
          <p:cNvSpPr/>
          <p:nvPr/>
        </p:nvSpPr>
        <p:spPr>
          <a:xfrm>
            <a:off x="795132" y="449146"/>
            <a:ext cx="7845286" cy="5959708"/>
          </a:xfrm>
          <a:prstGeom prst="rect">
            <a:avLst/>
          </a:prstGeom>
        </p:spPr>
        <p:txBody>
          <a:bodyPr wrap="square">
            <a:spAutoFit/>
          </a:bodyPr>
          <a:lstStyle/>
          <a:p>
            <a:pPr algn="ctr">
              <a:lnSpc>
                <a:spcPct val="107000"/>
              </a:lnSpc>
              <a:spcAft>
                <a:spcPts val="800"/>
              </a:spcAft>
            </a:pPr>
            <a:r>
              <a:rPr lang="es-ES" sz="3200" dirty="0">
                <a:latin typeface="Swiss 721 SWA" panose="020B0504020202020204" pitchFamily="34" charset="0"/>
                <a:ea typeface="Calibri" panose="020F0502020204030204" pitchFamily="34" charset="0"/>
                <a:cs typeface="Times New Roman" panose="02020603050405020304" pitchFamily="18" charset="0"/>
              </a:rPr>
              <a:t>«</a:t>
            </a:r>
            <a:r>
              <a:rPr lang="es-ES" sz="3200" b="1" dirty="0">
                <a:effectLst>
                  <a:outerShdw blurRad="38100" dist="38100" dir="2700000" algn="tl">
                    <a:srgbClr val="000000">
                      <a:alpha val="43137"/>
                    </a:srgbClr>
                  </a:outerShdw>
                </a:effectLst>
                <a:latin typeface="Swiss 721 SWA" panose="020B0504020202020204" pitchFamily="34" charset="0"/>
                <a:ea typeface="Calibri" panose="020F0502020204030204" pitchFamily="34" charset="0"/>
                <a:cs typeface="Times New Roman" panose="02020603050405020304" pitchFamily="18" charset="0"/>
              </a:rPr>
              <a:t>Y los siervos de David vinieron a Abigail en Carmel, y hablaron con ella, diciendo: David nos ha enviado a ti, para tomarte por su mujer. Y ella se levantó e inclinó su rostro a tierra, diciendo: He aquí tu sierva, que será una sierva para lavar los pies de los siervos de mi señor. Y levantándose luego Abigail con cinco doncellas que le servían, montó en un asno y siguió a los mensajeros de David, y fue su mujer</a:t>
            </a:r>
            <a:r>
              <a:rPr lang="es-ES" sz="3200" dirty="0">
                <a:latin typeface="Swiss 721 SWA" panose="020B05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ES" sz="3200" dirty="0">
                <a:latin typeface="Swiss 721 SWA" panose="020B0504020202020204" pitchFamily="34" charset="0"/>
                <a:ea typeface="Calibri" panose="020F0502020204030204" pitchFamily="34" charset="0"/>
                <a:cs typeface="Times New Roman" panose="02020603050405020304" pitchFamily="18" charset="0"/>
              </a:rPr>
              <a:t>(1º Samuel_25.40 – 42)</a:t>
            </a:r>
            <a:endParaRPr lang="es-ES" sz="2800" dirty="0">
              <a:effectLst/>
              <a:latin typeface="Swiss 721 SW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6A627-88B6-42E3-BFD8-DC57D0CADA85}"/>
              </a:ext>
            </a:extLst>
          </p:cNvPr>
          <p:cNvSpPr>
            <a:spLocks noGrp="1"/>
          </p:cNvSpPr>
          <p:nvPr>
            <p:ph type="title"/>
          </p:nvPr>
        </p:nvSpPr>
        <p:spPr>
          <a:xfrm>
            <a:off x="1073426" y="344558"/>
            <a:ext cx="7684240" cy="781877"/>
          </a:xfrm>
        </p:spPr>
        <p:txBody>
          <a:bodyPr>
            <a:normAutofit/>
          </a:bodyPr>
          <a:lstStyle/>
          <a:p>
            <a:pPr>
              <a:lnSpc>
                <a:spcPct val="107000"/>
              </a:lnSpc>
              <a:spcAft>
                <a:spcPts val="800"/>
              </a:spcAft>
            </a:pPr>
            <a:r>
              <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AGAR (Génesis_21:9 – 21)</a:t>
            </a:r>
            <a:endParaRPr lang="es-ES" sz="36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pic>
        <p:nvPicPr>
          <p:cNvPr id="7" name="Imagen 6" descr="Imagen que contiene ropa&#10;&#10;Descripción generada con confianza muy alta">
            <a:extLst>
              <a:ext uri="{FF2B5EF4-FFF2-40B4-BE49-F238E27FC236}">
                <a16:creationId xmlns:a16="http://schemas.microsoft.com/office/drawing/2014/main" id="{7ABB7930-92CE-42BD-A90E-BDC2F4F23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95" y="1094820"/>
            <a:ext cx="7684240" cy="5763180"/>
          </a:xfrm>
          <a:prstGeom prst="rect">
            <a:avLst/>
          </a:prstGeom>
        </p:spPr>
      </p:pic>
      <p:sp>
        <p:nvSpPr>
          <p:cNvPr id="8" name="Rectángulo 7">
            <a:extLst>
              <a:ext uri="{FF2B5EF4-FFF2-40B4-BE49-F238E27FC236}">
                <a16:creationId xmlns:a16="http://schemas.microsoft.com/office/drawing/2014/main" id="{3E0B0F7E-6233-4F8E-A9DC-FD94A091C0BF}"/>
              </a:ext>
            </a:extLst>
          </p:cNvPr>
          <p:cNvSpPr/>
          <p:nvPr/>
        </p:nvSpPr>
        <p:spPr>
          <a:xfrm>
            <a:off x="-26504" y="5316681"/>
            <a:ext cx="9197008" cy="1541319"/>
          </a:xfrm>
          <a:prstGeom prst="rect">
            <a:avLst/>
          </a:prstGeom>
        </p:spPr>
        <p:txBody>
          <a:bodyPr wrap="square">
            <a:spAutoFit/>
          </a:bodyPr>
          <a:lstStyle/>
          <a:p>
            <a:pPr algn="ctr">
              <a:lnSpc>
                <a:spcPct val="107000"/>
              </a:lnSpc>
              <a:spcAft>
                <a:spcPts val="800"/>
              </a:spcAft>
            </a:pPr>
            <a:r>
              <a:rPr lang="es-ES" sz="4400" b="1" dirty="0">
                <a:solidFill>
                  <a:schemeClr val="tx2"/>
                </a:solidFill>
                <a:effectLst>
                  <a:outerShdw blurRad="38100" dist="38100" dir="2700000" algn="tl">
                    <a:srgbClr val="000000">
                      <a:alpha val="43137"/>
                    </a:srgbClr>
                  </a:outerShdw>
                </a:effectLst>
                <a:latin typeface="Zurich Cn BT" panose="020B0506020202040204" pitchFamily="34" charset="0"/>
                <a:ea typeface="Calibri" panose="020F0502020204030204" pitchFamily="34" charset="0"/>
                <a:cs typeface="Times New Roman" panose="02020603050405020304" pitchFamily="18" charset="0"/>
              </a:rPr>
              <a:t>"Y también del hijo de la sierva haré una nación, porque es tu descendiente"</a:t>
            </a:r>
            <a:endParaRPr lang="es-ES" sz="4000" dirty="0">
              <a:solidFill>
                <a:schemeClr val="tx2"/>
              </a:solidFill>
              <a:effectLst>
                <a:outerShdw blurRad="38100" dist="38100" dir="2700000" algn="tl">
                  <a:srgbClr val="000000">
                    <a:alpha val="43137"/>
                  </a:srgbClr>
                </a:outerShdw>
              </a:effectLst>
              <a:latin typeface="Zurich Cn BT" panose="020B0506020202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4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FD45371-DBD3-4911-A1CD-37272F704169}"/>
              </a:ext>
            </a:extLst>
          </p:cNvPr>
          <p:cNvSpPr/>
          <p:nvPr/>
        </p:nvSpPr>
        <p:spPr>
          <a:xfrm>
            <a:off x="192156" y="1538546"/>
            <a:ext cx="8951844" cy="3780907"/>
          </a:xfrm>
          <a:prstGeom prst="rect">
            <a:avLst/>
          </a:prstGeom>
        </p:spPr>
        <p:txBody>
          <a:bodyPr wrap="square">
            <a:spAutoFit/>
          </a:bodyPr>
          <a:lstStyle/>
          <a:p>
            <a:pPr>
              <a:lnSpc>
                <a:spcPct val="107000"/>
              </a:lnSpc>
              <a:spcAft>
                <a:spcPts val="800"/>
              </a:spcAft>
            </a:pPr>
            <a:r>
              <a:rPr lang="es-ES" sz="3200" b="1" dirty="0">
                <a:solidFill>
                  <a:schemeClr val="tx2"/>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cs typeface="Times New Roman" panose="02020603050405020304" pitchFamily="18" charset="0"/>
              </a:rPr>
              <a:t>Agar había sido sacada de Egipto cuando era una niña y vendida como esclava. Probablemente había estado ya con Sara en </a:t>
            </a:r>
            <a:r>
              <a:rPr lang="es-ES" sz="3200" b="1" dirty="0" err="1">
                <a:solidFill>
                  <a:schemeClr val="tx2"/>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cs typeface="Times New Roman" panose="02020603050405020304" pitchFamily="18" charset="0"/>
              </a:rPr>
              <a:t>Ur</a:t>
            </a:r>
            <a:r>
              <a:rPr lang="es-ES" sz="3200" b="1" dirty="0">
                <a:solidFill>
                  <a:schemeClr val="tx2"/>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cs typeface="Times New Roman" panose="02020603050405020304" pitchFamily="18" charset="0"/>
              </a:rPr>
              <a:t> de los Caldeos. El caso es que Sara quería que Abraham tuviera un hijo, cuando ella creía ser estéril, se la dio a Abraham, para que naciera de Agar el hijo de la promesa. </a:t>
            </a:r>
            <a:endParaRPr lang="es-ES" sz="2800" b="1" dirty="0">
              <a:solidFill>
                <a:schemeClr val="tx2"/>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81C6E003-BA27-46B9-9328-394A37C1A27A}"/>
              </a:ext>
            </a:extLst>
          </p:cNvPr>
          <p:cNvSpPr/>
          <p:nvPr/>
        </p:nvSpPr>
        <p:spPr>
          <a:xfrm>
            <a:off x="192156" y="5460645"/>
            <a:ext cx="8401878" cy="1077218"/>
          </a:xfrm>
          <a:prstGeom prst="rect">
            <a:avLst/>
          </a:prstGeom>
        </p:spPr>
        <p:txBody>
          <a:bodyPr wrap="square">
            <a:spAutoFit/>
          </a:bodyPr>
          <a:lstStyle/>
          <a:p>
            <a:r>
              <a:rPr lang="es-ES" sz="3200" b="1" dirty="0">
                <a:solidFill>
                  <a:schemeClr val="tx2"/>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cs typeface="Times New Roman" panose="02020603050405020304" pitchFamily="18" charset="0"/>
              </a:rPr>
              <a:t>Desde el punto de vista de Sara era imposible conceder mayor honor a una esclava.</a:t>
            </a:r>
            <a:endParaRPr lang="es-ES" sz="3200" b="1" dirty="0">
              <a:solidFill>
                <a:schemeClr val="tx2"/>
              </a:solidFill>
              <a:effectLst>
                <a:outerShdw blurRad="38100" dist="38100" dir="2700000" algn="tl">
                  <a:srgbClr val="000000">
                    <a:alpha val="43137"/>
                  </a:srgbClr>
                </a:outerShdw>
              </a:effectLst>
              <a:latin typeface="Flareserif821 BT" panose="020E0602030304020304" pitchFamily="34" charset="0"/>
            </a:endParaRPr>
          </a:p>
        </p:txBody>
      </p:sp>
      <p:sp>
        <p:nvSpPr>
          <p:cNvPr id="7" name="Título 1">
            <a:extLst>
              <a:ext uri="{FF2B5EF4-FFF2-40B4-BE49-F238E27FC236}">
                <a16:creationId xmlns:a16="http://schemas.microsoft.com/office/drawing/2014/main" id="{AA36E45F-C68F-430A-84C7-6327BE9713A3}"/>
              </a:ext>
            </a:extLst>
          </p:cNvPr>
          <p:cNvSpPr>
            <a:spLocks noGrp="1"/>
          </p:cNvSpPr>
          <p:nvPr>
            <p:ph type="title"/>
          </p:nvPr>
        </p:nvSpPr>
        <p:spPr>
          <a:xfrm>
            <a:off x="0" y="320137"/>
            <a:ext cx="2643809" cy="92556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732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2C56B1-D747-434A-AEE5-949F1A63E40C}"/>
              </a:ext>
            </a:extLst>
          </p:cNvPr>
          <p:cNvPicPr>
            <a:picLocks noChangeAspect="1"/>
          </p:cNvPicPr>
          <p:nvPr/>
        </p:nvPicPr>
        <p:blipFill>
          <a:blip r:embed="rId2"/>
          <a:stretch>
            <a:fillRect/>
          </a:stretch>
        </p:blipFill>
        <p:spPr>
          <a:xfrm>
            <a:off x="-1" y="0"/>
            <a:ext cx="9140881" cy="6858000"/>
          </a:xfrm>
          <a:prstGeom prst="rect">
            <a:avLst/>
          </a:prstGeom>
        </p:spPr>
      </p:pic>
      <p:sp>
        <p:nvSpPr>
          <p:cNvPr id="5" name="Título 1">
            <a:extLst>
              <a:ext uri="{FF2B5EF4-FFF2-40B4-BE49-F238E27FC236}">
                <a16:creationId xmlns:a16="http://schemas.microsoft.com/office/drawing/2014/main" id="{57BC3A11-49BA-4819-9D45-1A0E1E04455D}"/>
              </a:ext>
            </a:extLst>
          </p:cNvPr>
          <p:cNvSpPr>
            <a:spLocks noGrp="1"/>
          </p:cNvSpPr>
          <p:nvPr>
            <p:ph type="title"/>
          </p:nvPr>
        </p:nvSpPr>
        <p:spPr>
          <a:xfrm>
            <a:off x="-1" y="0"/>
            <a:ext cx="2643809" cy="92556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7CA35DA-7C4B-4AD9-8CAA-BC34A7177843}"/>
              </a:ext>
            </a:extLst>
          </p:cNvPr>
          <p:cNvSpPr/>
          <p:nvPr/>
        </p:nvSpPr>
        <p:spPr>
          <a:xfrm>
            <a:off x="92765" y="1075628"/>
            <a:ext cx="5473148" cy="5632311"/>
          </a:xfrm>
          <a:prstGeom prst="rect">
            <a:avLst/>
          </a:prstGeom>
        </p:spPr>
        <p:txBody>
          <a:bodyPr wrap="square">
            <a:spAutoFit/>
          </a:bodyPr>
          <a:lstStyle/>
          <a:p>
            <a:r>
              <a:rPr lang="es-ES" sz="4000" b="1" dirty="0">
                <a:solidFill>
                  <a:schemeClr val="bg1"/>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rPr>
              <a:t>Por tanto, no es de sorprenderse que no resulte de este arreglo humano, ninguna bendición. Agar "miraba con desprecio a su señora", ya antes de nacer Ismael, y se escapa de su dueña. </a:t>
            </a:r>
            <a:endParaRPr lang="es-ES" sz="4000" b="1" dirty="0">
              <a:solidFill>
                <a:schemeClr val="bg1"/>
              </a:solidFill>
              <a:effectLst>
                <a:outerShdw blurRad="38100" dist="38100" dir="2700000" algn="tl">
                  <a:srgbClr val="000000">
                    <a:alpha val="43137"/>
                  </a:srgbClr>
                </a:outerShdw>
              </a:effectLst>
              <a:latin typeface="Flareserif821 BT" panose="020E0602030304020304" pitchFamily="34" charset="0"/>
            </a:endParaRPr>
          </a:p>
        </p:txBody>
      </p:sp>
    </p:spTree>
    <p:extLst>
      <p:ext uri="{BB962C8B-B14F-4D97-AF65-F5344CB8AC3E}">
        <p14:creationId xmlns:p14="http://schemas.microsoft.com/office/powerpoint/2010/main" val="419786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F2C56B1-D747-434A-AEE5-949F1A63E40C}"/>
              </a:ext>
            </a:extLst>
          </p:cNvPr>
          <p:cNvPicPr>
            <a:picLocks noChangeAspect="1"/>
          </p:cNvPicPr>
          <p:nvPr/>
        </p:nvPicPr>
        <p:blipFill>
          <a:blip r:embed="rId2"/>
          <a:stretch>
            <a:fillRect/>
          </a:stretch>
        </p:blipFill>
        <p:spPr>
          <a:xfrm>
            <a:off x="-1" y="0"/>
            <a:ext cx="9140881" cy="6858000"/>
          </a:xfrm>
          <a:prstGeom prst="rect">
            <a:avLst/>
          </a:prstGeom>
        </p:spPr>
      </p:pic>
      <p:sp>
        <p:nvSpPr>
          <p:cNvPr id="5" name="Título 1">
            <a:extLst>
              <a:ext uri="{FF2B5EF4-FFF2-40B4-BE49-F238E27FC236}">
                <a16:creationId xmlns:a16="http://schemas.microsoft.com/office/drawing/2014/main" id="{57BC3A11-49BA-4819-9D45-1A0E1E04455D}"/>
              </a:ext>
            </a:extLst>
          </p:cNvPr>
          <p:cNvSpPr>
            <a:spLocks noGrp="1"/>
          </p:cNvSpPr>
          <p:nvPr>
            <p:ph type="title"/>
          </p:nvPr>
        </p:nvSpPr>
        <p:spPr>
          <a:xfrm>
            <a:off x="-1" y="0"/>
            <a:ext cx="2643809" cy="925567"/>
          </a:xfrm>
          <a:ln/>
        </p:spPr>
        <p:style>
          <a:lnRef idx="1">
            <a:schemeClr val="dk1"/>
          </a:lnRef>
          <a:fillRef idx="2">
            <a:schemeClr val="dk1"/>
          </a:fillRef>
          <a:effectRef idx="1">
            <a:schemeClr val="dk1"/>
          </a:effectRef>
          <a:fontRef idx="minor">
            <a:schemeClr val="dk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7CA35DA-7C4B-4AD9-8CAA-BC34A7177843}"/>
              </a:ext>
            </a:extLst>
          </p:cNvPr>
          <p:cNvSpPr/>
          <p:nvPr/>
        </p:nvSpPr>
        <p:spPr>
          <a:xfrm>
            <a:off x="92765" y="1075628"/>
            <a:ext cx="5473148" cy="5632311"/>
          </a:xfrm>
          <a:prstGeom prst="rect">
            <a:avLst/>
          </a:prstGeom>
        </p:spPr>
        <p:txBody>
          <a:bodyPr wrap="square">
            <a:spAutoFit/>
          </a:bodyPr>
          <a:lstStyle/>
          <a:p>
            <a:r>
              <a:rPr lang="es-SV" sz="4000" b="1" dirty="0">
                <a:solidFill>
                  <a:schemeClr val="bg1"/>
                </a:solidFill>
                <a:effectLst>
                  <a:outerShdw blurRad="38100" dist="38100" dir="2700000" algn="tl">
                    <a:srgbClr val="000000">
                      <a:alpha val="43137"/>
                    </a:srgbClr>
                  </a:outerShdw>
                </a:effectLst>
                <a:latin typeface="Flareserif821 BT" panose="020E0602030304020304" pitchFamily="34" charset="0"/>
                <a:ea typeface="Calibri" panose="020F0502020204030204" pitchFamily="34" charset="0"/>
              </a:rPr>
              <a:t>“Y en cuanto a Ismael, también te he oído; he aquí que le bendeciré, y le haré fructificar y multiplicar mucho en gran manera; doce príncipes engendrará, y haré de él una gran nación” Gen. 17.20</a:t>
            </a:r>
            <a:endParaRPr lang="es-ES" sz="4000" b="1" dirty="0">
              <a:solidFill>
                <a:schemeClr val="bg1"/>
              </a:solidFill>
              <a:effectLst>
                <a:outerShdw blurRad="38100" dist="38100" dir="2700000" algn="tl">
                  <a:srgbClr val="000000">
                    <a:alpha val="43137"/>
                  </a:srgbClr>
                </a:outerShdw>
              </a:effectLst>
              <a:latin typeface="Flareserif821 BT" panose="020E0602030304020304" pitchFamily="34" charset="0"/>
            </a:endParaRPr>
          </a:p>
        </p:txBody>
      </p:sp>
    </p:spTree>
    <p:extLst>
      <p:ext uri="{BB962C8B-B14F-4D97-AF65-F5344CB8AC3E}">
        <p14:creationId xmlns:p14="http://schemas.microsoft.com/office/powerpoint/2010/main" val="1681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1" y="0"/>
            <a:ext cx="2643809" cy="925567"/>
          </a:xfrm>
          <a:ln/>
        </p:spPr>
        <p:style>
          <a:lnRef idx="1">
            <a:schemeClr val="dk1"/>
          </a:lnRef>
          <a:fillRef idx="2">
            <a:schemeClr val="dk1"/>
          </a:fillRef>
          <a:effectRef idx="1">
            <a:schemeClr val="dk1"/>
          </a:effectRef>
          <a:fontRef idx="minor">
            <a:schemeClr val="dk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27A119A-6576-46AE-A5C2-C94159EF871D}"/>
              </a:ext>
            </a:extLst>
          </p:cNvPr>
          <p:cNvSpPr/>
          <p:nvPr/>
        </p:nvSpPr>
        <p:spPr>
          <a:xfrm>
            <a:off x="1603513" y="1351508"/>
            <a:ext cx="6308034" cy="4154984"/>
          </a:xfrm>
          <a:prstGeom prst="rect">
            <a:avLst/>
          </a:prstGeom>
        </p:spPr>
        <p:txBody>
          <a:bodyPr wrap="square">
            <a:spAutoFit/>
          </a:bodyPr>
          <a:lstStyle/>
          <a:p>
            <a:pPr algn="ctr"/>
            <a:r>
              <a:rPr lang="es-ES" sz="4400" b="1" dirty="0">
                <a:latin typeface="Humanst521 BT" panose="020B0602020204020204" pitchFamily="34" charset="0"/>
                <a:ea typeface="Calibri" panose="020F0502020204030204" pitchFamily="34" charset="0"/>
              </a:rPr>
              <a:t>Luego, cuando Sara dio a luz a un hijo, aparecen los celos entre las dos, celos que luego se trasladan de las madres a los hijos. </a:t>
            </a:r>
            <a:endParaRPr lang="es-ES" sz="4400" b="1" dirty="0">
              <a:latin typeface="Humanst521 BT" panose="020B0602020204020204" pitchFamily="34" charset="0"/>
            </a:endParaRPr>
          </a:p>
        </p:txBody>
      </p:sp>
    </p:spTree>
    <p:extLst>
      <p:ext uri="{BB962C8B-B14F-4D97-AF65-F5344CB8AC3E}">
        <p14:creationId xmlns:p14="http://schemas.microsoft.com/office/powerpoint/2010/main" val="194822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1" y="0"/>
            <a:ext cx="2643809" cy="925567"/>
          </a:xfrm>
          <a:ln/>
        </p:spPr>
        <p:style>
          <a:lnRef idx="1">
            <a:schemeClr val="dk1"/>
          </a:lnRef>
          <a:fillRef idx="2">
            <a:schemeClr val="dk1"/>
          </a:fillRef>
          <a:effectRef idx="1">
            <a:schemeClr val="dk1"/>
          </a:effectRef>
          <a:fontRef idx="minor">
            <a:schemeClr val="dk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27A119A-6576-46AE-A5C2-C94159EF871D}"/>
              </a:ext>
            </a:extLst>
          </p:cNvPr>
          <p:cNvSpPr/>
          <p:nvPr/>
        </p:nvSpPr>
        <p:spPr>
          <a:xfrm>
            <a:off x="1321903" y="1245490"/>
            <a:ext cx="6838121" cy="4832092"/>
          </a:xfrm>
          <a:prstGeom prst="rect">
            <a:avLst/>
          </a:prstGeom>
        </p:spPr>
        <p:txBody>
          <a:bodyPr wrap="square">
            <a:spAutoFit/>
          </a:bodyPr>
          <a:lstStyle/>
          <a:p>
            <a:pPr algn="ctr"/>
            <a:r>
              <a:rPr lang="es-SV" sz="4400" b="1" dirty="0">
                <a:latin typeface="Humanst521 BT" panose="020B0602020204020204" pitchFamily="34" charset="0"/>
                <a:ea typeface="Calibri" panose="020F0502020204030204" pitchFamily="34" charset="0"/>
              </a:rPr>
              <a:t>Ismael se burla de Isaac. Aparece la discordia entre Abraham y Sara. Sólo después de la intervención de Dios, Abraham despide a Agar. Esta vez sale para el desierto con el hijo. </a:t>
            </a:r>
            <a:endParaRPr lang="es-ES" sz="4400" b="1" dirty="0">
              <a:latin typeface="Humanst521 BT" panose="020B0602020204020204" pitchFamily="34" charset="0"/>
            </a:endParaRPr>
          </a:p>
        </p:txBody>
      </p:sp>
    </p:spTree>
    <p:extLst>
      <p:ext uri="{BB962C8B-B14F-4D97-AF65-F5344CB8AC3E}">
        <p14:creationId xmlns:p14="http://schemas.microsoft.com/office/powerpoint/2010/main" val="40396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005839" y="371061"/>
            <a:ext cx="7144247" cy="5764696"/>
          </a:xfrm>
        </p:spPr>
        <p:txBody>
          <a:bodyPr>
            <a:normAutofit/>
          </a:bodyPr>
          <a:lstStyle/>
          <a:p>
            <a:pPr algn="ctr"/>
            <a:r>
              <a:rPr lang="es-SV" sz="5400" dirty="0"/>
              <a:t>“</a:t>
            </a:r>
            <a:r>
              <a:rPr lang="es-ES" sz="6000" i="1" dirty="0">
                <a:solidFill>
                  <a:srgbClr val="002060"/>
                </a:solidFill>
                <a:effectLst>
                  <a:outerShdw blurRad="38100" dist="38100" dir="2700000" algn="tl">
                    <a:srgbClr val="000000">
                      <a:alpha val="43137"/>
                    </a:srgbClr>
                  </a:outerShdw>
                </a:effectLst>
                <a:latin typeface="Zurich Cn BT" panose="020B0506020202040204" pitchFamily="34" charset="0"/>
              </a:rPr>
              <a:t>Y dijo Jehová Dios: No es bueno que el hombre esté solo; le haré ayuda idónea para él</a:t>
            </a:r>
            <a:r>
              <a:rPr lang="es-SV" sz="5400" i="1" dirty="0"/>
              <a:t>”</a:t>
            </a:r>
            <a:br>
              <a:rPr lang="es-SV" sz="5400" i="1" dirty="0"/>
            </a:br>
            <a:r>
              <a:rPr lang="es-SV" sz="5400" i="1" dirty="0"/>
              <a:t> (</a:t>
            </a:r>
            <a:r>
              <a:rPr lang="es-SV" sz="5400" i="1" dirty="0">
                <a:effectLst>
                  <a:outerShdw blurRad="38100" dist="38100" dir="2700000" algn="tl">
                    <a:srgbClr val="000000">
                      <a:alpha val="43137"/>
                    </a:srgbClr>
                  </a:outerShdw>
                </a:effectLst>
              </a:rPr>
              <a:t>Génesis_2.18</a:t>
            </a:r>
            <a:r>
              <a:rPr lang="es-SV" sz="5400" i="1" dirty="0"/>
              <a:t>)</a:t>
            </a:r>
            <a:endParaRPr lang="es-ES" sz="5400" noProof="1"/>
          </a:p>
        </p:txBody>
      </p:sp>
    </p:spTree>
    <p:extLst>
      <p:ext uri="{BB962C8B-B14F-4D97-AF65-F5344CB8AC3E}">
        <p14:creationId xmlns:p14="http://schemas.microsoft.com/office/powerpoint/2010/main" val="303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exterior, suelo&#10;&#10;Descripción generada con confianza muy alta">
            <a:extLst>
              <a:ext uri="{FF2B5EF4-FFF2-40B4-BE49-F238E27FC236}">
                <a16:creationId xmlns:a16="http://schemas.microsoft.com/office/drawing/2014/main" id="{42E5784A-1C20-48AE-BE27-7FD2EAC4C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 y="0"/>
            <a:ext cx="4762500" cy="6667500"/>
          </a:xfrm>
          <a:prstGeom prst="rect">
            <a:avLst/>
          </a:prstGeom>
        </p:spPr>
      </p:pic>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0" y="1"/>
            <a:ext cx="1126436" cy="357808"/>
          </a:xfrm>
          <a:ln/>
        </p:spPr>
        <p:style>
          <a:lnRef idx="1">
            <a:schemeClr val="dk1"/>
          </a:lnRef>
          <a:fillRef idx="2">
            <a:schemeClr val="dk1"/>
          </a:fillRef>
          <a:effectRef idx="1">
            <a:schemeClr val="dk1"/>
          </a:effectRef>
          <a:fontRef idx="minor">
            <a:schemeClr val="dk1"/>
          </a:fontRef>
        </p:style>
        <p:txBody>
          <a:bodyPr>
            <a:noAutofit/>
          </a:bodyPr>
          <a:lstStyle/>
          <a:p>
            <a:pPr algn="ctr">
              <a:lnSpc>
                <a:spcPct val="107000"/>
              </a:lnSpc>
              <a:spcAft>
                <a:spcPts val="800"/>
              </a:spcAft>
            </a:pPr>
            <a:r>
              <a:rPr lang="es-ES" sz="18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16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3669213-56FD-4FCC-9016-F7810FABB36E}"/>
              </a:ext>
            </a:extLst>
          </p:cNvPr>
          <p:cNvSpPr/>
          <p:nvPr/>
        </p:nvSpPr>
        <p:spPr>
          <a:xfrm>
            <a:off x="4760015" y="0"/>
            <a:ext cx="4271341" cy="6494085"/>
          </a:xfrm>
          <a:prstGeom prst="rect">
            <a:avLst/>
          </a:prstGeom>
        </p:spPr>
        <p:txBody>
          <a:bodyPr wrap="square">
            <a:spAutoFit/>
          </a:bodyPr>
          <a:lstStyle/>
          <a:p>
            <a:pPr algn="ctr"/>
            <a:r>
              <a:rPr lang="es-SV" sz="3200" b="1" dirty="0">
                <a:latin typeface="Humanst521 BT" panose="020B0602020204020204" pitchFamily="34" charset="0"/>
              </a:rPr>
              <a:t>“</a:t>
            </a:r>
            <a:r>
              <a:rPr lang="es-SV" sz="3200" b="1" dirty="0">
                <a:ln w="12700" cmpd="sng">
                  <a:solidFill>
                    <a:schemeClr val="accent4"/>
                  </a:solidFill>
                  <a:prstDash val="solid"/>
                </a:ln>
                <a:solidFill>
                  <a:srgbClr val="0070C0"/>
                </a:solidFill>
                <a:latin typeface="Humanst521 BT" panose="020B0602020204020204" pitchFamily="34" charset="0"/>
              </a:rPr>
              <a:t>Y vio Sara que el hijo de Agar la egipcia, el cual ésta le había dado a luz a Abraham, se burlaba de su hijo Isaac. Por tanto, dijo a Abraham: Echa a esta sierva y a su hijo, porque el hijo de esta sierva no ha de heredar con Isaac mi hijo</a:t>
            </a:r>
            <a:r>
              <a:rPr lang="es-SV" sz="3200" b="1" dirty="0">
                <a:latin typeface="Humanst521 BT" panose="020B0602020204020204" pitchFamily="34" charset="0"/>
              </a:rPr>
              <a:t>” </a:t>
            </a:r>
            <a:r>
              <a:rPr lang="es-SV" sz="3200" b="1" dirty="0" err="1">
                <a:solidFill>
                  <a:srgbClr val="0070C0"/>
                </a:solidFill>
                <a:latin typeface="Humanst521 BT" panose="020B0602020204020204" pitchFamily="34" charset="0"/>
              </a:rPr>
              <a:t>Gén</a:t>
            </a:r>
            <a:r>
              <a:rPr lang="es-SV" sz="3200" b="1" dirty="0">
                <a:solidFill>
                  <a:srgbClr val="0070C0"/>
                </a:solidFill>
                <a:latin typeface="Humanst521 BT" panose="020B0602020204020204" pitchFamily="34" charset="0"/>
              </a:rPr>
              <a:t>. 21.9 – 10 </a:t>
            </a:r>
            <a:endParaRPr lang="es-ES" sz="3200" b="1" dirty="0">
              <a:solidFill>
                <a:srgbClr val="0070C0"/>
              </a:solidFill>
              <a:latin typeface="Humanst521 BT" panose="020B0602020204020204" pitchFamily="34" charset="0"/>
            </a:endParaRPr>
          </a:p>
        </p:txBody>
      </p:sp>
    </p:spTree>
    <p:extLst>
      <p:ext uri="{BB962C8B-B14F-4D97-AF65-F5344CB8AC3E}">
        <p14:creationId xmlns:p14="http://schemas.microsoft.com/office/powerpoint/2010/main" val="9366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1" y="0"/>
            <a:ext cx="2643809" cy="925567"/>
          </a:xfrm>
          <a:ln/>
        </p:spPr>
        <p:style>
          <a:lnRef idx="1">
            <a:schemeClr val="dk1"/>
          </a:lnRef>
          <a:fillRef idx="2">
            <a:schemeClr val="dk1"/>
          </a:fillRef>
          <a:effectRef idx="1">
            <a:schemeClr val="dk1"/>
          </a:effectRef>
          <a:fontRef idx="minor">
            <a:schemeClr val="dk1"/>
          </a:fontRef>
        </p:style>
        <p:txBody>
          <a:bodyPr>
            <a:normAutofit/>
          </a:bodyPr>
          <a:lstStyle/>
          <a:p>
            <a:pPr algn="ctr">
              <a:lnSpc>
                <a:spcPct val="107000"/>
              </a:lnSpc>
              <a:spcAft>
                <a:spcPts val="800"/>
              </a:spcAft>
            </a:pPr>
            <a:r>
              <a:rPr lang="es-ES"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3669213-56FD-4FCC-9016-F7810FABB36E}"/>
              </a:ext>
            </a:extLst>
          </p:cNvPr>
          <p:cNvSpPr/>
          <p:nvPr/>
        </p:nvSpPr>
        <p:spPr>
          <a:xfrm>
            <a:off x="4636147" y="246220"/>
            <a:ext cx="4395209" cy="6001643"/>
          </a:xfrm>
          <a:prstGeom prst="rect">
            <a:avLst/>
          </a:prstGeom>
        </p:spPr>
        <p:txBody>
          <a:bodyPr wrap="square">
            <a:spAutoFit/>
          </a:bodyPr>
          <a:lstStyle/>
          <a:p>
            <a:pPr algn="ctr"/>
            <a:r>
              <a:rPr lang="es-SV" sz="3200" b="1" dirty="0">
                <a:latin typeface="Humanst521 BT" panose="020B0602020204020204" pitchFamily="34" charset="0"/>
              </a:rPr>
              <a:t>“Entonces Abraham se levantó muy de mañana, y tomó pan, y un odre de agua, y lo dio a Agar, poniéndolo sobre su hombro, y le entregó el muchacho, y la despidió. Y ella salió y anduvo errante por el desierto de Beerseba” </a:t>
            </a:r>
          </a:p>
          <a:p>
            <a:pPr algn="ctr"/>
            <a:r>
              <a:rPr lang="es-SV" sz="3200" b="1" dirty="0">
                <a:latin typeface="Humanst521 BT" panose="020B0602020204020204" pitchFamily="34" charset="0"/>
              </a:rPr>
              <a:t> </a:t>
            </a:r>
            <a:r>
              <a:rPr lang="es-SV" sz="3200" b="1" dirty="0" err="1">
                <a:solidFill>
                  <a:srgbClr val="0070C0"/>
                </a:solidFill>
                <a:latin typeface="Humanst521 BT" panose="020B0602020204020204" pitchFamily="34" charset="0"/>
              </a:rPr>
              <a:t>Gén</a:t>
            </a:r>
            <a:r>
              <a:rPr lang="es-SV" sz="3200" b="1" dirty="0">
                <a:solidFill>
                  <a:srgbClr val="0070C0"/>
                </a:solidFill>
                <a:latin typeface="Humanst521 BT" panose="020B0602020204020204" pitchFamily="34" charset="0"/>
              </a:rPr>
              <a:t>. 21.14</a:t>
            </a:r>
            <a:endParaRPr lang="es-ES" sz="3200" b="1" dirty="0">
              <a:solidFill>
                <a:srgbClr val="0070C0"/>
              </a:solidFill>
              <a:latin typeface="Humanst521 BT" panose="020B0602020204020204" pitchFamily="34" charset="0"/>
            </a:endParaRPr>
          </a:p>
        </p:txBody>
      </p:sp>
      <p:pic>
        <p:nvPicPr>
          <p:cNvPr id="4" name="Imagen 3" descr="Imagen que contiene persona, exterior, suelo&#10;&#10;Descripción generada con confianza muy alta">
            <a:extLst>
              <a:ext uri="{FF2B5EF4-FFF2-40B4-BE49-F238E27FC236}">
                <a16:creationId xmlns:a16="http://schemas.microsoft.com/office/drawing/2014/main" id="{42E5784A-1C20-48AE-BE27-7FD2EAC4C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 y="0"/>
            <a:ext cx="4638632" cy="6494085"/>
          </a:xfrm>
          <a:prstGeom prst="rect">
            <a:avLst/>
          </a:prstGeom>
        </p:spPr>
      </p:pic>
      <p:sp>
        <p:nvSpPr>
          <p:cNvPr id="3" name="CuadroTexto 2">
            <a:extLst>
              <a:ext uri="{FF2B5EF4-FFF2-40B4-BE49-F238E27FC236}">
                <a16:creationId xmlns:a16="http://schemas.microsoft.com/office/drawing/2014/main" id="{55B0295B-710F-424D-9510-C31E6081A498}"/>
              </a:ext>
            </a:extLst>
          </p:cNvPr>
          <p:cNvSpPr txBox="1"/>
          <p:nvPr/>
        </p:nvSpPr>
        <p:spPr>
          <a:xfrm>
            <a:off x="742121" y="6471662"/>
            <a:ext cx="8004313" cy="400110"/>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Mas Dios no se apartó de Agar, ni de Ismael y siempre los bendijo</a:t>
            </a:r>
          </a:p>
        </p:txBody>
      </p:sp>
    </p:spTree>
    <p:extLst>
      <p:ext uri="{BB962C8B-B14F-4D97-AF65-F5344CB8AC3E}">
        <p14:creationId xmlns:p14="http://schemas.microsoft.com/office/powerpoint/2010/main" val="4233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8C461E1-1E0A-4864-BB86-CDB0566D5A3A}"/>
              </a:ext>
            </a:extLst>
          </p:cNvPr>
          <p:cNvPicPr>
            <a:picLocks noChangeAspect="1"/>
          </p:cNvPicPr>
          <p:nvPr/>
        </p:nvPicPr>
        <p:blipFill>
          <a:blip r:embed="rId2"/>
          <a:stretch>
            <a:fillRect/>
          </a:stretch>
        </p:blipFill>
        <p:spPr>
          <a:xfrm>
            <a:off x="0" y="0"/>
            <a:ext cx="5443538" cy="6858000"/>
          </a:xfrm>
          <a:prstGeom prst="rect">
            <a:avLst/>
          </a:prstGeom>
        </p:spPr>
      </p:pic>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0" y="0"/>
            <a:ext cx="1444488" cy="400111"/>
          </a:xfrm>
          <a:ln/>
        </p:spPr>
        <p:style>
          <a:lnRef idx="1">
            <a:schemeClr val="dk1"/>
          </a:lnRef>
          <a:fillRef idx="2">
            <a:schemeClr val="dk1"/>
          </a:fillRef>
          <a:effectRef idx="1">
            <a:schemeClr val="dk1"/>
          </a:effectRef>
          <a:fontRef idx="minor">
            <a:schemeClr val="dk1"/>
          </a:fontRef>
        </p:style>
        <p:txBody>
          <a:bodyPr>
            <a:noAutofit/>
          </a:bodyPr>
          <a:lstStyle/>
          <a:p>
            <a:pPr algn="ctr">
              <a:lnSpc>
                <a:spcPct val="107000"/>
              </a:lnSpc>
              <a:spcAft>
                <a:spcPts val="800"/>
              </a:spcAft>
            </a:pPr>
            <a:r>
              <a:rPr lang="es-ES" sz="2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2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A9001D1-0A50-4458-8AC7-159756CF0E5B}"/>
              </a:ext>
            </a:extLst>
          </p:cNvPr>
          <p:cNvSpPr/>
          <p:nvPr/>
        </p:nvSpPr>
        <p:spPr>
          <a:xfrm>
            <a:off x="5327374" y="42302"/>
            <a:ext cx="3816626" cy="6863417"/>
          </a:xfrm>
          <a:prstGeom prst="rect">
            <a:avLst/>
          </a:prstGeom>
        </p:spPr>
        <p:txBody>
          <a:bodyPr wrap="square">
            <a:spAutoFit/>
          </a:bodyPr>
          <a:lstStyle/>
          <a:p>
            <a:pPr algn="ctr"/>
            <a:r>
              <a:rPr lang="es-ES" sz="4000" b="1" dirty="0">
                <a:latin typeface="Abadi MT Condensed" panose="020B0506030101010103" pitchFamily="34" charset="0"/>
                <a:ea typeface="Calibri" panose="020F0502020204030204" pitchFamily="34" charset="0"/>
              </a:rPr>
              <a:t>Pero esto no completa el episodio de Agar, pues de él (su hijo) ha habido consecuencias visibles aún hoy. De Ismael proceden los árabes, de los cuales salió Mahoma.</a:t>
            </a:r>
            <a:endParaRPr lang="es-ES" sz="4000" b="1" dirty="0">
              <a:latin typeface="Abadi MT Condensed" panose="020B0506030101010103" pitchFamily="34" charset="0"/>
            </a:endParaRPr>
          </a:p>
        </p:txBody>
      </p:sp>
    </p:spTree>
    <p:extLst>
      <p:ext uri="{BB962C8B-B14F-4D97-AF65-F5344CB8AC3E}">
        <p14:creationId xmlns:p14="http://schemas.microsoft.com/office/powerpoint/2010/main" val="18205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ersona, cielo, exterior, sentado&#10;&#10;Descripción generada con confianza muy alta">
            <a:extLst>
              <a:ext uri="{FF2B5EF4-FFF2-40B4-BE49-F238E27FC236}">
                <a16:creationId xmlns:a16="http://schemas.microsoft.com/office/drawing/2014/main" id="{4716B04A-C522-4021-931C-668F8B54A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9144000" cy="6903720"/>
          </a:xfrm>
          <a:prstGeom prst="rect">
            <a:avLst/>
          </a:prstGeom>
        </p:spPr>
      </p:pic>
      <p:sp>
        <p:nvSpPr>
          <p:cNvPr id="5" name="Título 1">
            <a:extLst>
              <a:ext uri="{FF2B5EF4-FFF2-40B4-BE49-F238E27FC236}">
                <a16:creationId xmlns:a16="http://schemas.microsoft.com/office/drawing/2014/main" id="{066D476E-E4F6-4BAA-B0C0-5F0EF228A163}"/>
              </a:ext>
            </a:extLst>
          </p:cNvPr>
          <p:cNvSpPr>
            <a:spLocks noGrp="1"/>
          </p:cNvSpPr>
          <p:nvPr>
            <p:ph type="title"/>
          </p:nvPr>
        </p:nvSpPr>
        <p:spPr>
          <a:xfrm>
            <a:off x="0" y="0"/>
            <a:ext cx="1444488" cy="400111"/>
          </a:xfrm>
          <a:ln/>
        </p:spPr>
        <p:style>
          <a:lnRef idx="1">
            <a:schemeClr val="dk1"/>
          </a:lnRef>
          <a:fillRef idx="2">
            <a:schemeClr val="dk1"/>
          </a:fillRef>
          <a:effectRef idx="1">
            <a:schemeClr val="dk1"/>
          </a:effectRef>
          <a:fontRef idx="minor">
            <a:schemeClr val="dk1"/>
          </a:fontRef>
        </p:style>
        <p:txBody>
          <a:bodyPr>
            <a:noAutofit/>
          </a:bodyPr>
          <a:lstStyle/>
          <a:p>
            <a:pPr algn="ctr">
              <a:lnSpc>
                <a:spcPct val="107000"/>
              </a:lnSpc>
              <a:spcAft>
                <a:spcPts val="800"/>
              </a:spcAft>
            </a:pPr>
            <a:r>
              <a:rPr lang="es-ES" sz="24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AGAR</a:t>
            </a:r>
            <a:endParaRPr lang="es-ES" sz="20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E466DDC8-4532-4F41-812F-16341DFDC775}"/>
              </a:ext>
            </a:extLst>
          </p:cNvPr>
          <p:cNvSpPr/>
          <p:nvPr/>
        </p:nvSpPr>
        <p:spPr>
          <a:xfrm>
            <a:off x="92765" y="200055"/>
            <a:ext cx="4293705" cy="2990306"/>
          </a:xfrm>
          <a:prstGeom prst="rect">
            <a:avLst/>
          </a:prstGeom>
        </p:spPr>
        <p:txBody>
          <a:bodyPr wrap="square">
            <a:spAutoFit/>
          </a:bodyPr>
          <a:lstStyle/>
          <a:p>
            <a:pPr algn="ctr">
              <a:lnSpc>
                <a:spcPct val="107000"/>
              </a:lnSpc>
              <a:spcAft>
                <a:spcPts val="800"/>
              </a:spcAft>
            </a:pPr>
            <a:r>
              <a:rPr lang="es-ES" sz="4400" b="1" dirty="0">
                <a:latin typeface="36" panose="020B7200000000000000" pitchFamily="34" charset="0"/>
                <a:ea typeface="Calibri" panose="020F0502020204030204" pitchFamily="34" charset="0"/>
                <a:cs typeface="Times New Roman" panose="02020603050405020304" pitchFamily="18" charset="0"/>
              </a:rPr>
              <a:t>Así que la fuerza del Islam que todavía es potente en tres continentes, </a:t>
            </a:r>
            <a:endParaRPr lang="es-ES" sz="4000" b="1" dirty="0">
              <a:effectLst/>
              <a:latin typeface="36" panose="020B7200000000000000"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3DB03F8D-92F8-4316-94D4-3CFD8C3FB4AD}"/>
              </a:ext>
            </a:extLst>
          </p:cNvPr>
          <p:cNvSpPr/>
          <p:nvPr/>
        </p:nvSpPr>
        <p:spPr>
          <a:xfrm>
            <a:off x="4081670" y="4958357"/>
            <a:ext cx="5062330" cy="1446550"/>
          </a:xfrm>
          <a:prstGeom prst="rect">
            <a:avLst/>
          </a:prstGeom>
        </p:spPr>
        <p:txBody>
          <a:bodyPr wrap="square">
            <a:spAutoFit/>
          </a:bodyPr>
          <a:lstStyle/>
          <a:p>
            <a:r>
              <a:rPr lang="es-ES" sz="4400" b="1" dirty="0">
                <a:solidFill>
                  <a:schemeClr val="accent1"/>
                </a:solidFill>
                <a:latin typeface="36" panose="020B7200000000000000" pitchFamily="34" charset="0"/>
                <a:ea typeface="Calibri" panose="020F0502020204030204" pitchFamily="34" charset="0"/>
                <a:cs typeface="Times New Roman" panose="02020603050405020304" pitchFamily="18" charset="0"/>
              </a:rPr>
              <a:t>está en su origen unida al nombre de Agar.</a:t>
            </a:r>
            <a:endParaRPr lang="es-ES" dirty="0">
              <a:solidFill>
                <a:schemeClr val="accent1"/>
              </a:solidFill>
            </a:endParaRPr>
          </a:p>
        </p:txBody>
      </p:sp>
    </p:spTree>
    <p:extLst>
      <p:ext uri="{BB962C8B-B14F-4D97-AF65-F5344CB8AC3E}">
        <p14:creationId xmlns:p14="http://schemas.microsoft.com/office/powerpoint/2010/main" val="39851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164391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p>
          <a:p>
            <a:pPr algn="ctr">
              <a:lnSpc>
                <a:spcPct val="107000"/>
              </a:lnSpc>
              <a:spcAft>
                <a:spcPts val="800"/>
              </a:spcAft>
            </a:pPr>
            <a:r>
              <a:rPr lang="es-ES" sz="4400" b="1" dirty="0">
                <a:latin typeface="Arial" panose="020B0604020202020204" pitchFamily="34" charset="0"/>
                <a:ea typeface="Calibri" panose="020F0502020204030204" pitchFamily="34" charset="0"/>
                <a:cs typeface="Times New Roman" panose="02020603050405020304" pitchFamily="18" charset="0"/>
              </a:rPr>
              <a:t> (Léase: Lucas 2:36 – 38)</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Imagen que contiene interior, pared&#10;&#10;Descripción generada con confianza alta">
            <a:extLst>
              <a:ext uri="{FF2B5EF4-FFF2-40B4-BE49-F238E27FC236}">
                <a16:creationId xmlns:a16="http://schemas.microsoft.com/office/drawing/2014/main" id="{188921A4-C825-4C7F-B3E0-419344751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48" y="1495425"/>
            <a:ext cx="7143750" cy="5362575"/>
          </a:xfrm>
          <a:prstGeom prst="rect">
            <a:avLst/>
          </a:prstGeom>
        </p:spPr>
      </p:pic>
    </p:spTree>
    <p:extLst>
      <p:ext uri="{BB962C8B-B14F-4D97-AF65-F5344CB8AC3E}">
        <p14:creationId xmlns:p14="http://schemas.microsoft.com/office/powerpoint/2010/main" val="22967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164391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p>
          <a:p>
            <a:pPr algn="ctr">
              <a:lnSpc>
                <a:spcPct val="107000"/>
              </a:lnSpc>
              <a:spcAft>
                <a:spcPts val="800"/>
              </a:spcAft>
            </a:pPr>
            <a:r>
              <a:rPr lang="es-ES" sz="4400" b="1" dirty="0">
                <a:latin typeface="Arial" panose="020B0604020202020204" pitchFamily="34" charset="0"/>
                <a:ea typeface="Calibri" panose="020F0502020204030204" pitchFamily="34" charset="0"/>
                <a:cs typeface="Times New Roman" panose="02020603050405020304" pitchFamily="18" charset="0"/>
              </a:rPr>
              <a:t> (Léase: Lucas 2:36 – 38)</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2ECAD3A4-BD21-4B81-8DA1-8AC30498A36E}"/>
              </a:ext>
            </a:extLst>
          </p:cNvPr>
          <p:cNvSpPr/>
          <p:nvPr/>
        </p:nvSpPr>
        <p:spPr>
          <a:xfrm>
            <a:off x="739016" y="1496276"/>
            <a:ext cx="7468014" cy="5361724"/>
          </a:xfrm>
          <a:prstGeom prst="rect">
            <a:avLst/>
          </a:prstGeom>
        </p:spPr>
        <p:txBody>
          <a:bodyPr wrap="square">
            <a:spAutoFit/>
          </a:bodyPr>
          <a:lstStyle/>
          <a:p>
            <a:pPr algn="ctr">
              <a:lnSpc>
                <a:spcPct val="107000"/>
              </a:lnSpc>
              <a:spcAft>
                <a:spcPts val="800"/>
              </a:spcAft>
            </a:pPr>
            <a:r>
              <a:rPr lang="es-ES" sz="3200" b="1" dirty="0">
                <a:latin typeface="Abadi MT Condensed Extra Bold" panose="020B0A06030101010103" pitchFamily="34" charset="0"/>
                <a:ea typeface="Calibri" panose="020F0502020204030204" pitchFamily="34" charset="0"/>
                <a:cs typeface="Times New Roman" panose="02020603050405020304" pitchFamily="18" charset="0"/>
              </a:rPr>
              <a:t>«Estaba también allí Ana, profetisa, hija de </a:t>
            </a:r>
            <a:r>
              <a:rPr lang="es-ES" sz="3200" b="1" dirty="0" err="1">
                <a:latin typeface="Abadi MT Condensed Extra Bold" panose="020B0A06030101010103" pitchFamily="34" charset="0"/>
                <a:ea typeface="Calibri" panose="020F0502020204030204" pitchFamily="34" charset="0"/>
                <a:cs typeface="Times New Roman" panose="02020603050405020304" pitchFamily="18" charset="0"/>
              </a:rPr>
              <a:t>Fanuel</a:t>
            </a:r>
            <a:r>
              <a:rPr lang="es-ES" sz="3200" b="1" dirty="0">
                <a:latin typeface="Abadi MT Condensed Extra Bold" panose="020B0A06030101010103" pitchFamily="34" charset="0"/>
                <a:ea typeface="Calibri" panose="020F0502020204030204" pitchFamily="34" charset="0"/>
                <a:cs typeface="Times New Roman" panose="02020603050405020304" pitchFamily="18" charset="0"/>
              </a:rPr>
              <a:t>, de la tribu de Aser, de edad muy avanzada, pues había vivido con su marido siete años desde su virginidad, y era viuda hacía ochenta y cuatro años; y no se apartaba del templo, sirviendo de noche y de día con ayunos y oraciones. Esta, presentándose en la misma hora, daba gracias a Dios, y hablaba del niño a todos los que esperaban la redención en Jerusalén»</a:t>
            </a:r>
            <a:endParaRPr lang="es-ES" sz="28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92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78034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r>
              <a:rPr lang="es-ES" sz="4400" b="1" dirty="0">
                <a:latin typeface="Arial" panose="020B0604020202020204" pitchFamily="34" charset="0"/>
                <a:ea typeface="Calibri" panose="020F0502020204030204" pitchFamily="34" charset="0"/>
                <a:cs typeface="Times New Roman" panose="02020603050405020304" pitchFamily="18" charset="0"/>
              </a:rPr>
              <a:t> </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1737E0E6-0694-4FE0-9BB0-9498B5783F2B}"/>
              </a:ext>
            </a:extLst>
          </p:cNvPr>
          <p:cNvSpPr/>
          <p:nvPr/>
        </p:nvSpPr>
        <p:spPr>
          <a:xfrm>
            <a:off x="815423" y="937552"/>
            <a:ext cx="7573202" cy="5427448"/>
          </a:xfrm>
          <a:prstGeom prst="rect">
            <a:avLst/>
          </a:prstGeom>
        </p:spPr>
        <p:txBody>
          <a:bodyPr wrap="square">
            <a:spAutoFit/>
          </a:bodyPr>
          <a:lstStyle/>
          <a:p>
            <a:pPr algn="ctr">
              <a:lnSpc>
                <a:spcPct val="107000"/>
              </a:lnSpc>
              <a:spcAft>
                <a:spcPts val="800"/>
              </a:spcAft>
            </a:pPr>
            <a:r>
              <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Ana, la profetisa del Templo, vino a confesar la esperanza de sus padres por parte de Israel, que se hallaba fuera de los dominios propios de Judá. No descendía de la tribu de Judá. Era hija de </a:t>
            </a:r>
            <a:r>
              <a:rPr lang="es-ES" sz="3600" dirty="0" err="1">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Fanuel</a:t>
            </a:r>
            <a:r>
              <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 de la tribu de Aser. La tribu de Aser estaba situada en las tribus dispersas. Por eso su cargo en el Templo tenía significancia especial. </a:t>
            </a:r>
            <a:endParaRPr lang="es-ES" sz="32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19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78034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r>
              <a:rPr lang="es-ES" sz="4400" b="1" dirty="0">
                <a:latin typeface="Arial" panose="020B0604020202020204" pitchFamily="34" charset="0"/>
                <a:ea typeface="Calibri" panose="020F0502020204030204" pitchFamily="34" charset="0"/>
                <a:cs typeface="Times New Roman" panose="02020603050405020304" pitchFamily="18" charset="0"/>
              </a:rPr>
              <a:t> </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1737E0E6-0694-4FE0-9BB0-9498B5783F2B}"/>
              </a:ext>
            </a:extLst>
          </p:cNvPr>
          <p:cNvSpPr/>
          <p:nvPr/>
        </p:nvSpPr>
        <p:spPr>
          <a:xfrm>
            <a:off x="785399" y="946452"/>
            <a:ext cx="7573202" cy="5310941"/>
          </a:xfrm>
          <a:prstGeom prst="rect">
            <a:avLst/>
          </a:prstGeom>
        </p:spPr>
        <p:txBody>
          <a:bodyPr wrap="square">
            <a:spAutoFit/>
          </a:bodyPr>
          <a:lstStyle/>
          <a:p>
            <a:pPr algn="ctr">
              <a:lnSpc>
                <a:spcPct val="107000"/>
              </a:lnSpc>
              <a:spcAft>
                <a:spcPts val="800"/>
              </a:spcAft>
            </a:pPr>
            <a:r>
              <a:rPr lang="es-SV" sz="40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Simeón y Ana eran los dos ancianos. Ana tenía ochenta y cuatro años. No representaba pues, ni tampoco Simeón, a la nueva generación. No pertenecían al círculo del cual el Señor escogió sus discípulos, ni al grupo del que escogió a María y Marta. </a:t>
            </a:r>
            <a:endPar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8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78034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r>
              <a:rPr lang="es-ES" sz="4400" b="1" dirty="0">
                <a:latin typeface="Arial" panose="020B0604020202020204" pitchFamily="34" charset="0"/>
                <a:ea typeface="Calibri" panose="020F0502020204030204" pitchFamily="34" charset="0"/>
                <a:cs typeface="Times New Roman" panose="02020603050405020304" pitchFamily="18" charset="0"/>
              </a:rPr>
              <a:t> </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1737E0E6-0694-4FE0-9BB0-9498B5783F2B}"/>
              </a:ext>
            </a:extLst>
          </p:cNvPr>
          <p:cNvSpPr/>
          <p:nvPr/>
        </p:nvSpPr>
        <p:spPr>
          <a:xfrm>
            <a:off x="785399" y="1432171"/>
            <a:ext cx="7345224" cy="4044184"/>
          </a:xfrm>
          <a:prstGeom prst="rect">
            <a:avLst/>
          </a:prstGeom>
        </p:spPr>
        <p:txBody>
          <a:bodyPr wrap="square">
            <a:spAutoFit/>
          </a:bodyPr>
          <a:lstStyle/>
          <a:p>
            <a:pPr algn="ctr">
              <a:lnSpc>
                <a:spcPct val="107000"/>
              </a:lnSpc>
              <a:spcAft>
                <a:spcPts val="800"/>
              </a:spcAft>
            </a:pPr>
            <a:r>
              <a:rPr lang="es-SV" sz="40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pertenecían al Israel que moría. Además de lo dicho, era profetisa, y queda incluida en la larga serie de los que habían sido heraldos del Profeta y Maestro venidero a lo largo de los siglos.</a:t>
            </a:r>
            <a:endPar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05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C0CB13-DEDA-40B6-A231-CB47E878B0CF}"/>
              </a:ext>
            </a:extLst>
          </p:cNvPr>
          <p:cNvSpPr/>
          <p:nvPr/>
        </p:nvSpPr>
        <p:spPr>
          <a:xfrm>
            <a:off x="815423" y="0"/>
            <a:ext cx="7315200" cy="780342"/>
          </a:xfrm>
          <a:prstGeom prst="rect">
            <a:avLst/>
          </a:prstGeom>
        </p:spPr>
        <p:txBody>
          <a:bodyPr wrap="square">
            <a:spAutoFit/>
          </a:bodyPr>
          <a:lstStyle/>
          <a:p>
            <a:pPr algn="ctr">
              <a:lnSpc>
                <a:spcPct val="107000"/>
              </a:lnSpc>
              <a:spcAft>
                <a:spcPts val="800"/>
              </a:spcAft>
            </a:pP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LA PROFETISA</a:t>
            </a:r>
            <a:r>
              <a:rPr lang="es-ES" sz="4400" b="1" dirty="0">
                <a:latin typeface="Arial" panose="020B0604020202020204" pitchFamily="34" charset="0"/>
                <a:ea typeface="Calibri" panose="020F0502020204030204" pitchFamily="34" charset="0"/>
                <a:cs typeface="Times New Roman" panose="02020603050405020304" pitchFamily="18" charset="0"/>
              </a:rPr>
              <a:t> </a:t>
            </a:r>
            <a:endParaRPr lang="es-E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1737E0E6-0694-4FE0-9BB0-9498B5783F2B}"/>
              </a:ext>
            </a:extLst>
          </p:cNvPr>
          <p:cNvSpPr/>
          <p:nvPr/>
        </p:nvSpPr>
        <p:spPr>
          <a:xfrm>
            <a:off x="785399" y="1432171"/>
            <a:ext cx="7345224" cy="4044184"/>
          </a:xfrm>
          <a:prstGeom prst="rect">
            <a:avLst/>
          </a:prstGeom>
        </p:spPr>
        <p:txBody>
          <a:bodyPr wrap="square">
            <a:spAutoFit/>
          </a:bodyPr>
          <a:lstStyle/>
          <a:p>
            <a:pPr algn="ctr">
              <a:lnSpc>
                <a:spcPct val="107000"/>
              </a:lnSpc>
              <a:spcAft>
                <a:spcPts val="800"/>
              </a:spcAft>
            </a:pPr>
            <a:r>
              <a:rPr lang="es-SV" sz="40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Ana representaba a los profetas. Esta última profetisa viene a confirmar lo que habían anunciado los que la habían precedido, especialmente Isaías y Malaquías. </a:t>
            </a:r>
            <a:endPar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C61580F0-74D1-41FA-94E7-5A834E48C1D7}"/>
              </a:ext>
            </a:extLst>
          </p:cNvPr>
          <p:cNvSpPr/>
          <p:nvPr/>
        </p:nvSpPr>
        <p:spPr>
          <a:xfrm>
            <a:off x="799172" y="5774241"/>
            <a:ext cx="7545655" cy="707886"/>
          </a:xfrm>
          <a:prstGeom prst="rect">
            <a:avLst/>
          </a:prstGeom>
          <a:noFill/>
        </p:spPr>
        <p:txBody>
          <a:bodyPr wrap="none" lIns="91440" tIns="45720" rIns="91440" bIns="45720">
            <a:spAutoFit/>
          </a:bodyPr>
          <a:lstStyle/>
          <a:p>
            <a:pPr algn="ctr"/>
            <a:r>
              <a:rPr lang="es-E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Zurich BlkEx BT" panose="020B0807040502030204" pitchFamily="34" charset="0"/>
              </a:rPr>
              <a:t>Compárese Lucas 10.24</a:t>
            </a:r>
          </a:p>
        </p:txBody>
      </p:sp>
    </p:spTree>
    <p:extLst>
      <p:ext uri="{BB962C8B-B14F-4D97-AF65-F5344CB8AC3E}">
        <p14:creationId xmlns:p14="http://schemas.microsoft.com/office/powerpoint/2010/main" val="265001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66191" y="569843"/>
            <a:ext cx="7142922" cy="483704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s-SV" sz="6000" noProof="1">
                <a:ln/>
                <a:solidFill>
                  <a:srgbClr val="FF0000"/>
                </a:solidFill>
                <a:latin typeface="36" panose="020B7200000000000000" pitchFamily="34" charset="0"/>
              </a:rPr>
              <a:t>“</a:t>
            </a:r>
            <a:r>
              <a:rPr lang="es-SV" sz="6000" noProof="1">
                <a:ln/>
                <a:solidFill>
                  <a:srgbClr val="002060"/>
                </a:solidFill>
                <a:latin typeface="36" panose="020B7200000000000000" pitchFamily="34" charset="0"/>
              </a:rPr>
              <a:t>Y de la costilla que Jehová Dios tomó del hombre, hizo una mujer, y la trajo al hombre</a:t>
            </a:r>
            <a:r>
              <a:rPr lang="es-SV" sz="6000" noProof="1">
                <a:ln/>
                <a:solidFill>
                  <a:srgbClr val="FF0000"/>
                </a:solidFill>
                <a:latin typeface="36" panose="020B7200000000000000" pitchFamily="34" charset="0"/>
              </a:rPr>
              <a:t>”</a:t>
            </a:r>
            <a:r>
              <a:rPr lang="es-SV" noProof="1">
                <a:ln/>
                <a:solidFill>
                  <a:schemeClr val="accent3"/>
                </a:solidFill>
                <a:latin typeface="36" panose="020B7200000000000000" pitchFamily="34" charset="0"/>
              </a:rPr>
              <a:t> </a:t>
            </a:r>
            <a:br>
              <a:rPr lang="es-SV" noProof="1">
                <a:ln/>
                <a:solidFill>
                  <a:schemeClr val="accent3"/>
                </a:solidFill>
                <a:latin typeface="36" panose="020B7200000000000000" pitchFamily="34" charset="0"/>
              </a:rPr>
            </a:br>
            <a:r>
              <a:rPr lang="es-SV" noProof="1">
                <a:ln/>
                <a:solidFill>
                  <a:srgbClr val="C00000"/>
                </a:solidFill>
                <a:latin typeface="36" panose="020B7200000000000000" pitchFamily="34" charset="0"/>
              </a:rPr>
              <a:t>(Génesis_2.22) </a:t>
            </a:r>
            <a:endParaRPr lang="es-ES" noProof="1">
              <a:ln/>
              <a:solidFill>
                <a:srgbClr val="C00000"/>
              </a:solidFill>
              <a:latin typeface="36" panose="020B7200000000000000" pitchFamily="34" charset="0"/>
            </a:endParaRPr>
          </a:p>
        </p:txBody>
      </p:sp>
    </p:spTree>
    <p:extLst>
      <p:ext uri="{BB962C8B-B14F-4D97-AF65-F5344CB8AC3E}">
        <p14:creationId xmlns:p14="http://schemas.microsoft.com/office/powerpoint/2010/main" val="24747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Imagen 6" descr="Imagen que contiene persona, hombre, interior, sujetando&#10;&#10;Descripción generada con confianza alta">
            <a:extLst>
              <a:ext uri="{FF2B5EF4-FFF2-40B4-BE49-F238E27FC236}">
                <a16:creationId xmlns:a16="http://schemas.microsoft.com/office/drawing/2014/main" id="{1B39DB81-C0B2-461E-ABDD-A34A9F993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5715000" cy="5715000"/>
          </a:xfrm>
          <a:prstGeom prst="rect">
            <a:avLst/>
          </a:prstGeom>
        </p:spPr>
      </p:pic>
      <p:sp>
        <p:nvSpPr>
          <p:cNvPr id="8" name="Rectángulo 7">
            <a:extLst>
              <a:ext uri="{FF2B5EF4-FFF2-40B4-BE49-F238E27FC236}">
                <a16:creationId xmlns:a16="http://schemas.microsoft.com/office/drawing/2014/main" id="{1951DA13-0875-4848-B3B9-F573C63A2C08}"/>
              </a:ext>
            </a:extLst>
          </p:cNvPr>
          <p:cNvSpPr/>
          <p:nvPr/>
        </p:nvSpPr>
        <p:spPr>
          <a:xfrm>
            <a:off x="5715000" y="1851878"/>
            <a:ext cx="3299791" cy="3659271"/>
          </a:xfrm>
          <a:prstGeom prst="rect">
            <a:avLst/>
          </a:prstGeom>
        </p:spPr>
        <p:txBody>
          <a:bodyPr wrap="square">
            <a:spAutoFit/>
          </a:bodyPr>
          <a:lstStyle/>
          <a:p>
            <a:pPr lvl="0" algn="ctr">
              <a:lnSpc>
                <a:spcPct val="107000"/>
              </a:lnSpc>
              <a:spcAft>
                <a:spcPts val="800"/>
              </a:spcAft>
            </a:pPr>
            <a:r>
              <a:rPr lang="es-ES" sz="3600" dirty="0">
                <a:solidFill>
                  <a:srgbClr val="323232"/>
                </a:solidFill>
                <a:latin typeface="Arial" panose="020B0604020202020204" pitchFamily="34" charset="0"/>
                <a:ea typeface="Calibri" panose="020F0502020204030204" pitchFamily="34" charset="0"/>
                <a:cs typeface="Times New Roman" panose="02020603050405020304" pitchFamily="18" charset="0"/>
              </a:rPr>
              <a:t>«</a:t>
            </a:r>
            <a:r>
              <a:rPr lang="es-ES" sz="3600" b="1" dirty="0">
                <a:solidFill>
                  <a:srgbClr val="323232"/>
                </a:solidFill>
                <a:latin typeface="Arial" panose="020B0604020202020204" pitchFamily="34" charset="0"/>
                <a:ea typeface="Calibri" panose="020F0502020204030204" pitchFamily="34" charset="0"/>
                <a:cs typeface="Times New Roman" panose="02020603050405020304" pitchFamily="18" charset="0"/>
              </a:rPr>
              <a:t>Jehová empobrece, y Él enriquece; abate y ensalza</a:t>
            </a:r>
            <a:r>
              <a:rPr lang="es-ES" sz="3600" dirty="0">
                <a:solidFill>
                  <a:srgbClr val="323232"/>
                </a:solidFill>
                <a:latin typeface="Arial" panose="020B0604020202020204" pitchFamily="34" charset="0"/>
                <a:ea typeface="Calibri" panose="020F0502020204030204" pitchFamily="34" charset="0"/>
                <a:cs typeface="Times New Roman" panose="02020603050405020304" pitchFamily="18" charset="0"/>
              </a:rPr>
              <a:t>» </a:t>
            </a:r>
          </a:p>
          <a:p>
            <a:pPr lvl="0" algn="ctr">
              <a:lnSpc>
                <a:spcPct val="107000"/>
              </a:lnSpc>
              <a:spcAft>
                <a:spcPts val="800"/>
              </a:spcAft>
            </a:pPr>
            <a:r>
              <a:rPr lang="es-ES" sz="2800" dirty="0">
                <a:solidFill>
                  <a:srgbClr val="323232"/>
                </a:solidFill>
                <a:latin typeface="Arial" panose="020B0604020202020204" pitchFamily="34" charset="0"/>
                <a:ea typeface="Calibri" panose="020F0502020204030204" pitchFamily="34" charset="0"/>
                <a:cs typeface="Times New Roman" panose="02020603050405020304" pitchFamily="18" charset="0"/>
              </a:rPr>
              <a:t>(1º Samuel_2:7).</a:t>
            </a:r>
            <a:endParaRPr lang="es-ES" sz="2400" dirty="0">
              <a:solidFill>
                <a:srgbClr val="3232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66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887896" y="1309486"/>
            <a:ext cx="7447721" cy="4834657"/>
          </a:xfrm>
          <a:prstGeom prst="rect">
            <a:avLst/>
          </a:prstGeom>
        </p:spPr>
        <p:txBody>
          <a:bodyPr wrap="square">
            <a:spAutoFit/>
          </a:bodyPr>
          <a:lstStyle/>
          <a:p>
            <a:pPr>
              <a:lnSpc>
                <a:spcPct val="107000"/>
              </a:lnSpc>
              <a:spcAft>
                <a:spcPts val="800"/>
              </a:spcAft>
            </a:pPr>
            <a:r>
              <a:rPr lang="es-ES" sz="3600" b="1" dirty="0">
                <a:latin typeface="Abadi MT Condensed Extra Bold" panose="020B0A06030101010103" pitchFamily="34" charset="0"/>
                <a:ea typeface="Calibri" panose="020F0502020204030204" pitchFamily="34" charset="0"/>
                <a:cs typeface="Times New Roman" panose="02020603050405020304" pitchFamily="18" charset="0"/>
              </a:rPr>
              <a:t>Ana llegó a ser madre por fe. Se nos presenta en el relato como una mujer estéril. Luego pasó a ser madre y con ello se completa su papel. Después de esto su nombre no es mencionado otra vez. Por tanto, la revelación de Dios ya no se expresa en Ana, la madre, sino en Samuel, el hijo que ella pidió al Señor.</a:t>
            </a:r>
            <a:endParaRPr lang="es-ES" sz="32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87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887896" y="1309486"/>
            <a:ext cx="7447721" cy="5345246"/>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En su tribulación Ana se rinde por completo a la confianza de Dios. Su fe firme es que Dios puede convertirla en madre. Podemos llamarle intuición, podemos llamarlo inspiración divina, pero había algo que instigaba a Ana, que la hacía persistir. </a:t>
            </a:r>
            <a:endParaRPr lang="es-ES" sz="36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2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887896" y="1309486"/>
            <a:ext cx="7447721" cy="5345246"/>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No se contentaba sin el hijo. Se desentendía de todo lo que la rodeaba, incluso de la irritación, que le causaba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Penina</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 que tenía varios hijos, no daba mucho valor a la consolación que le prodigaba su esposo; su mirada estaba fija sólo en Dios.</a:t>
            </a:r>
            <a:endParaRPr lang="es-ES" sz="36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2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887896" y="1309486"/>
            <a:ext cx="7447721" cy="4820037"/>
          </a:xfrm>
          <a:prstGeom prst="rect">
            <a:avLst/>
          </a:prstGeom>
        </p:spPr>
        <p:txBody>
          <a:bodyPr wrap="square">
            <a:spAutoFit/>
          </a:bodyPr>
          <a:lstStyle/>
          <a:p>
            <a:pPr algn="ctr">
              <a:lnSpc>
                <a:spcPct val="107000"/>
              </a:lnSpc>
              <a:spcAft>
                <a:spcPts val="800"/>
              </a:spcAft>
            </a:pP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Había llegado otra vez el tiempo en que </a:t>
            </a:r>
            <a:r>
              <a:rPr lang="es-SV" sz="3600" b="1" dirty="0" err="1">
                <a:latin typeface="Abadi MT Condensed Extra Bold" panose="020B0A06030101010103" pitchFamily="34" charset="0"/>
                <a:ea typeface="Calibri" panose="020F0502020204030204" pitchFamily="34" charset="0"/>
                <a:cs typeface="Times New Roman" panose="02020603050405020304" pitchFamily="18" charset="0"/>
              </a:rPr>
              <a:t>Elcana</a:t>
            </a: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 y su esposa iban a Silo para las festividades. Y entrando en el santuario «</a:t>
            </a:r>
            <a:r>
              <a:rPr lang="es-SV" sz="3600" b="1" dirty="0">
                <a:solidFill>
                  <a:srgbClr val="C00000"/>
                </a:solidFill>
                <a:latin typeface="Abadi MT Condensed Extra Bold" panose="020B0A06030101010103" pitchFamily="34" charset="0"/>
                <a:ea typeface="Calibri" panose="020F0502020204030204" pitchFamily="34" charset="0"/>
                <a:cs typeface="Times New Roman" panose="02020603050405020304" pitchFamily="18" charset="0"/>
              </a:rPr>
              <a:t>con amargura del alma oró a Jehová y lloró abundantemente</a:t>
            </a: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 Oró con todo el fervor de su alma. Luchaba con Dios y no estaba dispuesta a ceder hasta recibir respuesta a su oración.</a:t>
            </a:r>
            <a:endParaRPr lang="es-ES" sz="32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9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5075582" y="1067414"/>
            <a:ext cx="3906907" cy="3649076"/>
          </a:xfrm>
          <a:prstGeom prst="rect">
            <a:avLst/>
          </a:prstGeom>
        </p:spPr>
        <p:txBody>
          <a:bodyPr wrap="square">
            <a:spAutoFit/>
          </a:bodyPr>
          <a:lstStyle/>
          <a:p>
            <a:pPr algn="ctr">
              <a:lnSpc>
                <a:spcPct val="107000"/>
              </a:lnSpc>
              <a:spcAft>
                <a:spcPts val="800"/>
              </a:spcAft>
            </a:pP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No sabemos todos los motivos en la mente de Ana. Es posible que no fueran todos ellos puros. </a:t>
            </a:r>
            <a:endParaRPr lang="es-ES" sz="32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pic>
        <p:nvPicPr>
          <p:cNvPr id="4" name="Imagen 3" descr="Imagen que contiene persona, interior, pared, hombre&#10;&#10;Descripción generada con confianza muy alta">
            <a:extLst>
              <a:ext uri="{FF2B5EF4-FFF2-40B4-BE49-F238E27FC236}">
                <a16:creationId xmlns:a16="http://schemas.microsoft.com/office/drawing/2014/main" id="{F5644E8F-75FA-4E5C-A221-A4B42C413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9" y="1067414"/>
            <a:ext cx="5080043" cy="3531090"/>
          </a:xfrm>
          <a:prstGeom prst="rect">
            <a:avLst/>
          </a:prstGeom>
        </p:spPr>
      </p:pic>
      <p:sp>
        <p:nvSpPr>
          <p:cNvPr id="6" name="Rectángulo 5">
            <a:extLst>
              <a:ext uri="{FF2B5EF4-FFF2-40B4-BE49-F238E27FC236}">
                <a16:creationId xmlns:a16="http://schemas.microsoft.com/office/drawing/2014/main" id="{8E85DDE8-C3E2-4A15-A46A-EAA3D49CB9F0}"/>
              </a:ext>
            </a:extLst>
          </p:cNvPr>
          <p:cNvSpPr/>
          <p:nvPr/>
        </p:nvSpPr>
        <p:spPr>
          <a:xfrm>
            <a:off x="0" y="4497905"/>
            <a:ext cx="8982490" cy="1754326"/>
          </a:xfrm>
          <a:prstGeom prst="rect">
            <a:avLst/>
          </a:prstGeom>
        </p:spPr>
        <p:txBody>
          <a:bodyPr wrap="square">
            <a:spAutoFit/>
          </a:bodyPr>
          <a:lstStyle/>
          <a:p>
            <a:r>
              <a:rPr lang="es-SV" sz="3600" b="1" dirty="0">
                <a:solidFill>
                  <a:srgbClr val="323232"/>
                </a:solidFill>
                <a:latin typeface="Abadi MT Condensed Extra Bold" panose="020B0A06030101010103" pitchFamily="34" charset="0"/>
                <a:ea typeface="Calibri" panose="020F0502020204030204" pitchFamily="34" charset="0"/>
                <a:cs typeface="Times New Roman" panose="02020603050405020304" pitchFamily="18" charset="0"/>
              </a:rPr>
              <a:t>La imagen de </a:t>
            </a:r>
            <a:r>
              <a:rPr lang="es-SV" sz="3600" b="1" dirty="0" err="1">
                <a:solidFill>
                  <a:srgbClr val="323232"/>
                </a:solidFill>
                <a:latin typeface="Abadi MT Condensed Extra Bold" panose="020B0A06030101010103" pitchFamily="34" charset="0"/>
                <a:ea typeface="Calibri" panose="020F0502020204030204" pitchFamily="34" charset="0"/>
                <a:cs typeface="Times New Roman" panose="02020603050405020304" pitchFamily="18" charset="0"/>
              </a:rPr>
              <a:t>Penina</a:t>
            </a:r>
            <a:r>
              <a:rPr lang="es-SV" sz="3600" b="1" dirty="0">
                <a:solidFill>
                  <a:srgbClr val="323232"/>
                </a:solidFill>
                <a:latin typeface="Abadi MT Condensed Extra Bold" panose="020B0A06030101010103" pitchFamily="34" charset="0"/>
                <a:ea typeface="Calibri" panose="020F0502020204030204" pitchFamily="34" charset="0"/>
                <a:cs typeface="Times New Roman" panose="02020603050405020304" pitchFamily="18" charset="0"/>
              </a:rPr>
              <a:t> y el deseo de triunfar sobre ella y librarse de sus burlas es posible que la empujara.</a:t>
            </a:r>
            <a:endParaRPr lang="es-ES" dirty="0"/>
          </a:p>
        </p:txBody>
      </p:sp>
    </p:spTree>
    <p:extLst>
      <p:ext uri="{BB962C8B-B14F-4D97-AF65-F5344CB8AC3E}">
        <p14:creationId xmlns:p14="http://schemas.microsoft.com/office/powerpoint/2010/main" val="31838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A03033FC-9501-40BE-A022-7408783AF20B}"/>
              </a:ext>
            </a:extLst>
          </p:cNvPr>
          <p:cNvSpPr/>
          <p:nvPr/>
        </p:nvSpPr>
        <p:spPr>
          <a:xfrm>
            <a:off x="286164" y="1179443"/>
            <a:ext cx="8571672" cy="5427448"/>
          </a:xfrm>
          <a:prstGeom prst="rect">
            <a:avLst/>
          </a:prstGeom>
        </p:spPr>
        <p:txBody>
          <a:bodyPr wrap="square">
            <a:spAutoFit/>
          </a:bodyPr>
          <a:lstStyle/>
          <a:p>
            <a:pPr algn="ctr">
              <a:lnSpc>
                <a:spcPct val="107000"/>
              </a:lnSpc>
              <a:spcAft>
                <a:spcPts val="800"/>
              </a:spcAft>
            </a:pP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Al leer su cántico vemos que menciona la satisfacción de haberse resarcido de las anteriores mofas que ella le hacía. Pero esto era secundario. Su deseo era un hijo para dedicarlo al Señor, según vemos en el voto solemne que hace. Y Ana tiene fe en el hecho que Dios puede concedérselo. Veía la respuesta no como meramente posible, sino cierta. Su fe la inducía a aferrarse al Dios vivo.</a:t>
            </a:r>
            <a:endParaRPr lang="es-ES" sz="3200" b="1" dirty="0">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92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3334567-A669-4A4A-A805-3098A5D53D7E}"/>
              </a:ext>
            </a:extLst>
          </p:cNvPr>
          <p:cNvSpPr/>
          <p:nvPr/>
        </p:nvSpPr>
        <p:spPr>
          <a:xfrm>
            <a:off x="291548" y="408836"/>
            <a:ext cx="8256104" cy="658578"/>
          </a:xfrm>
          <a:prstGeom prst="rect">
            <a:avLst/>
          </a:prstGeom>
        </p:spPr>
        <p:txBody>
          <a:bodyPr wrap="square">
            <a:spAutoFit/>
          </a:bodyPr>
          <a:lstStyle/>
          <a:p>
            <a:pPr algn="ctr">
              <a:lnSpc>
                <a:spcPct val="107000"/>
              </a:lnSpc>
              <a:spcAft>
                <a:spcPts val="800"/>
              </a:spcAft>
            </a:pPr>
            <a:r>
              <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ANA, MADRE DE SAMUEL</a:t>
            </a:r>
            <a:endParaRPr lang="es-E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 name="Imagen 3" descr="Imagen que contiene ropa, mujer, persona&#10;&#10;Descripción generada con confianza muy alta">
            <a:extLst>
              <a:ext uri="{FF2B5EF4-FFF2-40B4-BE49-F238E27FC236}">
                <a16:creationId xmlns:a16="http://schemas.microsoft.com/office/drawing/2014/main" id="{AED9F17D-D83D-4D49-962A-52228EF372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
        <p:nvSpPr>
          <p:cNvPr id="6" name="Rectángulo 5">
            <a:extLst>
              <a:ext uri="{FF2B5EF4-FFF2-40B4-BE49-F238E27FC236}">
                <a16:creationId xmlns:a16="http://schemas.microsoft.com/office/drawing/2014/main" id="{424F2B27-F525-401C-AD92-7C53FE05684D}"/>
              </a:ext>
            </a:extLst>
          </p:cNvPr>
          <p:cNvSpPr/>
          <p:nvPr/>
        </p:nvSpPr>
        <p:spPr>
          <a:xfrm>
            <a:off x="291548" y="4987295"/>
            <a:ext cx="5049078" cy="1870705"/>
          </a:xfrm>
          <a:prstGeom prst="rect">
            <a:avLst/>
          </a:prstGeom>
        </p:spPr>
        <p:txBody>
          <a:bodyPr wrap="square">
            <a:spAutoFit/>
          </a:bodyPr>
          <a:lstStyle/>
          <a:p>
            <a:pPr algn="ctr">
              <a:lnSpc>
                <a:spcPct val="107000"/>
              </a:lnSpc>
              <a:spcAft>
                <a:spcPts val="800"/>
              </a:spcAft>
            </a:pPr>
            <a:r>
              <a:rPr lang="es-ES" sz="36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a typeface="Calibri" panose="020F0502020204030204" pitchFamily="34" charset="0"/>
                <a:cs typeface="Times New Roman" panose="02020603050405020304" pitchFamily="18" charset="0"/>
              </a:rPr>
              <a:t>Una mujer con un corazón conectado con Dios siempre…</a:t>
            </a:r>
            <a:endParaRPr lang="es-ES" sz="3200"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65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persona, ropa, interior, mujer&#10;&#10;Descripción generada con confianza muy alta">
            <a:extLst>
              <a:ext uri="{FF2B5EF4-FFF2-40B4-BE49-F238E27FC236}">
                <a16:creationId xmlns:a16="http://schemas.microsoft.com/office/drawing/2014/main" id="{BB91C400-0209-4256-8AF9-E52DE8EA1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2" y="1285875"/>
            <a:ext cx="7620000" cy="4286250"/>
          </a:xfrm>
          <a:prstGeom prst="rect">
            <a:avLst/>
          </a:prstGeom>
        </p:spPr>
      </p:pic>
      <p:sp>
        <p:nvSpPr>
          <p:cNvPr id="5" name="Rectángulo 4">
            <a:extLst>
              <a:ext uri="{FF2B5EF4-FFF2-40B4-BE49-F238E27FC236}">
                <a16:creationId xmlns:a16="http://schemas.microsoft.com/office/drawing/2014/main" id="{AA27B76D-49BE-4017-8894-717B1A9CF313}"/>
              </a:ext>
            </a:extLst>
          </p:cNvPr>
          <p:cNvSpPr/>
          <p:nvPr/>
        </p:nvSpPr>
        <p:spPr>
          <a:xfrm>
            <a:off x="1312033" y="360557"/>
            <a:ext cx="6307898" cy="925318"/>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8" name="Rectángulo 7">
            <a:extLst>
              <a:ext uri="{FF2B5EF4-FFF2-40B4-BE49-F238E27FC236}">
                <a16:creationId xmlns:a16="http://schemas.microsoft.com/office/drawing/2014/main" id="{573EB374-7E79-48D2-85A1-474DA1139CEC}"/>
              </a:ext>
            </a:extLst>
          </p:cNvPr>
          <p:cNvSpPr/>
          <p:nvPr/>
        </p:nvSpPr>
        <p:spPr>
          <a:xfrm>
            <a:off x="1712843" y="5572125"/>
            <a:ext cx="5718313" cy="619272"/>
          </a:xfrm>
          <a:prstGeom prst="rect">
            <a:avLst/>
          </a:prstGeom>
        </p:spPr>
        <p:txBody>
          <a:bodyPr wrap="square">
            <a:spAutoFit/>
          </a:bodyPr>
          <a:lstStyle/>
          <a:p>
            <a:pPr lvl="0" algn="ctr">
              <a:lnSpc>
                <a:spcPct val="107000"/>
              </a:lnSpc>
              <a:spcAft>
                <a:spcPts val="800"/>
              </a:spcAft>
            </a:pPr>
            <a:r>
              <a:rPr lang="es-ES" sz="3200" b="1" dirty="0">
                <a:solidFill>
                  <a:srgbClr val="323232"/>
                </a:solidFill>
                <a:latin typeface="Arial" panose="020B0604020202020204" pitchFamily="34" charset="0"/>
                <a:ea typeface="Calibri" panose="020F0502020204030204" pitchFamily="34" charset="0"/>
                <a:cs typeface="Times New Roman" panose="02020603050405020304" pitchFamily="18" charset="0"/>
              </a:rPr>
              <a:t>(Léase: Génesis_41:45-52)</a:t>
            </a:r>
            <a:endParaRPr lang="es-ES" sz="2800" dirty="0">
              <a:solidFill>
                <a:srgbClr val="32323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2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persona, ropa, interior, mujer&#10;&#10;Descripción generada con confianza muy alta">
            <a:extLst>
              <a:ext uri="{FF2B5EF4-FFF2-40B4-BE49-F238E27FC236}">
                <a16:creationId xmlns:a16="http://schemas.microsoft.com/office/drawing/2014/main" id="{BB91C400-0209-4256-8AF9-E52DE8EA1A84}"/>
              </a:ext>
            </a:extLst>
          </p:cNvPr>
          <p:cNvPicPr>
            <a:picLocks noChangeAspect="1"/>
          </p:cNvPicPr>
          <p:nvPr/>
        </p:nvPicPr>
        <p:blipFill rotWithShape="1">
          <a:blip r:embed="rId2">
            <a:extLst>
              <a:ext uri="{28A0092B-C50C-407E-A947-70E740481C1C}">
                <a14:useLocalDpi xmlns:a14="http://schemas.microsoft.com/office/drawing/2010/main" val="0"/>
              </a:ext>
            </a:extLst>
          </a:blip>
          <a:srcRect r="40000"/>
          <a:stretch/>
        </p:blipFill>
        <p:spPr>
          <a:xfrm>
            <a:off x="0" y="649770"/>
            <a:ext cx="4572000" cy="5141430"/>
          </a:xfrm>
          <a:prstGeom prst="rect">
            <a:avLst/>
          </a:prstGeom>
        </p:spPr>
      </p:pic>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2" name="Rectángulo 1">
            <a:extLst>
              <a:ext uri="{FF2B5EF4-FFF2-40B4-BE49-F238E27FC236}">
                <a16:creationId xmlns:a16="http://schemas.microsoft.com/office/drawing/2014/main" id="{D0FA541D-6138-4990-B024-8B0B7706F6D9}"/>
              </a:ext>
            </a:extLst>
          </p:cNvPr>
          <p:cNvSpPr/>
          <p:nvPr/>
        </p:nvSpPr>
        <p:spPr>
          <a:xfrm>
            <a:off x="4472609" y="459947"/>
            <a:ext cx="4572000" cy="5464316"/>
          </a:xfrm>
          <a:prstGeom prst="rect">
            <a:avLst/>
          </a:prstGeom>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7000"/>
              </a:lnSpc>
              <a:spcAft>
                <a:spcPts val="800"/>
              </a:spcAft>
            </a:pPr>
            <a:r>
              <a:rPr lang="es-ES" sz="3200" b="1" dirty="0">
                <a:ln/>
                <a:solidFill>
                  <a:schemeClr val="accent3"/>
                </a:solidFill>
                <a:latin typeface="Arial" panose="020B0604020202020204" pitchFamily="34" charset="0"/>
                <a:ea typeface="Calibri" panose="020F0502020204030204" pitchFamily="34" charset="0"/>
                <a:cs typeface="Times New Roman" panose="02020603050405020304" pitchFamily="18" charset="0"/>
              </a:rPr>
              <a:t>"</a:t>
            </a:r>
            <a:r>
              <a:rPr lang="es-ES" sz="32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Y llamó Faraón el nombre de José, </a:t>
            </a:r>
            <a:r>
              <a:rPr lang="es-ES" sz="3200" b="1" dirty="0" err="1">
                <a:ln/>
                <a:solidFill>
                  <a:srgbClr val="C00000"/>
                </a:solidFill>
                <a:latin typeface="Arial Black" panose="020B0A04020102020204" pitchFamily="34" charset="0"/>
                <a:ea typeface="Calibri" panose="020F0502020204030204" pitchFamily="34" charset="0"/>
                <a:cs typeface="Times New Roman" panose="02020603050405020304" pitchFamily="18" charset="0"/>
              </a:rPr>
              <a:t>Zafnat</a:t>
            </a:r>
            <a:r>
              <a:rPr lang="es-ES" sz="32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-panea; y le dio por mujer a </a:t>
            </a:r>
            <a:r>
              <a:rPr lang="es-ES" sz="3200" b="1" dirty="0" err="1">
                <a:ln/>
                <a:solidFill>
                  <a:srgbClr val="C00000"/>
                </a:solidFill>
                <a:latin typeface="Arial Black" panose="020B0A04020102020204" pitchFamily="34" charset="0"/>
                <a:ea typeface="Calibri" panose="020F0502020204030204" pitchFamily="34" charset="0"/>
                <a:cs typeface="Times New Roman" panose="02020603050405020304" pitchFamily="18" charset="0"/>
              </a:rPr>
              <a:t>Asenat</a:t>
            </a:r>
            <a:r>
              <a:rPr lang="es-ES" sz="32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 hija de </a:t>
            </a:r>
            <a:r>
              <a:rPr lang="es-ES" sz="3200" b="1" dirty="0" err="1">
                <a:ln/>
                <a:solidFill>
                  <a:srgbClr val="C00000"/>
                </a:solidFill>
                <a:latin typeface="Arial Black" panose="020B0A04020102020204" pitchFamily="34" charset="0"/>
                <a:ea typeface="Calibri" panose="020F0502020204030204" pitchFamily="34" charset="0"/>
                <a:cs typeface="Times New Roman" panose="02020603050405020304" pitchFamily="18" charset="0"/>
              </a:rPr>
              <a:t>Potifera</a:t>
            </a:r>
            <a:r>
              <a:rPr lang="es-ES" sz="32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 sacerdote de </a:t>
            </a:r>
            <a:r>
              <a:rPr lang="es-ES" sz="3200" b="1" dirty="0" err="1">
                <a:ln/>
                <a:solidFill>
                  <a:srgbClr val="C00000"/>
                </a:solidFill>
                <a:latin typeface="Arial Black" panose="020B0A04020102020204" pitchFamily="34" charset="0"/>
                <a:ea typeface="Calibri" panose="020F0502020204030204" pitchFamily="34" charset="0"/>
                <a:cs typeface="Times New Roman" panose="02020603050405020304" pitchFamily="18" charset="0"/>
              </a:rPr>
              <a:t>On</a:t>
            </a:r>
            <a:r>
              <a:rPr lang="es-ES" sz="32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 Y salió José por toda la tierra de Egipto</a:t>
            </a:r>
            <a:r>
              <a:rPr lang="es-ES" sz="3200" b="1" dirty="0">
                <a:ln/>
                <a:solidFill>
                  <a:schemeClr val="accent3"/>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ES" sz="3200" b="1" dirty="0">
                <a:ln/>
                <a:solidFill>
                  <a:schemeClr val="accent3"/>
                </a:solidFill>
                <a:latin typeface="Arial" panose="020B0604020202020204" pitchFamily="34" charset="0"/>
                <a:ea typeface="Calibri" panose="020F0502020204030204" pitchFamily="34" charset="0"/>
                <a:cs typeface="Times New Roman" panose="02020603050405020304" pitchFamily="18" charset="0"/>
              </a:rPr>
              <a:t>(</a:t>
            </a:r>
            <a:r>
              <a:rPr lang="es-ES" sz="3200" b="1" dirty="0">
                <a:ln/>
                <a:solidFill>
                  <a:srgbClr val="C00000"/>
                </a:solidFill>
                <a:latin typeface="Arial" panose="020B0604020202020204" pitchFamily="34" charset="0"/>
                <a:ea typeface="Calibri" panose="020F0502020204030204" pitchFamily="34" charset="0"/>
                <a:cs typeface="Times New Roman" panose="02020603050405020304" pitchFamily="18" charset="0"/>
              </a:rPr>
              <a:t>Génesis_41:45</a:t>
            </a:r>
            <a:r>
              <a:rPr lang="es-ES" sz="3200" b="1" dirty="0">
                <a:ln/>
                <a:solidFill>
                  <a:schemeClr val="accent3"/>
                </a:solidFill>
                <a:latin typeface="Arial" panose="020B0604020202020204" pitchFamily="34" charset="0"/>
                <a:ea typeface="Calibri" panose="020F0502020204030204" pitchFamily="34" charset="0"/>
                <a:cs typeface="Times New Roman" panose="02020603050405020304" pitchFamily="18" charset="0"/>
              </a:rPr>
              <a:t>).</a:t>
            </a:r>
            <a:endParaRPr lang="es-ES" sz="2800" b="1" dirty="0">
              <a:ln/>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3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840" y="467360"/>
            <a:ext cx="7132320" cy="75184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noProof="1">
                <a:ln/>
                <a:solidFill>
                  <a:srgbClr val="C00000"/>
                </a:solidFill>
                <a:effectLst>
                  <a:outerShdw blurRad="38100" dist="38100" dir="2700000" algn="tl">
                    <a:srgbClr val="000000">
                      <a:alpha val="43137"/>
                    </a:srgbClr>
                  </a:outerShdw>
                </a:effectLst>
              </a:rPr>
              <a:t>Introducción</a:t>
            </a:r>
            <a:r>
              <a:rPr lang="es-ES" noProof="1">
                <a:ln/>
                <a:solidFill>
                  <a:srgbClr val="C00000"/>
                </a:solidFill>
                <a:effectLst>
                  <a:outerShdw blurRad="38100" dist="38100" dir="2700000" algn="tl">
                    <a:srgbClr val="000000">
                      <a:alpha val="43137"/>
                    </a:srgbClr>
                  </a:outerShdw>
                </a:effectLst>
              </a:rPr>
              <a:t> </a:t>
            </a:r>
          </a:p>
        </p:txBody>
      </p:sp>
      <p:sp>
        <p:nvSpPr>
          <p:cNvPr id="8" name="Rectángulo 7">
            <a:extLst>
              <a:ext uri="{FF2B5EF4-FFF2-40B4-BE49-F238E27FC236}">
                <a16:creationId xmlns:a16="http://schemas.microsoft.com/office/drawing/2014/main" id="{91B800C9-37B0-4EFB-8BC8-ED3C4AD04F02}"/>
              </a:ext>
            </a:extLst>
          </p:cNvPr>
          <p:cNvSpPr/>
          <p:nvPr/>
        </p:nvSpPr>
        <p:spPr>
          <a:xfrm>
            <a:off x="714955" y="1373882"/>
            <a:ext cx="7714090" cy="5016758"/>
          </a:xfrm>
          <a:prstGeom prst="rect">
            <a:avLst/>
          </a:prstGeom>
        </p:spPr>
        <p:txBody>
          <a:bodyPr wrap="square">
            <a:spAutoFit/>
          </a:bodyPr>
          <a:lstStyle/>
          <a:p>
            <a:pPr algn="ctr"/>
            <a:r>
              <a:rPr lang="es-ES" sz="4000" b="1" dirty="0">
                <a:solidFill>
                  <a:schemeClr val="tx2"/>
                </a:solidFill>
                <a:effectLst>
                  <a:outerShdw blurRad="38100" dist="38100" dir="2700000" algn="tl">
                    <a:srgbClr val="000000">
                      <a:alpha val="43137"/>
                    </a:srgbClr>
                  </a:outerShdw>
                </a:effectLst>
                <a:latin typeface="Ramona" pitchFamily="2" charset="0"/>
                <a:ea typeface="Calibri" panose="020F0502020204030204" pitchFamily="34" charset="0"/>
              </a:rPr>
              <a:t>El presente estudio, pretende ayudarnos a comprender mejor el rol que desempeñaron algunas mujeres mencionadas en La Biblia, en momentos importantes de las civilizaciones pasadas; y de los ministerios que les fueron confiados y encomendados.</a:t>
            </a:r>
            <a:endParaRPr lang="es-ES" sz="4000" b="1" dirty="0">
              <a:solidFill>
                <a:schemeClr val="tx2"/>
              </a:solidFill>
              <a:effectLst>
                <a:outerShdw blurRad="38100" dist="38100" dir="2700000" algn="tl">
                  <a:srgbClr val="000000">
                    <a:alpha val="43137"/>
                  </a:srgbClr>
                </a:outerShdw>
              </a:effectLst>
              <a:latin typeface="Ramona" pitchFamily="2" charset="0"/>
            </a:endParaRPr>
          </a:p>
        </p:txBody>
      </p:sp>
    </p:spTree>
    <p:extLst>
      <p:ext uri="{BB962C8B-B14F-4D97-AF65-F5344CB8AC3E}">
        <p14:creationId xmlns:p14="http://schemas.microsoft.com/office/powerpoint/2010/main" val="23031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616226" y="715276"/>
            <a:ext cx="7911548" cy="5427448"/>
          </a:xfrm>
          <a:prstGeom prst="rect">
            <a:avLst/>
          </a:prstGeom>
        </p:spPr>
        <p:txBody>
          <a:bodyPr wrap="square">
            <a:spAutoFit/>
          </a:bodyPr>
          <a:lstStyle/>
          <a:p>
            <a:pPr algn="ctr">
              <a:lnSpc>
                <a:spcPct val="107000"/>
              </a:lnSpc>
              <a:spcAft>
                <a:spcPts val="800"/>
              </a:spcAft>
            </a:pPr>
            <a:r>
              <a:rPr lang="es-ES" sz="3600" b="1" dirty="0">
                <a:latin typeface="Zurich Cn BT" panose="020B0506020202040204" pitchFamily="34" charset="0"/>
                <a:ea typeface="Calibri" panose="020F0502020204030204" pitchFamily="34" charset="0"/>
                <a:cs typeface="Times New Roman" panose="02020603050405020304" pitchFamily="18" charset="0"/>
              </a:rPr>
              <a:t>Faraón estaba decidido a convertir a José en un egipcio de modo completo; quería que este joven hebreo asimilara el estilo de vida nacional. José le había agradado, era un hombre valioso; Faraón le consideraba un genio, un verdadero hombre de estado. Pero él no tenía idea del Dios de Israel, que era quien había enviado a José para salvar a Egipto. </a:t>
            </a:r>
            <a:endParaRPr lang="es-ES" sz="3200" b="1" dirty="0">
              <a:latin typeface="Zurich Cn BT" panose="020B050602020204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967408"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416664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308652" y="1085698"/>
            <a:ext cx="6526696" cy="4686604"/>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Para transformar a José en una perla de la corona de Egipto, le concede toda clase de honores. Le cambia el nombre, por el de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Zafnat</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-panea (que significa "declarador de lo oculto"), y le da por mujer a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Asenat</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a:t>
            </a:r>
            <a:endParaRPr lang="es-ES" sz="36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967408"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368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3252" y="878218"/>
            <a:ext cx="3790122" cy="4702826"/>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Esto era un honor, pues era la hija de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Potifera</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 sacerdote de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On</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 la ciudad sagrada de los adoradores del sol. </a:t>
            </a:r>
            <a:endParaRPr lang="es-ES" sz="36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pic>
        <p:nvPicPr>
          <p:cNvPr id="6" name="Imagen 5" descr="Imagen que contiene ropa, mujer, interior&#10;&#10;Descripción generada con confianza muy alta">
            <a:extLst>
              <a:ext uri="{FF2B5EF4-FFF2-40B4-BE49-F238E27FC236}">
                <a16:creationId xmlns:a16="http://schemas.microsoft.com/office/drawing/2014/main" id="{5BB57009-AE10-49CC-9AC3-4BEAF9CF3AD4}"/>
              </a:ext>
            </a:extLst>
          </p:cNvPr>
          <p:cNvPicPr>
            <a:picLocks noChangeAspect="1"/>
          </p:cNvPicPr>
          <p:nvPr/>
        </p:nvPicPr>
        <p:blipFill rotWithShape="1">
          <a:blip r:embed="rId2">
            <a:extLst>
              <a:ext uri="{28A0092B-C50C-407E-A947-70E740481C1C}">
                <a14:useLocalDpi xmlns:a14="http://schemas.microsoft.com/office/drawing/2010/main" val="0"/>
              </a:ext>
            </a:extLst>
          </a:blip>
          <a:srcRect l="36522"/>
          <a:stretch/>
        </p:blipFill>
        <p:spPr>
          <a:xfrm>
            <a:off x="3803374" y="62927"/>
            <a:ext cx="5307150" cy="4702826"/>
          </a:xfrm>
          <a:prstGeom prst="rect">
            <a:avLst/>
          </a:prstGeom>
        </p:spPr>
      </p:pic>
      <p:sp>
        <p:nvSpPr>
          <p:cNvPr id="7" name="Rectángulo 6">
            <a:extLst>
              <a:ext uri="{FF2B5EF4-FFF2-40B4-BE49-F238E27FC236}">
                <a16:creationId xmlns:a16="http://schemas.microsoft.com/office/drawing/2014/main" id="{83C1FC3E-AAC3-4F3D-B762-710995AA34B6}"/>
              </a:ext>
            </a:extLst>
          </p:cNvPr>
          <p:cNvSpPr/>
          <p:nvPr/>
        </p:nvSpPr>
        <p:spPr>
          <a:xfrm>
            <a:off x="4572000" y="4765753"/>
            <a:ext cx="3843132"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dirty="0">
                <a:ln/>
                <a:solidFill>
                  <a:srgbClr val="C00000"/>
                </a:solidFill>
                <a:latin typeface="Arial Black" panose="020B0A04020102020204" pitchFamily="34" charset="0"/>
                <a:ea typeface="Calibri" panose="020F0502020204030204" pitchFamily="34" charset="0"/>
                <a:cs typeface="Times New Roman" panose="02020603050405020304" pitchFamily="18" charset="0"/>
              </a:rPr>
              <a:t>Servía con su padre a los ídolos de Egipto </a:t>
            </a:r>
            <a:endParaRPr lang="es-ES" sz="1400" b="1" dirty="0">
              <a:ln/>
              <a:solidFill>
                <a:srgbClr val="C00000"/>
              </a:solidFill>
              <a:latin typeface="Arial Black" panose="020B0A04020102020204" pitchFamily="34" charset="0"/>
            </a:endParaRPr>
          </a:p>
        </p:txBody>
      </p:sp>
    </p:spTree>
    <p:extLst>
      <p:ext uri="{BB962C8B-B14F-4D97-AF65-F5344CB8AC3E}">
        <p14:creationId xmlns:p14="http://schemas.microsoft.com/office/powerpoint/2010/main" val="56198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722783" y="1209924"/>
            <a:ext cx="6228522" cy="4702826"/>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La casta de sacerdotes era muy elevada en Egipto, hombres con estudios profundos y que eran el depósito de la sabiduría de Egipto, conocida en la historia de modo tradicional.</a:t>
            </a:r>
            <a:endParaRPr lang="es-ES" sz="36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102199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159565" y="878218"/>
            <a:ext cx="7354957" cy="5163786"/>
          </a:xfrm>
          <a:prstGeom prst="rect">
            <a:avLst/>
          </a:prstGeom>
        </p:spPr>
        <p:txBody>
          <a:bodyPr wrap="square">
            <a:spAutoFit/>
          </a:bodyPr>
          <a:lstStyle/>
          <a:p>
            <a:pPr algn="ctr">
              <a:lnSpc>
                <a:spcPct val="107000"/>
              </a:lnSpc>
              <a:spcAft>
                <a:spcPts val="800"/>
              </a:spcAft>
            </a:pPr>
            <a:r>
              <a:rPr lang="es-SV" sz="4400" b="1" dirty="0">
                <a:latin typeface="Abadi MT Condensed Extra Bold" panose="020B0A06030101010103" pitchFamily="34" charset="0"/>
                <a:ea typeface="Calibri" panose="020F0502020204030204" pitchFamily="34" charset="0"/>
                <a:cs typeface="Times New Roman" panose="02020603050405020304" pitchFamily="18" charset="0"/>
              </a:rPr>
              <a:t>José podía interpretar sueños, y podía penetrar los secretos de la naturaleza. Era también un sabio, y es lógico que se le asimilara a la casta sacerdotal. No sabemos si José estaba contento con este arreglo. </a:t>
            </a:r>
            <a:endParaRPr lang="es-ES" sz="40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17829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3193774" y="545807"/>
            <a:ext cx="5724940" cy="5361468"/>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En todo caso el resultado del mismo fue, sin duda, implicarle en la idolatría egipcia y el pasar a ser un miembro de esta casta le acarreaba el prestigio resultante de esta idolatría.</a:t>
            </a:r>
            <a:endParaRPr lang="es-ES" sz="36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pic>
        <p:nvPicPr>
          <p:cNvPr id="6" name="Imagen 5">
            <a:extLst>
              <a:ext uri="{FF2B5EF4-FFF2-40B4-BE49-F238E27FC236}">
                <a16:creationId xmlns:a16="http://schemas.microsoft.com/office/drawing/2014/main" id="{7F207F0A-EBF1-4CAC-A91E-B223C9FED191}"/>
              </a:ext>
            </a:extLst>
          </p:cNvPr>
          <p:cNvPicPr>
            <a:picLocks noChangeAspect="1"/>
          </p:cNvPicPr>
          <p:nvPr/>
        </p:nvPicPr>
        <p:blipFill rotWithShape="1">
          <a:blip r:embed="rId2"/>
          <a:srcRect l="12892" r="21171"/>
          <a:stretch/>
        </p:blipFill>
        <p:spPr>
          <a:xfrm>
            <a:off x="19879" y="750040"/>
            <a:ext cx="3391828" cy="2907559"/>
          </a:xfrm>
          <a:prstGeom prst="rect">
            <a:avLst/>
          </a:prstGeom>
        </p:spPr>
      </p:pic>
    </p:spTree>
    <p:extLst>
      <p:ext uri="{BB962C8B-B14F-4D97-AF65-F5344CB8AC3E}">
        <p14:creationId xmlns:p14="http://schemas.microsoft.com/office/powerpoint/2010/main" val="1630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040295" y="878218"/>
            <a:ext cx="7593497" cy="5412828"/>
          </a:xfrm>
          <a:prstGeom prst="rect">
            <a:avLst/>
          </a:prstGeom>
        </p:spPr>
        <p:txBody>
          <a:bodyPr wrap="square">
            <a:spAutoFit/>
          </a:bodyPr>
          <a:lstStyle/>
          <a:p>
            <a:pPr algn="ctr">
              <a:lnSpc>
                <a:spcPct val="107000"/>
              </a:lnSpc>
              <a:spcAft>
                <a:spcPts val="800"/>
              </a:spcAft>
            </a:pP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No tenemos derechos a suponer que José se casara con esta mujer con entusiasmo. Sabemos que José podía resistir la tentación de la carne, como nos lo muestra que la mujer de Potifar, sin duda una mujer de gran experiencia a este respecto, fracasó en sus repetidos intentos de hacerle caer en el lazo de sus encantos.</a:t>
            </a:r>
            <a:endParaRPr lang="es-ES" sz="32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90008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510208" y="878218"/>
            <a:ext cx="7878419" cy="5427448"/>
          </a:xfrm>
          <a:prstGeom prst="rect">
            <a:avLst/>
          </a:prstGeom>
        </p:spPr>
        <p:txBody>
          <a:bodyPr wrap="square">
            <a:spAutoFit/>
          </a:bodyPr>
          <a:lstStyle/>
          <a:p>
            <a:pPr algn="ctr">
              <a:lnSpc>
                <a:spcPct val="107000"/>
              </a:lnSpc>
              <a:spcAft>
                <a:spcPts val="800"/>
              </a:spcAft>
            </a:pP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Como sea, sabemos que </a:t>
            </a:r>
            <a:r>
              <a:rPr lang="es-SV" sz="3600" b="1" dirty="0" err="1">
                <a:latin typeface="Abadi MT Condensed Extra Bold" panose="020B0A06030101010103" pitchFamily="34" charset="0"/>
                <a:ea typeface="Calibri" panose="020F0502020204030204" pitchFamily="34" charset="0"/>
                <a:cs typeface="Times New Roman" panose="02020603050405020304" pitchFamily="18" charset="0"/>
              </a:rPr>
              <a:t>Asenat</a:t>
            </a: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 entró en la casa de José como su esposa. Tuvo dos hijos de José. El primero se llamó Manasés, "Dios me hizo olvidar todo mi trabajo y toda la casa de mi padre." El segundo se llamó Efraím: "Dios me hizo fructificar en la tierra de mi aflicción" El plan de Faraón de hacer de José un egipcio tenía éxito. </a:t>
            </a:r>
            <a:r>
              <a:rPr lang="es-SV" sz="3600" b="1" dirty="0" err="1">
                <a:latin typeface="Abadi MT Condensed Extra Bold" panose="020B0A06030101010103" pitchFamily="34" charset="0"/>
                <a:ea typeface="Calibri" panose="020F0502020204030204" pitchFamily="34" charset="0"/>
                <a:cs typeface="Times New Roman" panose="02020603050405020304" pitchFamily="18" charset="0"/>
              </a:rPr>
              <a:t>Asenat</a:t>
            </a:r>
            <a:r>
              <a:rPr lang="es-SV" sz="3600" b="1" dirty="0">
                <a:latin typeface="Abadi MT Condensed Extra Bold" panose="020B0A06030101010103" pitchFamily="34" charset="0"/>
                <a:ea typeface="Calibri" panose="020F0502020204030204" pitchFamily="34" charset="0"/>
                <a:cs typeface="Times New Roman" panose="02020603050405020304" pitchFamily="18" charset="0"/>
              </a:rPr>
              <a:t> estaba contribuyendo.</a:t>
            </a:r>
            <a:endParaRPr lang="es-ES" sz="32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17030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27B76D-49BE-4017-8894-717B1A9CF313}"/>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
        <p:nvSpPr>
          <p:cNvPr id="3" name="Rectángulo 2">
            <a:extLst>
              <a:ext uri="{FF2B5EF4-FFF2-40B4-BE49-F238E27FC236}">
                <a16:creationId xmlns:a16="http://schemas.microsoft.com/office/drawing/2014/main" id="{FFFA09DF-E081-4D5E-A343-40532E1651EB}"/>
              </a:ext>
            </a:extLst>
          </p:cNvPr>
          <p:cNvSpPr/>
          <p:nvPr/>
        </p:nvSpPr>
        <p:spPr>
          <a:xfrm>
            <a:off x="1371600" y="2065550"/>
            <a:ext cx="6400799" cy="2726900"/>
          </a:xfrm>
          <a:prstGeom prst="rect">
            <a:avLst/>
          </a:prstGeom>
        </p:spPr>
        <p:txBody>
          <a:bodyPr wrap="square">
            <a:spAutoFit/>
          </a:bodyPr>
          <a:lstStyle/>
          <a:p>
            <a:pPr algn="ctr">
              <a:lnSpc>
                <a:spcPct val="107000"/>
              </a:lnSpc>
              <a:spcAft>
                <a:spcPts val="800"/>
              </a:spcAft>
            </a:pP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La sangre de </a:t>
            </a:r>
            <a:r>
              <a:rPr lang="es-SV" sz="4000" b="1" dirty="0" err="1">
                <a:latin typeface="Abadi MT Condensed Extra Bold" panose="020B0A06030101010103" pitchFamily="34" charset="0"/>
                <a:ea typeface="Calibri" panose="020F0502020204030204" pitchFamily="34" charset="0"/>
                <a:cs typeface="Times New Roman" panose="02020603050405020304" pitchFamily="18" charset="0"/>
              </a:rPr>
              <a:t>Asenat</a:t>
            </a:r>
            <a:r>
              <a:rPr lang="es-SV" sz="4000" b="1" dirty="0">
                <a:latin typeface="Abadi MT Condensed Extra Bold" panose="020B0A06030101010103" pitchFamily="34" charset="0"/>
                <a:ea typeface="Calibri" panose="020F0502020204030204" pitchFamily="34" charset="0"/>
                <a:cs typeface="Times New Roman" panose="02020603050405020304" pitchFamily="18" charset="0"/>
              </a:rPr>
              <a:t> en las venas de Efraím y de Manasés, los divide del verdadero Israel  de Dios.</a:t>
            </a:r>
            <a:endParaRPr lang="es-ES" sz="3600" b="1"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629F3444-648B-440C-9E71-F8C6E0C23358}"/>
              </a:ext>
            </a:extLst>
          </p:cNvPr>
          <p:cNvSpPr/>
          <p:nvPr/>
        </p:nvSpPr>
        <p:spPr>
          <a:xfrm>
            <a:off x="755374" y="6396335"/>
            <a:ext cx="8163340" cy="461665"/>
          </a:xfrm>
          <a:prstGeom prst="rect">
            <a:avLst/>
          </a:prstGeom>
        </p:spPr>
        <p:txBody>
          <a:bodyPr wrap="square">
            <a:spAutoFit/>
          </a:bodyPr>
          <a:lstStyle/>
          <a:p>
            <a:r>
              <a:rPr lang="es-ES" sz="2400" b="1" dirty="0">
                <a:solidFill>
                  <a:srgbClr val="323232"/>
                </a:solidFill>
                <a:latin typeface="Arial Black" panose="020B0A04020102020204" pitchFamily="34" charset="0"/>
                <a:ea typeface="Calibri" panose="020F0502020204030204" pitchFamily="34" charset="0"/>
                <a:cs typeface="Times New Roman" panose="02020603050405020304" pitchFamily="18" charset="0"/>
              </a:rPr>
              <a:t>Desde el principio Faraón se opuso a Jehová.</a:t>
            </a:r>
            <a:endParaRPr lang="es-ES" sz="1400" dirty="0">
              <a:latin typeface="Arial Black" panose="020B0A04020102020204" pitchFamily="34" charset="0"/>
            </a:endParaRPr>
          </a:p>
        </p:txBody>
      </p:sp>
    </p:spTree>
    <p:extLst>
      <p:ext uri="{BB962C8B-B14F-4D97-AF65-F5344CB8AC3E}">
        <p14:creationId xmlns:p14="http://schemas.microsoft.com/office/powerpoint/2010/main" val="2908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036516E-D68E-4510-9C06-D49F518FC6B7}"/>
              </a:ext>
            </a:extLst>
          </p:cNvPr>
          <p:cNvSpPr/>
          <p:nvPr/>
        </p:nvSpPr>
        <p:spPr>
          <a:xfrm>
            <a:off x="1470991" y="1541995"/>
            <a:ext cx="6202017" cy="364907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07000"/>
              </a:lnSpc>
              <a:spcAft>
                <a:spcPts val="800"/>
              </a:spcAft>
            </a:pPr>
            <a:r>
              <a:rPr lang="es-ES" sz="3600" b="1" dirty="0">
                <a:ln/>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Los principios espirituales de ASENAT eran diferentes y contaminó a José y a su descendencia hasta eliminarlos de la gracia de Jehová.</a:t>
            </a:r>
            <a:endParaRPr lang="es-ES" sz="3200" b="1" dirty="0">
              <a:ln/>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4C4EE7E-5663-4E77-A20F-8E4B99FC18C9}"/>
              </a:ext>
            </a:extLst>
          </p:cNvPr>
          <p:cNvSpPr/>
          <p:nvPr/>
        </p:nvSpPr>
        <p:spPr>
          <a:xfrm>
            <a:off x="-119202" y="-103269"/>
            <a:ext cx="3922576" cy="981487"/>
          </a:xfrm>
          <a:prstGeom prst="rect">
            <a:avLst/>
          </a:prstGeom>
        </p:spPr>
        <p:txBody>
          <a:bodyPr wrap="square">
            <a:spAutoFit/>
          </a:bodyPr>
          <a:lstStyle/>
          <a:p>
            <a:pPr algn="ctr">
              <a:lnSpc>
                <a:spcPct val="107000"/>
              </a:lnSpc>
              <a:spcAft>
                <a:spcPts val="800"/>
              </a:spcAft>
            </a:pPr>
            <a:r>
              <a:rPr lang="es-ES" sz="5400" b="1" dirty="0">
                <a:latin typeface="Zurich BlkEx BT" panose="020B0807040502030204" pitchFamily="34" charset="0"/>
                <a:ea typeface="Calibri" panose="020F0502020204030204" pitchFamily="34" charset="0"/>
                <a:cs typeface="Times New Roman" panose="02020603050405020304" pitchFamily="18" charset="0"/>
              </a:rPr>
              <a:t>ASENAT</a:t>
            </a:r>
            <a:r>
              <a:rPr lang="es-ES" sz="5400" b="1" dirty="0">
                <a:latin typeface="Amelia BT" panose="04040804050F02020703" pitchFamily="8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793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F2C30C8-B1CE-4AA5-AFDA-846E0B052C59}"/>
              </a:ext>
            </a:extLst>
          </p:cNvPr>
          <p:cNvSpPr txBox="1">
            <a:spLocks/>
          </p:cNvSpPr>
          <p:nvPr/>
        </p:nvSpPr>
        <p:spPr>
          <a:xfrm>
            <a:off x="1005840" y="467360"/>
            <a:ext cx="7132320" cy="751840"/>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gn="ctr"/>
            <a:r>
              <a:rPr lang="es-ES" sz="4800" noProof="1">
                <a:ln/>
                <a:solidFill>
                  <a:srgbClr val="C00000"/>
                </a:solidFill>
                <a:effectLst>
                  <a:outerShdw blurRad="38100" dist="38100" dir="2700000" algn="tl">
                    <a:srgbClr val="000000">
                      <a:alpha val="43137"/>
                    </a:srgbClr>
                  </a:outerShdw>
                </a:effectLst>
              </a:rPr>
              <a:t>Introducción</a:t>
            </a:r>
            <a:r>
              <a:rPr lang="es-ES" noProof="1">
                <a:ln/>
                <a:solidFill>
                  <a:srgbClr val="C00000"/>
                </a:solidFill>
                <a:effectLst>
                  <a:outerShdw blurRad="38100" dist="38100" dir="2700000" algn="tl">
                    <a:srgbClr val="000000">
                      <a:alpha val="43137"/>
                    </a:srgbClr>
                  </a:outerShdw>
                </a:effectLst>
              </a:rPr>
              <a:t> </a:t>
            </a:r>
          </a:p>
        </p:txBody>
      </p:sp>
      <p:sp>
        <p:nvSpPr>
          <p:cNvPr id="11" name="Rectángulo 10">
            <a:extLst>
              <a:ext uri="{FF2B5EF4-FFF2-40B4-BE49-F238E27FC236}">
                <a16:creationId xmlns:a16="http://schemas.microsoft.com/office/drawing/2014/main" id="{7BD317A0-2E2A-4ED1-955F-D898317AE133}"/>
              </a:ext>
            </a:extLst>
          </p:cNvPr>
          <p:cNvSpPr/>
          <p:nvPr/>
        </p:nvSpPr>
        <p:spPr>
          <a:xfrm>
            <a:off x="1139024" y="1595004"/>
            <a:ext cx="7461637" cy="4702826"/>
          </a:xfrm>
          <a:prstGeom prst="rect">
            <a:avLst/>
          </a:prstGeom>
        </p:spPr>
        <p:txBody>
          <a:bodyPr wrap="square">
            <a:spAutoFit/>
          </a:bodyPr>
          <a:lstStyle/>
          <a:p>
            <a:pPr algn="ctr">
              <a:lnSpc>
                <a:spcPct val="107000"/>
              </a:lnSpc>
              <a:spcAft>
                <a:spcPts val="800"/>
              </a:spcAft>
            </a:pPr>
            <a:r>
              <a:rPr lang="es-ES" sz="4000" b="1" dirty="0">
                <a:solidFill>
                  <a:schemeClr val="tx2"/>
                </a:solidFill>
                <a:effectLst>
                  <a:outerShdw blurRad="38100" dist="38100" dir="2700000" algn="tl">
                    <a:srgbClr val="000000">
                      <a:alpha val="43137"/>
                    </a:srgbClr>
                  </a:outerShdw>
                </a:effectLst>
                <a:latin typeface="Ramona" pitchFamily="2" charset="0"/>
                <a:ea typeface="Calibri" panose="020F0502020204030204" pitchFamily="34" charset="0"/>
                <a:cs typeface="Times New Roman" panose="02020603050405020304" pitchFamily="18" charset="0"/>
              </a:rPr>
              <a:t>Además destacaremos la importancia de los principios de fe que rigieron sus vidas y el galardón obtenido por ello, en su vida como ejemplo (sea malo o bueno). Comenzaremos con algunas de ellas:</a:t>
            </a:r>
            <a:endParaRPr lang="es-ES" sz="3600" b="1" dirty="0">
              <a:solidFill>
                <a:schemeClr val="tx2"/>
              </a:solidFill>
              <a:effectLst>
                <a:outerShdw blurRad="38100" dist="38100" dir="2700000" algn="tl">
                  <a:srgbClr val="000000">
                    <a:alpha val="43137"/>
                  </a:srgbClr>
                </a:outerShdw>
              </a:effectLst>
              <a:latin typeface="Ramon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25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1504493" y="372183"/>
            <a:ext cx="6135013" cy="1578061"/>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Announce" panose="02000600000000020000" pitchFamily="2" charset="0"/>
                <a:ea typeface="Calibri" panose="020F0502020204030204" pitchFamily="34" charset="0"/>
                <a:cs typeface="Times New Roman" panose="02020603050405020304" pitchFamily="18" charset="0"/>
              </a:rPr>
              <a:t>ATALÍA </a:t>
            </a:r>
          </a:p>
          <a:p>
            <a:pPr algn="ctr">
              <a:lnSpc>
                <a:spcPct val="107000"/>
              </a:lnSpc>
              <a:spcAft>
                <a:spcPts val="800"/>
              </a:spcAft>
            </a:pPr>
            <a:r>
              <a:rPr lang="es-ES" sz="3600" b="1" dirty="0">
                <a:latin typeface="Arial" panose="020B0604020202020204" pitchFamily="34" charset="0"/>
                <a:ea typeface="Calibri" panose="020F0502020204030204" pitchFamily="34" charset="0"/>
                <a:cs typeface="Times New Roman" panose="02020603050405020304" pitchFamily="18" charset="0"/>
              </a:rPr>
              <a:t>(La reina madre asesinada)</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Imagen que contiene accesorios metálicos, cadena&#10;&#10;Descripción generada con confianza alta">
            <a:extLst>
              <a:ext uri="{FF2B5EF4-FFF2-40B4-BE49-F238E27FC236}">
                <a16:creationId xmlns:a16="http://schemas.microsoft.com/office/drawing/2014/main" id="{83E8F98E-EA91-4BB0-94A6-328C4C85E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950244"/>
            <a:ext cx="7620000" cy="4286250"/>
          </a:xfrm>
          <a:prstGeom prst="rect">
            <a:avLst/>
          </a:prstGeom>
        </p:spPr>
      </p:pic>
    </p:spTree>
    <p:extLst>
      <p:ext uri="{BB962C8B-B14F-4D97-AF65-F5344CB8AC3E}">
        <p14:creationId xmlns:p14="http://schemas.microsoft.com/office/powerpoint/2010/main" val="253981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1504494" y="504704"/>
            <a:ext cx="6135013" cy="1578061"/>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Announce" panose="02000600000000020000" pitchFamily="2" charset="0"/>
                <a:ea typeface="Calibri" panose="020F0502020204030204" pitchFamily="34" charset="0"/>
                <a:cs typeface="Times New Roman" panose="02020603050405020304" pitchFamily="18" charset="0"/>
              </a:rPr>
              <a:t>ATALÍA </a:t>
            </a:r>
          </a:p>
          <a:p>
            <a:pPr algn="ctr">
              <a:lnSpc>
                <a:spcPct val="107000"/>
              </a:lnSpc>
              <a:spcAft>
                <a:spcPts val="800"/>
              </a:spcAft>
            </a:pPr>
            <a:r>
              <a:rPr lang="es-ES" sz="3600" b="1" dirty="0">
                <a:latin typeface="Arial" panose="020B0604020202020204" pitchFamily="34" charset="0"/>
                <a:ea typeface="Calibri" panose="020F0502020204030204" pitchFamily="34" charset="0"/>
                <a:cs typeface="Times New Roman" panose="02020603050405020304" pitchFamily="18" charset="0"/>
              </a:rPr>
              <a:t>(La reina madre asesinada)</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A74F6E0D-E1CD-4AA8-AF82-230ECB1877BB}"/>
              </a:ext>
            </a:extLst>
          </p:cNvPr>
          <p:cNvSpPr/>
          <p:nvPr/>
        </p:nvSpPr>
        <p:spPr>
          <a:xfrm>
            <a:off x="795130" y="2419046"/>
            <a:ext cx="7010400" cy="3128998"/>
          </a:xfrm>
          <a:prstGeom prst="rect">
            <a:avLst/>
          </a:prstGeom>
        </p:spPr>
        <p:txBody>
          <a:bodyPr wrap="square">
            <a:spAutoFit/>
          </a:bodyPr>
          <a:lstStyle/>
          <a:p>
            <a:pPr algn="ctr">
              <a:lnSpc>
                <a:spcPct val="107000"/>
              </a:lnSpc>
              <a:spcAft>
                <a:spcPts val="800"/>
              </a:spcAft>
            </a:pPr>
            <a:r>
              <a:rPr lang="es-ES" sz="3600" dirty="0">
                <a:latin typeface="Arial" panose="020B0604020202020204" pitchFamily="34" charset="0"/>
                <a:ea typeface="Calibri" panose="020F0502020204030204" pitchFamily="34" charset="0"/>
                <a:cs typeface="Times New Roman" panose="02020603050405020304" pitchFamily="18" charset="0"/>
              </a:rPr>
              <a:t>«</a:t>
            </a:r>
            <a:r>
              <a:rPr lang="es-ES" sz="3600" b="1" dirty="0">
                <a:latin typeface="Arial" panose="020B0604020202020204" pitchFamily="34" charset="0"/>
                <a:ea typeface="Calibri" panose="020F0502020204030204" pitchFamily="34" charset="0"/>
                <a:cs typeface="Times New Roman" panose="02020603050405020304" pitchFamily="18" charset="0"/>
              </a:rPr>
              <a:t>Cuando Atalía, madre de </a:t>
            </a:r>
            <a:r>
              <a:rPr lang="es-ES" sz="3600" b="1" dirty="0" err="1">
                <a:latin typeface="Arial" panose="020B0604020202020204" pitchFamily="34" charset="0"/>
                <a:ea typeface="Calibri" panose="020F0502020204030204" pitchFamily="34" charset="0"/>
                <a:cs typeface="Times New Roman" panose="02020603050405020304" pitchFamily="18" charset="0"/>
              </a:rPr>
              <a:t>Ocozías</a:t>
            </a:r>
            <a:r>
              <a:rPr lang="es-ES" sz="3600" b="1" dirty="0">
                <a:latin typeface="Arial" panose="020B0604020202020204" pitchFamily="34" charset="0"/>
                <a:ea typeface="Calibri" panose="020F0502020204030204" pitchFamily="34" charset="0"/>
                <a:cs typeface="Times New Roman" panose="02020603050405020304" pitchFamily="18" charset="0"/>
              </a:rPr>
              <a:t>, vio que su hijo era muerto, se levantó y destruyó toda la descendencia real</a:t>
            </a:r>
            <a:r>
              <a:rPr lang="es-ES" sz="36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ES" sz="3600" dirty="0">
                <a:latin typeface="Arial" panose="020B0604020202020204" pitchFamily="34" charset="0"/>
                <a:ea typeface="Calibri" panose="020F0502020204030204" pitchFamily="34" charset="0"/>
                <a:cs typeface="Times New Roman" panose="02020603050405020304" pitchFamily="18" charset="0"/>
              </a:rPr>
              <a:t>(2º Reyes_11:1)</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9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1643270" y="2065550"/>
            <a:ext cx="6149008" cy="2726900"/>
          </a:xfrm>
          <a:prstGeom prst="rect">
            <a:avLst/>
          </a:prstGeom>
        </p:spPr>
        <p:txBody>
          <a:bodyPr wrap="square">
            <a:spAutoFit/>
          </a:bodyPr>
          <a:lstStyle/>
          <a:p>
            <a:pPr algn="ctr">
              <a:lnSpc>
                <a:spcPct val="107000"/>
              </a:lnSpc>
              <a:spcAft>
                <a:spcPts val="800"/>
              </a:spcAft>
            </a:pPr>
            <a:r>
              <a:rPr lang="es-SV" sz="40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Fue una mujer licenciosa, trató de entrampar a Judá, y con ello lo preparó para la cautividad babilónica.</a:t>
            </a:r>
            <a:endParaRPr lang="es-ES" sz="3600" dirty="0">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834887" y="1522212"/>
            <a:ext cx="7116417" cy="4044184"/>
          </a:xfrm>
          <a:prstGeom prst="rect">
            <a:avLst/>
          </a:prstGeom>
        </p:spPr>
        <p:txBody>
          <a:bodyPr wrap="square">
            <a:spAutoFit/>
          </a:bodyPr>
          <a:lstStyle/>
          <a:p>
            <a:pPr algn="ctr">
              <a:lnSpc>
                <a:spcPct val="107000"/>
              </a:lnSpc>
              <a:spcAft>
                <a:spcPts val="800"/>
              </a:spcAft>
            </a:pP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Era hija de </a:t>
            </a:r>
            <a:r>
              <a:rPr lang="es-SV" sz="4000" dirty="0" err="1">
                <a:latin typeface="Abadi MT Condensed Extra Bold" panose="020B0A06030101010103" pitchFamily="34" charset="0"/>
                <a:ea typeface="Calibri" panose="020F0502020204030204" pitchFamily="34" charset="0"/>
                <a:cs typeface="Times New Roman" panose="02020603050405020304" pitchFamily="18" charset="0"/>
              </a:rPr>
              <a:t>Acab</a:t>
            </a: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 y de Jezabel. Era la verdadera personificación de toda la maldad de sus padres. Jezabel había traído el veneno de Sidón y lo había inyectado en las venas de Israel. </a:t>
            </a:r>
            <a:endParaRPr lang="es-ES" sz="3600"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543339" y="687324"/>
            <a:ext cx="8057322" cy="6020110"/>
          </a:xfrm>
          <a:prstGeom prst="rect">
            <a:avLst/>
          </a:prstGeom>
        </p:spPr>
        <p:txBody>
          <a:bodyPr wrap="square">
            <a:spAutoFit/>
          </a:bodyPr>
          <a:lstStyle/>
          <a:p>
            <a:pPr algn="ctr">
              <a:lnSpc>
                <a:spcPct val="107000"/>
              </a:lnSpc>
              <a:spcAft>
                <a:spcPts val="800"/>
              </a:spcAft>
            </a:pP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Y ahora Atalía iba a traspasarlo a las venas de Jerusalén. Notamos en este relato que un rey de la casa de David, en vez de aliarse con el profeta de Dios en el conflicto entre </a:t>
            </a:r>
            <a:r>
              <a:rPr lang="es-SV" sz="4000" dirty="0" err="1">
                <a:latin typeface="Abadi MT Condensed Extra Bold" panose="020B0A06030101010103" pitchFamily="34" charset="0"/>
                <a:ea typeface="Calibri" panose="020F0502020204030204" pitchFamily="34" charset="0"/>
                <a:cs typeface="Times New Roman" panose="02020603050405020304" pitchFamily="18" charset="0"/>
              </a:rPr>
              <a:t>Acab</a:t>
            </a: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 y Elías, se decidió en cambio a favor de la dinastía de </a:t>
            </a:r>
            <a:r>
              <a:rPr lang="es-SV" sz="4000" dirty="0" err="1">
                <a:latin typeface="Abadi MT Condensed Extra Bold" panose="020B0A06030101010103" pitchFamily="34" charset="0"/>
                <a:ea typeface="Calibri" panose="020F0502020204030204" pitchFamily="34" charset="0"/>
                <a:cs typeface="Times New Roman" panose="02020603050405020304" pitchFamily="18" charset="0"/>
              </a:rPr>
              <a:t>Acab</a:t>
            </a: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 Incluso permitió a Joram, príncipe heredero que se casara con la hija de Jezabel.</a:t>
            </a:r>
            <a:endParaRPr lang="es-ES" sz="3600" dirty="0">
              <a:latin typeface="Abadi MT Condensed Extra Bold" panose="020B0A060301010101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07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781878" y="1257167"/>
            <a:ext cx="7368209" cy="4702826"/>
          </a:xfrm>
          <a:prstGeom prst="rect">
            <a:avLst/>
          </a:prstGeom>
        </p:spPr>
        <p:txBody>
          <a:bodyPr wrap="square">
            <a:spAutoFit/>
          </a:bodyPr>
          <a:lstStyle/>
          <a:p>
            <a:pPr algn="ctr">
              <a:lnSpc>
                <a:spcPct val="107000"/>
              </a:lnSpc>
              <a:spcAft>
                <a:spcPts val="800"/>
              </a:spcAft>
            </a:pP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Atalía pasó a regir Israel en el momento que fue hecha reina. Atalía se parece a su propia madre Jezabel, y lo que hizo Atalía en Jerusalén es similar a lo que había hecho Jezabel en Jezreel, en Samaria. </a:t>
            </a:r>
          </a:p>
        </p:txBody>
      </p:sp>
    </p:spTree>
    <p:extLst>
      <p:ext uri="{BB962C8B-B14F-4D97-AF65-F5344CB8AC3E}">
        <p14:creationId xmlns:p14="http://schemas.microsoft.com/office/powerpoint/2010/main" val="18530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1027043" y="1336680"/>
            <a:ext cx="7089913" cy="4702826"/>
          </a:xfrm>
          <a:prstGeom prst="rect">
            <a:avLst/>
          </a:prstGeom>
        </p:spPr>
        <p:txBody>
          <a:bodyPr wrap="square">
            <a:spAutoFit/>
          </a:bodyPr>
          <a:lstStyle/>
          <a:p>
            <a:pPr algn="ctr">
              <a:lnSpc>
                <a:spcPct val="107000"/>
              </a:lnSpc>
              <a:spcAft>
                <a:spcPts val="800"/>
              </a:spcAft>
            </a:pP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Aparecieron en Jerusalén templos a Baal por todas partes. El temor de vida de Jerusalén cambió completamente. La mundanalidad prevalecía y los que temían a Jehová tuvieron que partir de Jerusalén.</a:t>
            </a:r>
          </a:p>
        </p:txBody>
      </p:sp>
    </p:spTree>
    <p:extLst>
      <p:ext uri="{BB962C8B-B14F-4D97-AF65-F5344CB8AC3E}">
        <p14:creationId xmlns:p14="http://schemas.microsoft.com/office/powerpoint/2010/main" val="92092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1302026" y="1736229"/>
            <a:ext cx="6539948" cy="3385542"/>
          </a:xfrm>
          <a:prstGeom prst="rect">
            <a:avLst/>
          </a:prstGeom>
        </p:spPr>
        <p:txBody>
          <a:bodyPr wrap="square">
            <a:spAutoFit/>
          </a:bodyPr>
          <a:lstStyle/>
          <a:p>
            <a:pPr algn="ctr">
              <a:lnSpc>
                <a:spcPct val="107000"/>
              </a:lnSpc>
              <a:spcAft>
                <a:spcPts val="800"/>
              </a:spcAft>
            </a:pP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Atalía reinó seis años. Después de este tiempo </a:t>
            </a:r>
            <a:r>
              <a:rPr lang="es-SV" sz="4000" dirty="0" err="1">
                <a:latin typeface="Abadi MT Condensed Extra Bold" panose="020B0A06030101010103" pitchFamily="34" charset="0"/>
                <a:ea typeface="Calibri" panose="020F0502020204030204" pitchFamily="34" charset="0"/>
                <a:cs typeface="Times New Roman" panose="02020603050405020304" pitchFamily="18" charset="0"/>
              </a:rPr>
              <a:t>Joiada</a:t>
            </a: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 proclamó rey a </a:t>
            </a:r>
            <a:r>
              <a:rPr lang="es-SV" sz="4000" dirty="0" err="1">
                <a:latin typeface="Abadi MT Condensed Extra Bold" panose="020B0A06030101010103" pitchFamily="34" charset="0"/>
                <a:ea typeface="Calibri" panose="020F0502020204030204" pitchFamily="34" charset="0"/>
                <a:cs typeface="Times New Roman" panose="02020603050405020304" pitchFamily="18" charset="0"/>
              </a:rPr>
              <a:t>Joás</a:t>
            </a:r>
            <a:r>
              <a:rPr lang="es-SV" sz="4000" dirty="0">
                <a:latin typeface="Abadi MT Condensed Extra Bold" panose="020B0A06030101010103" pitchFamily="34" charset="0"/>
                <a:ea typeface="Calibri" panose="020F0502020204030204" pitchFamily="34" charset="0"/>
                <a:cs typeface="Times New Roman" panose="02020603050405020304" pitchFamily="18" charset="0"/>
              </a:rPr>
              <a:t>. Atalía fue ejecutada y todos los altares de Baal derribados.</a:t>
            </a:r>
          </a:p>
        </p:txBody>
      </p:sp>
    </p:spTree>
    <p:extLst>
      <p:ext uri="{BB962C8B-B14F-4D97-AF65-F5344CB8AC3E}">
        <p14:creationId xmlns:p14="http://schemas.microsoft.com/office/powerpoint/2010/main" val="32718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9EE3-BB02-4353-B01A-5DFF7F00B645}"/>
              </a:ext>
            </a:extLst>
          </p:cNvPr>
          <p:cNvSpPr/>
          <p:nvPr/>
        </p:nvSpPr>
        <p:spPr>
          <a:xfrm>
            <a:off x="-64120" y="0"/>
            <a:ext cx="2871299" cy="882678"/>
          </a:xfrm>
          <a:prstGeom prst="rect">
            <a:avLst/>
          </a:prstGeom>
        </p:spPr>
        <p:txBody>
          <a:bodyPr wrap="none">
            <a:spAutoFit/>
          </a:bodyPr>
          <a:lstStyle/>
          <a:p>
            <a:pPr algn="ctr">
              <a:lnSpc>
                <a:spcPct val="107000"/>
              </a:lnSpc>
              <a:spcAft>
                <a:spcPts val="800"/>
              </a:spcAft>
            </a:pPr>
            <a:r>
              <a:rPr lang="es-ES" sz="4800" b="1" dirty="0">
                <a:effectLst>
                  <a:outerShdw blurRad="38100" dist="38100" dir="2700000" algn="tl">
                    <a:srgbClr val="000000">
                      <a:alpha val="43137"/>
                    </a:srgbClr>
                  </a:outerShdw>
                </a:effectLst>
                <a:latin typeface="Eureka" pitchFamily="2" charset="0"/>
                <a:ea typeface="Calibri" panose="020F0502020204030204" pitchFamily="34" charset="0"/>
                <a:cs typeface="Times New Roman" panose="02020603050405020304" pitchFamily="18" charset="0"/>
              </a:rPr>
              <a:t>ATALÍA </a:t>
            </a:r>
          </a:p>
        </p:txBody>
      </p:sp>
      <p:sp>
        <p:nvSpPr>
          <p:cNvPr id="3" name="Rectángulo 2">
            <a:extLst>
              <a:ext uri="{FF2B5EF4-FFF2-40B4-BE49-F238E27FC236}">
                <a16:creationId xmlns:a16="http://schemas.microsoft.com/office/drawing/2014/main" id="{A74F6E0D-E1CD-4AA8-AF82-230ECB1877BB}"/>
              </a:ext>
            </a:extLst>
          </p:cNvPr>
          <p:cNvSpPr/>
          <p:nvPr/>
        </p:nvSpPr>
        <p:spPr>
          <a:xfrm>
            <a:off x="1199321" y="753584"/>
            <a:ext cx="7480853" cy="5870453"/>
          </a:xfrm>
          <a:prstGeom prst="rect">
            <a:avLst/>
          </a:prstGeom>
        </p:spPr>
        <p:txBody>
          <a:bodyPr wrap="square">
            <a:spAutoFit/>
          </a:bodyPr>
          <a:lstStyle/>
          <a:p>
            <a:pPr algn="ctr">
              <a:lnSpc>
                <a:spcPct val="107000"/>
              </a:lnSpc>
              <a:spcAft>
                <a:spcPts val="800"/>
              </a:spcAft>
            </a:pPr>
            <a:r>
              <a:rPr lang="es-SV" sz="4400" dirty="0">
                <a:latin typeface="Abadi MT Condensed Extra Bold" panose="020B0A06030101010103" pitchFamily="34" charset="0"/>
                <a:ea typeface="Calibri" panose="020F0502020204030204" pitchFamily="34" charset="0"/>
                <a:cs typeface="Times New Roman" panose="02020603050405020304" pitchFamily="18" charset="0"/>
              </a:rPr>
              <a:t>Parece no haber límites a la capacidad para el mal en una mujer con las entrañas de Jezabel o de Atalía cuando no reconoce los límites de su propia naturaleza humana, o rehúsa aceptar las limitaciones que Dios ha establecido.</a:t>
            </a:r>
          </a:p>
        </p:txBody>
      </p:sp>
    </p:spTree>
    <p:extLst>
      <p:ext uri="{BB962C8B-B14F-4D97-AF65-F5344CB8AC3E}">
        <p14:creationId xmlns:p14="http://schemas.microsoft.com/office/powerpoint/2010/main" val="337922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74F6E0D-E1CD-4AA8-AF82-230ECB1877BB}"/>
              </a:ext>
            </a:extLst>
          </p:cNvPr>
          <p:cNvSpPr/>
          <p:nvPr/>
        </p:nvSpPr>
        <p:spPr>
          <a:xfrm>
            <a:off x="642729" y="2410106"/>
            <a:ext cx="7480853" cy="2566087"/>
          </a:xfrm>
          <a:prstGeom prst="rect">
            <a:avLst/>
          </a:prstGeom>
        </p:spPr>
        <p:txBody>
          <a:bodyPr wrap="square">
            <a:spAutoFit/>
          </a:bodyPr>
          <a:lstStyle/>
          <a:p>
            <a:pPr algn="ctr">
              <a:lnSpc>
                <a:spcPct val="107000"/>
              </a:lnSpc>
              <a:spcAft>
                <a:spcPts val="800"/>
              </a:spcAft>
            </a:pPr>
            <a:r>
              <a:rPr lang="es-SV" sz="7200" b="1" dirty="0">
                <a:effectLst>
                  <a:outerShdw blurRad="38100" dist="38100" dir="2700000" algn="tl">
                    <a:srgbClr val="000000">
                      <a:alpha val="43137"/>
                    </a:srgbClr>
                  </a:outerShdw>
                </a:effectLst>
                <a:latin typeface="36" panose="020B7200000000000000" pitchFamily="34" charset="0"/>
                <a:ea typeface="Calibri" panose="020F0502020204030204" pitchFamily="34" charset="0"/>
                <a:cs typeface="Times New Roman" panose="02020603050405020304" pitchFamily="18" charset="0"/>
              </a:rPr>
              <a:t>Muchas gracias</a:t>
            </a:r>
          </a:p>
          <a:p>
            <a:pPr algn="ctr">
              <a:lnSpc>
                <a:spcPct val="107000"/>
              </a:lnSpc>
              <a:spcAft>
                <a:spcPts val="800"/>
              </a:spcAft>
            </a:pPr>
            <a:r>
              <a:rPr lang="es-SV" sz="7200" b="1" dirty="0">
                <a:effectLst>
                  <a:outerShdw blurRad="38100" dist="38100" dir="2700000" algn="tl">
                    <a:srgbClr val="000000">
                      <a:alpha val="43137"/>
                    </a:srgbClr>
                  </a:outerShdw>
                </a:effectLst>
                <a:latin typeface="36" panose="020B7200000000000000" pitchFamily="34" charset="0"/>
                <a:ea typeface="Calibri" panose="020F0502020204030204" pitchFamily="34" charset="0"/>
                <a:cs typeface="Times New Roman" panose="02020603050405020304" pitchFamily="18" charset="0"/>
              </a:rPr>
              <a:t>Dios les bendiga </a:t>
            </a:r>
          </a:p>
        </p:txBody>
      </p:sp>
    </p:spTree>
    <p:extLst>
      <p:ext uri="{BB962C8B-B14F-4D97-AF65-F5344CB8AC3E}">
        <p14:creationId xmlns:p14="http://schemas.microsoft.com/office/powerpoint/2010/main" val="117488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10453" y="185531"/>
            <a:ext cx="7523093" cy="2186608"/>
          </a:xfrm>
        </p:spPr>
        <p:txBody>
          <a:bodyPr>
            <a:normAutofit fontScale="90000"/>
          </a:bodyPr>
          <a:lstStyle/>
          <a:p>
            <a:r>
              <a:rPr lang="es-ES" dirty="0">
                <a:ln w="12700" cmpd="sng">
                  <a:solidFill>
                    <a:schemeClr val="accent4"/>
                  </a:solidFill>
                  <a:prstDash val="solid"/>
                </a:ln>
                <a:solidFill>
                  <a:srgbClr val="C00000"/>
                </a:solidFill>
                <a:latin typeface="Benguiat Bk BT" panose="02030604050306020704" pitchFamily="18" charset="0"/>
              </a:rPr>
              <a:t>Abigaíl</a:t>
            </a:r>
            <a:r>
              <a:rPr lang="es-ES" dirty="0">
                <a:effectLst>
                  <a:outerShdw blurRad="38100" dist="38100" dir="2700000" algn="tl">
                    <a:srgbClr val="000000">
                      <a:alpha val="43137"/>
                    </a:srgbClr>
                  </a:outerShdw>
                </a:effectLst>
                <a:latin typeface="Benguiat Bk BT" panose="02030604050306020704" pitchFamily="18" charset="0"/>
              </a:rPr>
              <a:t> </a:t>
            </a:r>
            <a:r>
              <a:rPr lang="es-ES" dirty="0">
                <a:effectLst>
                  <a:outerShdw blurRad="38100" dist="38100" dir="2700000" algn="tl">
                    <a:srgbClr val="000000">
                      <a:alpha val="43137"/>
                    </a:srgbClr>
                  </a:outerShdw>
                </a:effectLst>
                <a:latin typeface="36" panose="020B7200000000000000" pitchFamily="34" charset="0"/>
              </a:rPr>
              <a:t> </a:t>
            </a:r>
            <a:br>
              <a:rPr lang="es-ES" dirty="0">
                <a:effectLst>
                  <a:outerShdw blurRad="38100" dist="38100" dir="2700000" algn="tl">
                    <a:srgbClr val="000000">
                      <a:alpha val="43137"/>
                    </a:srgbClr>
                  </a:outerShdw>
                </a:effectLst>
                <a:latin typeface="36" panose="020B7200000000000000" pitchFamily="34" charset="0"/>
              </a:rPr>
            </a:br>
            <a:r>
              <a:rPr lang="es-ES" dirty="0">
                <a:effectLst>
                  <a:outerShdw blurRad="38100" dist="38100" dir="2700000" algn="tl">
                    <a:srgbClr val="000000">
                      <a:alpha val="43137"/>
                    </a:srgbClr>
                  </a:outerShdw>
                </a:effectLst>
                <a:latin typeface="36" panose="020B7200000000000000" pitchFamily="34" charset="0"/>
              </a:rPr>
              <a:t>(1º Samuel_25.2 – 44) </a:t>
            </a:r>
            <a:br>
              <a:rPr lang="es-ES" dirty="0">
                <a:effectLst>
                  <a:outerShdw blurRad="38100" dist="38100" dir="2700000" algn="tl">
                    <a:srgbClr val="000000">
                      <a:alpha val="43137"/>
                    </a:srgbClr>
                  </a:outerShdw>
                </a:effectLst>
                <a:latin typeface="36" panose="020B7200000000000000" pitchFamily="34" charset="0"/>
              </a:rPr>
            </a:br>
            <a:endParaRPr lang="es-ES" noProof="1">
              <a:effectLst>
                <a:outerShdw blurRad="38100" dist="38100" dir="2700000" algn="tl">
                  <a:srgbClr val="000000">
                    <a:alpha val="43137"/>
                  </a:srgbClr>
                </a:outerShdw>
              </a:effectLst>
              <a:latin typeface="36" panose="020B7200000000000000" pitchFamily="34" charset="0"/>
            </a:endParaRPr>
          </a:p>
        </p:txBody>
      </p:sp>
      <p:pic>
        <p:nvPicPr>
          <p:cNvPr id="3" name="Imagen 2" descr="Imagen que contiene ropa&#10;&#10;Descripción generada con confianza alta">
            <a:extLst>
              <a:ext uri="{FF2B5EF4-FFF2-40B4-BE49-F238E27FC236}">
                <a16:creationId xmlns:a16="http://schemas.microsoft.com/office/drawing/2014/main" id="{B5510030-BA8E-4FF7-80D3-06D9BF97D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433" y="1689652"/>
            <a:ext cx="6891131" cy="5168348"/>
          </a:xfrm>
          <a:prstGeom prst="rect">
            <a:avLst/>
          </a:prstGeom>
        </p:spPr>
      </p:pic>
    </p:spTree>
    <p:extLst>
      <p:ext uri="{BB962C8B-B14F-4D97-AF65-F5344CB8AC3E}">
        <p14:creationId xmlns:p14="http://schemas.microsoft.com/office/powerpoint/2010/main" val="84386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07A43A4-3A0A-493E-BDC4-2EA726C52474}"/>
              </a:ext>
            </a:extLst>
          </p:cNvPr>
          <p:cNvSpPr/>
          <p:nvPr/>
        </p:nvSpPr>
        <p:spPr>
          <a:xfrm>
            <a:off x="4572000" y="663957"/>
            <a:ext cx="4465981" cy="3649076"/>
          </a:xfrm>
          <a:prstGeom prst="rect">
            <a:avLst/>
          </a:prstGeom>
        </p:spPr>
        <p:txBody>
          <a:bodyPr wrap="square">
            <a:spAutoFit/>
          </a:bodyPr>
          <a:lstStyle/>
          <a:p>
            <a:pPr algn="ctr">
              <a:lnSpc>
                <a:spcPct val="107000"/>
              </a:lnSpc>
              <a:spcAft>
                <a:spcPts val="800"/>
              </a:spcAft>
            </a:pPr>
            <a:r>
              <a:rPr lang="es-ES" sz="3400" dirty="0">
                <a:solidFill>
                  <a:schemeClr val="tx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r>
              <a:rPr lang="es-ES" sz="3600" b="1" dirty="0">
                <a:solidFill>
                  <a:schemeClr val="tx2"/>
                </a:solidFill>
                <a:effectLst>
                  <a:outerShdw blurRad="38100" dist="38100" dir="2700000" algn="tl">
                    <a:srgbClr val="000000">
                      <a:alpha val="43137"/>
                    </a:srgbClr>
                  </a:outerShdw>
                </a:effectLst>
                <a:latin typeface="Zurich Cn BT" panose="020B0506020202040204" pitchFamily="34" charset="0"/>
                <a:ea typeface="Calibri" panose="020F0502020204030204" pitchFamily="34" charset="0"/>
                <a:cs typeface="Times New Roman" panose="02020603050405020304" pitchFamily="18" charset="0"/>
              </a:rPr>
              <a:t>Aquel varón se llamaba Nabal, y su mujer Abigail. Era aquella mujer de buen entendimiento y de hermosa apariencia</a:t>
            </a:r>
            <a:r>
              <a:rPr lang="es-ES" sz="3400" b="1" dirty="0">
                <a:solidFill>
                  <a:schemeClr val="tx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endParaRPr lang="es-ES" sz="3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magen que contiene persona, interior, ropa&#10;&#10;Descripción generada con confianza muy alta">
            <a:extLst>
              <a:ext uri="{FF2B5EF4-FFF2-40B4-BE49-F238E27FC236}">
                <a16:creationId xmlns:a16="http://schemas.microsoft.com/office/drawing/2014/main" id="{7E0CD1CB-4EB3-4CAE-AC1F-DC84BC2D639D}"/>
              </a:ext>
            </a:extLst>
          </p:cNvPr>
          <p:cNvPicPr>
            <a:picLocks noChangeAspect="1"/>
          </p:cNvPicPr>
          <p:nvPr/>
        </p:nvPicPr>
        <p:blipFill rotWithShape="1">
          <a:blip r:embed="rId2">
            <a:extLst>
              <a:ext uri="{28A0092B-C50C-407E-A947-70E740481C1C}">
                <a14:useLocalDpi xmlns:a14="http://schemas.microsoft.com/office/drawing/2010/main" val="0"/>
              </a:ext>
            </a:extLst>
          </a:blip>
          <a:srcRect l="4173" t="863" r="22420"/>
          <a:stretch/>
        </p:blipFill>
        <p:spPr>
          <a:xfrm>
            <a:off x="106018" y="213383"/>
            <a:ext cx="4544859" cy="3908044"/>
          </a:xfrm>
          <a:prstGeom prst="rect">
            <a:avLst/>
          </a:prstGeom>
        </p:spPr>
      </p:pic>
      <p:sp>
        <p:nvSpPr>
          <p:cNvPr id="9" name="Rectángulo 8">
            <a:extLst>
              <a:ext uri="{FF2B5EF4-FFF2-40B4-BE49-F238E27FC236}">
                <a16:creationId xmlns:a16="http://schemas.microsoft.com/office/drawing/2014/main" id="{98AE42C3-B62D-4C6F-A42B-28C3785E4997}"/>
              </a:ext>
            </a:extLst>
          </p:cNvPr>
          <p:cNvSpPr/>
          <p:nvPr/>
        </p:nvSpPr>
        <p:spPr>
          <a:xfrm>
            <a:off x="106017" y="4196333"/>
            <a:ext cx="8693425" cy="1200329"/>
          </a:xfrm>
          <a:prstGeom prst="rect">
            <a:avLst/>
          </a:prstGeom>
        </p:spPr>
        <p:txBody>
          <a:bodyPr wrap="square">
            <a:spAutoFit/>
          </a:bodyPr>
          <a:lstStyle/>
          <a:p>
            <a:r>
              <a:rPr lang="es-ES" sz="3600" b="1" dirty="0">
                <a:solidFill>
                  <a:schemeClr val="tx2"/>
                </a:solidFill>
                <a:effectLst>
                  <a:outerShdw blurRad="38100" dist="38100" dir="2700000" algn="tl">
                    <a:srgbClr val="000000">
                      <a:alpha val="43137"/>
                    </a:srgbClr>
                  </a:outerShdw>
                </a:effectLst>
                <a:latin typeface="Zurich Cn BT" panose="020B0506020202040204" pitchFamily="34" charset="0"/>
                <a:ea typeface="Calibri" panose="020F0502020204030204" pitchFamily="34" charset="0"/>
                <a:cs typeface="Times New Roman" panose="02020603050405020304" pitchFamily="18" charset="0"/>
              </a:rPr>
              <a:t>pero el hombre era duro y de malas obras; y era del linaje de Caleb</a:t>
            </a:r>
            <a:r>
              <a:rPr lang="es-ES" sz="3400" dirty="0">
                <a:solidFill>
                  <a:schemeClr val="tx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(1º Samuel 25:3).</a:t>
            </a:r>
            <a:endParaRPr lang="es-ES" sz="3400" dirty="0">
              <a:solidFill>
                <a:schemeClr val="tx2"/>
              </a:solidFill>
              <a:effectLst>
                <a:outerShdw blurRad="38100" dist="38100" dir="2700000" algn="tl">
                  <a:srgbClr val="000000">
                    <a:alpha val="43137"/>
                  </a:srgbClr>
                </a:outerShdw>
              </a:effectLst>
            </a:endParaRPr>
          </a:p>
        </p:txBody>
      </p:sp>
      <p:sp>
        <p:nvSpPr>
          <p:cNvPr id="10" name="Rectángulo 9">
            <a:extLst>
              <a:ext uri="{FF2B5EF4-FFF2-40B4-BE49-F238E27FC236}">
                <a16:creationId xmlns:a16="http://schemas.microsoft.com/office/drawing/2014/main" id="{03EA718D-873A-492E-84DE-1CDF22CEF1CB}"/>
              </a:ext>
            </a:extLst>
          </p:cNvPr>
          <p:cNvSpPr/>
          <p:nvPr/>
        </p:nvSpPr>
        <p:spPr>
          <a:xfrm>
            <a:off x="1442914" y="5471568"/>
            <a:ext cx="522450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rgbClr val="C00000"/>
                </a:solidFill>
                <a:effectLst/>
              </a:rPr>
              <a:t>Nabal y Abigail</a:t>
            </a:r>
          </a:p>
        </p:txBody>
      </p:sp>
      <p:sp>
        <p:nvSpPr>
          <p:cNvPr id="11" name="Rectángulo 10">
            <a:extLst>
              <a:ext uri="{FF2B5EF4-FFF2-40B4-BE49-F238E27FC236}">
                <a16:creationId xmlns:a16="http://schemas.microsoft.com/office/drawing/2014/main" id="{698FA59D-85DE-473B-8305-789C9451AD8E}"/>
              </a:ext>
            </a:extLst>
          </p:cNvPr>
          <p:cNvSpPr/>
          <p:nvPr/>
        </p:nvSpPr>
        <p:spPr>
          <a:xfrm>
            <a:off x="803317" y="6266675"/>
            <a:ext cx="6503703" cy="584775"/>
          </a:xfrm>
          <a:prstGeom prst="rect">
            <a:avLst/>
          </a:prstGeom>
          <a:noFill/>
        </p:spPr>
        <p:txBody>
          <a:bodyPr wrap="none" lIns="91440" tIns="45720" rIns="91440" bIns="45720">
            <a:spAutoFit/>
          </a:bodyPr>
          <a:lstStyle/>
          <a:p>
            <a:pPr algn="ctr"/>
            <a:r>
              <a:rPr lang="es-ES" sz="3200" b="1" cap="none" spc="0" dirty="0">
                <a:ln w="0"/>
                <a:solidFill>
                  <a:schemeClr val="tx2"/>
                </a:solidFill>
                <a:effectLst>
                  <a:outerShdw blurRad="38100" dist="19050" dir="2700000" algn="tl" rotWithShape="0">
                    <a:schemeClr val="dk1">
                      <a:alpha val="40000"/>
                    </a:schemeClr>
                  </a:outerShdw>
                </a:effectLst>
                <a:latin typeface="Arial Narrow" panose="020B0606020202030204" pitchFamily="34" charset="0"/>
              </a:rPr>
              <a:t>Un matrimonio sumergido en la tristeza</a:t>
            </a:r>
          </a:p>
        </p:txBody>
      </p:sp>
    </p:spTree>
    <p:extLst>
      <p:ext uri="{BB962C8B-B14F-4D97-AF65-F5344CB8AC3E}">
        <p14:creationId xmlns:p14="http://schemas.microsoft.com/office/powerpoint/2010/main" val="39418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077" y="185530"/>
            <a:ext cx="3672177" cy="1099931"/>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r>
              <a:rPr lang="es-ES" sz="6600" noProof="1">
                <a:solidFill>
                  <a:srgbClr val="7030A0"/>
                </a:solidFill>
                <a:effectLst>
                  <a:outerShdw blurRad="38100" dist="38100" dir="2700000" algn="tl">
                    <a:srgbClr val="000000">
                      <a:alpha val="43137"/>
                    </a:srgbClr>
                  </a:outerShdw>
                </a:effectLst>
              </a:rPr>
              <a:t>Abigail</a:t>
            </a:r>
            <a:r>
              <a:rPr lang="es-ES" noProof="1">
                <a:solidFill>
                  <a:srgbClr val="7030A0"/>
                </a:solidFill>
              </a:rPr>
              <a:t> </a:t>
            </a:r>
          </a:p>
        </p:txBody>
      </p:sp>
      <p:sp>
        <p:nvSpPr>
          <p:cNvPr id="3" name="Rectángulo 2">
            <a:extLst>
              <a:ext uri="{FF2B5EF4-FFF2-40B4-BE49-F238E27FC236}">
                <a16:creationId xmlns:a16="http://schemas.microsoft.com/office/drawing/2014/main" id="{87924A71-4399-4871-8698-35EFC2A5A29F}"/>
              </a:ext>
            </a:extLst>
          </p:cNvPr>
          <p:cNvSpPr/>
          <p:nvPr/>
        </p:nvSpPr>
        <p:spPr>
          <a:xfrm>
            <a:off x="477077" y="1488750"/>
            <a:ext cx="3962401" cy="4524315"/>
          </a:xfrm>
          <a:prstGeom prst="rect">
            <a:avLst/>
          </a:prstGeom>
        </p:spPr>
        <p:txBody>
          <a:bodyPr wrap="square">
            <a:spAutoFit/>
          </a:bodyPr>
          <a:lstStyle/>
          <a:p>
            <a:r>
              <a:rPr lang="es-ES" sz="3200" b="1" dirty="0">
                <a:solidFill>
                  <a:schemeClr val="tx2"/>
                </a:solidFill>
                <a:effectLst>
                  <a:outerShdw blurRad="38100" dist="38100" dir="2700000" algn="tl">
                    <a:srgbClr val="000000">
                      <a:alpha val="43137"/>
                    </a:srgbClr>
                  </a:outerShdw>
                </a:effectLst>
                <a:latin typeface="Ramona" pitchFamily="2" charset="0"/>
                <a:ea typeface="Calibri" panose="020F0502020204030204" pitchFamily="34" charset="0"/>
              </a:rPr>
              <a:t>Parece que también en otras épocas se concertaban matrimonios de personas sumamente dispares. Tenemos Un ejemplo de ello en el matrimonio de Nabal con Abigail. </a:t>
            </a:r>
            <a:endParaRPr lang="es-ES" sz="3200" b="1" dirty="0">
              <a:solidFill>
                <a:schemeClr val="tx2"/>
              </a:solidFill>
              <a:effectLst>
                <a:outerShdw blurRad="38100" dist="38100" dir="2700000" algn="tl">
                  <a:srgbClr val="000000">
                    <a:alpha val="43137"/>
                  </a:srgbClr>
                </a:outerShdw>
              </a:effectLst>
              <a:latin typeface="Ramona" pitchFamily="2" charset="0"/>
            </a:endParaRPr>
          </a:p>
        </p:txBody>
      </p:sp>
      <p:sp>
        <p:nvSpPr>
          <p:cNvPr id="4" name="Rectángulo 3">
            <a:extLst>
              <a:ext uri="{FF2B5EF4-FFF2-40B4-BE49-F238E27FC236}">
                <a16:creationId xmlns:a16="http://schemas.microsoft.com/office/drawing/2014/main" id="{4E83293C-7871-4C6B-AF54-4A8FDA63C00A}"/>
              </a:ext>
            </a:extLst>
          </p:cNvPr>
          <p:cNvSpPr/>
          <p:nvPr/>
        </p:nvSpPr>
        <p:spPr>
          <a:xfrm>
            <a:off x="4850296" y="185530"/>
            <a:ext cx="4161182" cy="6001643"/>
          </a:xfrm>
          <a:prstGeom prst="rect">
            <a:avLst/>
          </a:prstGeom>
        </p:spPr>
        <p:txBody>
          <a:bodyPr wrap="square">
            <a:spAutoFit/>
          </a:bodyPr>
          <a:lstStyle/>
          <a:p>
            <a:r>
              <a:rPr lang="es-ES" sz="3200" b="1" dirty="0">
                <a:solidFill>
                  <a:schemeClr val="tx2"/>
                </a:solidFill>
                <a:effectLst>
                  <a:outerShdw blurRad="38100" dist="38100" dir="2700000" algn="tl">
                    <a:srgbClr val="000000">
                      <a:alpha val="43137"/>
                    </a:srgbClr>
                  </a:outerShdw>
                </a:effectLst>
                <a:latin typeface="Ramona" pitchFamily="2" charset="0"/>
                <a:ea typeface="Calibri" panose="020F0502020204030204" pitchFamily="34" charset="0"/>
              </a:rPr>
              <a:t>Nabal era un hombre muy rico, pero sumamente burdo y zafio (inculto y sin finura), de poco discernimiento y dado a toda clase de excesos. Ella era una mujer juiciosa y de buen parecer y con un recto sentido moral.</a:t>
            </a:r>
            <a:endParaRPr lang="es-ES" sz="3200" b="1" dirty="0">
              <a:solidFill>
                <a:schemeClr val="tx2"/>
              </a:solidFill>
              <a:effectLst>
                <a:outerShdw blurRad="38100" dist="38100" dir="2700000" algn="tl">
                  <a:srgbClr val="000000">
                    <a:alpha val="43137"/>
                  </a:srgbClr>
                </a:outerShdw>
              </a:effectLst>
              <a:latin typeface="Ramona" pitchFamily="2" charset="0"/>
            </a:endParaRPr>
          </a:p>
        </p:txBody>
      </p:sp>
    </p:spTree>
    <p:extLst>
      <p:ext uri="{BB962C8B-B14F-4D97-AF65-F5344CB8AC3E}">
        <p14:creationId xmlns:p14="http://schemas.microsoft.com/office/powerpoint/2010/main" val="42222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FD79E-45A3-4471-9DFE-D9812A86FB25}"/>
              </a:ext>
            </a:extLst>
          </p:cNvPr>
          <p:cNvSpPr txBox="1">
            <a:spLocks/>
          </p:cNvSpPr>
          <p:nvPr/>
        </p:nvSpPr>
        <p:spPr>
          <a:xfrm>
            <a:off x="0" y="384313"/>
            <a:ext cx="3672177" cy="10999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normAutofit/>
          </a:bodyPr>
          <a:lstStyle>
            <a:lvl1pPr algn="l" defTabSz="914400" rtl="0" eaLnBrk="1" latinLnBrk="0" hangingPunct="1">
              <a:lnSpc>
                <a:spcPct val="90000"/>
              </a:lnSpc>
              <a:spcBef>
                <a:spcPct val="0"/>
              </a:spcBef>
              <a:buNone/>
              <a:defRPr sz="3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6600" noProof="1">
                <a:solidFill>
                  <a:srgbClr val="7030A0"/>
                </a:solidFill>
                <a:effectLst>
                  <a:outerShdw blurRad="38100" dist="38100" dir="2700000" algn="tl">
                    <a:srgbClr val="000000">
                      <a:alpha val="43137"/>
                    </a:srgbClr>
                  </a:outerShdw>
                </a:effectLst>
              </a:rPr>
              <a:t>Abigail</a:t>
            </a:r>
            <a:r>
              <a:rPr lang="es-ES" noProof="1">
                <a:solidFill>
                  <a:srgbClr val="7030A0"/>
                </a:solidFill>
              </a:rPr>
              <a:t> </a:t>
            </a:r>
          </a:p>
        </p:txBody>
      </p:sp>
      <p:sp>
        <p:nvSpPr>
          <p:cNvPr id="3" name="Rectángulo 2">
            <a:extLst>
              <a:ext uri="{FF2B5EF4-FFF2-40B4-BE49-F238E27FC236}">
                <a16:creationId xmlns:a16="http://schemas.microsoft.com/office/drawing/2014/main" id="{807ECB55-CE20-4608-BC68-AEE28DD92DA9}"/>
              </a:ext>
            </a:extLst>
          </p:cNvPr>
          <p:cNvSpPr/>
          <p:nvPr/>
        </p:nvSpPr>
        <p:spPr>
          <a:xfrm>
            <a:off x="125896" y="1484244"/>
            <a:ext cx="4313583" cy="4834657"/>
          </a:xfrm>
          <a:prstGeom prst="rect">
            <a:avLst/>
          </a:prstGeom>
        </p:spPr>
        <p:txBody>
          <a:bodyPr wrap="square">
            <a:spAutoFit/>
          </a:bodyPr>
          <a:lstStyle/>
          <a:p>
            <a:pPr>
              <a:lnSpc>
                <a:spcPct val="107000"/>
              </a:lnSpc>
              <a:spcAft>
                <a:spcPts val="800"/>
              </a:spcAft>
            </a:pPr>
            <a:r>
              <a:rPr lang="es-ES" sz="3600" b="1" dirty="0">
                <a:solidFill>
                  <a:schemeClr val="tx2"/>
                </a:solidFill>
                <a:latin typeface="Zurich Cn BT" panose="020B0506020202040204" pitchFamily="34" charset="0"/>
                <a:ea typeface="Calibri" panose="020F0502020204030204" pitchFamily="34" charset="0"/>
                <a:cs typeface="Times New Roman" panose="02020603050405020304" pitchFamily="18" charset="0"/>
              </a:rPr>
              <a:t>Abigail tenía mucha más comprensión y es evidente que por su parte, estaba decididamente del lado de David, pues lo demuestran también sus palabras:</a:t>
            </a:r>
            <a:endParaRPr lang="es-ES" sz="3200" b="1" dirty="0">
              <a:solidFill>
                <a:schemeClr val="tx2"/>
              </a:solidFill>
              <a:effectLst/>
              <a:latin typeface="Zurich Cn BT" panose="020B050602020204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376FB183-DFEC-465E-8784-9F5F0124889D}"/>
              </a:ext>
            </a:extLst>
          </p:cNvPr>
          <p:cNvSpPr/>
          <p:nvPr/>
        </p:nvSpPr>
        <p:spPr>
          <a:xfrm>
            <a:off x="4810538" y="384313"/>
            <a:ext cx="4002158" cy="452431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rgbClr val="7030A0"/>
                </a:solidFill>
                <a:latin typeface="Zurich Cn BT" panose="020B0506020202040204" pitchFamily="34" charset="0"/>
                <a:ea typeface="Calibri" panose="020F0502020204030204" pitchFamily="34" charset="0"/>
                <a:cs typeface="Times New Roman" panose="02020603050405020304" pitchFamily="18" charset="0"/>
              </a:rPr>
              <a:t>«Y acontecerá que cuando Jehová haga con mi señor conforme a todo el bien que ha hablado de ti, y te establezca por príncipe sobre la tierra...»</a:t>
            </a:r>
            <a:endParaRPr lang="es-ES" sz="2800" b="1" dirty="0">
              <a:ln/>
              <a:solidFill>
                <a:srgbClr val="7030A0"/>
              </a:solidFill>
            </a:endParaRPr>
          </a:p>
        </p:txBody>
      </p:sp>
      <p:sp>
        <p:nvSpPr>
          <p:cNvPr id="5" name="CuadroTexto 4">
            <a:extLst>
              <a:ext uri="{FF2B5EF4-FFF2-40B4-BE49-F238E27FC236}">
                <a16:creationId xmlns:a16="http://schemas.microsoft.com/office/drawing/2014/main" id="{8DAA4619-1B2C-4F3C-8DFD-8E14A305D5C6}"/>
              </a:ext>
            </a:extLst>
          </p:cNvPr>
          <p:cNvSpPr txBox="1"/>
          <p:nvPr/>
        </p:nvSpPr>
        <p:spPr>
          <a:xfrm>
            <a:off x="5181600" y="5062330"/>
            <a:ext cx="3260034" cy="523220"/>
          </a:xfrm>
          <a:prstGeom prst="rect">
            <a:avLst/>
          </a:prstGeom>
          <a:noFill/>
        </p:spPr>
        <p:txBody>
          <a:bodyPr wrap="square" rtlCol="0">
            <a:spAutoFit/>
          </a:bodyPr>
          <a:lstStyle/>
          <a:p>
            <a:r>
              <a:rPr lang="es-ES" sz="2800" b="1" dirty="0">
                <a:solidFill>
                  <a:schemeClr val="tx2"/>
                </a:solidFill>
                <a:effectLst>
                  <a:outerShdw blurRad="38100" dist="38100" dir="2700000" algn="tl">
                    <a:srgbClr val="000000">
                      <a:alpha val="43137"/>
                    </a:srgbClr>
                  </a:outerShdw>
                </a:effectLst>
              </a:rPr>
              <a:t>(1º Samuel_25.30)</a:t>
            </a:r>
          </a:p>
        </p:txBody>
      </p:sp>
    </p:spTree>
    <p:extLst>
      <p:ext uri="{BB962C8B-B14F-4D97-AF65-F5344CB8AC3E}">
        <p14:creationId xmlns:p14="http://schemas.microsoft.com/office/powerpoint/2010/main" val="140064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ded_Design_Yellow_TP102900996.potx" id="{6B162268-CB36-43DE-A552-0B75CE668863}" vid="{136243E8-536F-427A-82F4-B1E8D39C9676}"/>
    </a:ext>
  </a:ext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diseño de banda amarilla (panorámica)</Template>
  <TotalTime>0</TotalTime>
  <Words>2849</Words>
  <Application>Microsoft Office PowerPoint</Application>
  <PresentationFormat>Presentación en pantalla (4:3)</PresentationFormat>
  <Paragraphs>149</Paragraphs>
  <Slides>59</Slides>
  <Notes>2</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59</vt:i4>
      </vt:variant>
    </vt:vector>
  </HeadingPairs>
  <TitlesOfParts>
    <vt:vector size="81" baseType="lpstr">
      <vt:lpstr>36</vt:lpstr>
      <vt:lpstr>Abadi MT Condensed</vt:lpstr>
      <vt:lpstr>Abadi MT Condensed Extra Bold</vt:lpstr>
      <vt:lpstr>Amelia BT</vt:lpstr>
      <vt:lpstr>Announce</vt:lpstr>
      <vt:lpstr>Arial</vt:lpstr>
      <vt:lpstr>Arial Black</vt:lpstr>
      <vt:lpstr>Arial Narrow</vt:lpstr>
      <vt:lpstr>Benguiat Bk BT</vt:lpstr>
      <vt:lpstr>Berlin Sans FB</vt:lpstr>
      <vt:lpstr>Book Antiqua</vt:lpstr>
      <vt:lpstr>Born</vt:lpstr>
      <vt:lpstr>Calibri</vt:lpstr>
      <vt:lpstr>Eureka</vt:lpstr>
      <vt:lpstr>Flareserif821 BT</vt:lpstr>
      <vt:lpstr>Humanst521 BT</vt:lpstr>
      <vt:lpstr>Ramona</vt:lpstr>
      <vt:lpstr>Swiss 721 SWA</vt:lpstr>
      <vt:lpstr>Times New Roman</vt:lpstr>
      <vt:lpstr>Zurich BlkEx BT</vt:lpstr>
      <vt:lpstr>Zurich Cn BT</vt:lpstr>
      <vt:lpstr>Banded Design Yellow 16x9</vt:lpstr>
      <vt:lpstr>Grandes mujeres en La Biblia  (Parte I)</vt:lpstr>
      <vt:lpstr>“Y dijo Jehová Dios: No es bueno que el hombre esté solo; le haré ayuda idónea para él”  (Génesis_2.18)</vt:lpstr>
      <vt:lpstr>“Y de la costilla que Jehová Dios tomó del hombre, hizo una mujer, y la trajo al hombre”  (Génesis_2.22) </vt:lpstr>
      <vt:lpstr>Introducción </vt:lpstr>
      <vt:lpstr>Presentación de PowerPoint</vt:lpstr>
      <vt:lpstr>Abigaíl   (1º Samuel_25.2 – 44)  </vt:lpstr>
      <vt:lpstr>Presentación de PowerPoint</vt:lpstr>
      <vt:lpstr>Abigail </vt:lpstr>
      <vt:lpstr>Presentación de PowerPoint</vt:lpstr>
      <vt:lpstr>Presentación de PowerPoint</vt:lpstr>
      <vt:lpstr>Presentación de PowerPoint</vt:lpstr>
      <vt:lpstr>Presentación de PowerPoint</vt:lpstr>
      <vt:lpstr>Presentación de PowerPoint</vt:lpstr>
      <vt:lpstr>AGAR (Génesis_21:9 – 21)</vt:lpstr>
      <vt:lpstr>AGAR</vt:lpstr>
      <vt:lpstr>AGAR</vt:lpstr>
      <vt:lpstr>AGAR</vt:lpstr>
      <vt:lpstr>AGAR</vt:lpstr>
      <vt:lpstr>AGAR</vt:lpstr>
      <vt:lpstr>AGAR</vt:lpstr>
      <vt:lpstr>AGAR</vt:lpstr>
      <vt:lpstr>AGAR</vt:lpstr>
      <vt:lpstr>AGAR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2018-01-07T00:00:18Z</dcterms:created>
  <dcterms:modified xsi:type="dcterms:W3CDTF">2018-01-13T06:47:27Z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