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5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4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9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7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2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lesiadecristousulutan.org/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C94FA1-3984-4678-B997-B1F27D61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0"/>
            <a:ext cx="9119223" cy="42804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D2B50C-CCEF-4138-A537-4CB160721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41" y="4672379"/>
            <a:ext cx="7507190" cy="2185621"/>
          </a:xfrm>
        </p:spPr>
        <p:txBody>
          <a:bodyPr/>
          <a:lstStyle/>
          <a:p>
            <a:pPr algn="ctr"/>
            <a:r>
              <a:rPr lang="es-ES" dirty="0"/>
              <a:t>Geografía bíblica</a:t>
            </a:r>
            <a:br>
              <a:rPr lang="es-ES" dirty="0"/>
            </a:br>
            <a:r>
              <a:rPr lang="es-ES" dirty="0"/>
              <a:t>(parte 1)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CD4464-70C9-427A-975E-B5BDF6D32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394915"/>
          </a:xfrm>
        </p:spPr>
        <p:txBody>
          <a:bodyPr/>
          <a:lstStyle/>
          <a:p>
            <a:r>
              <a:rPr lang="es-ES" dirty="0"/>
              <a:t>En el principio creó Dios los cielos y la tierra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9247F9-CA5E-4BCA-A9FE-BED35610F6A3}"/>
              </a:ext>
            </a:extLst>
          </p:cNvPr>
          <p:cNvSpPr txBox="1">
            <a:spLocks/>
          </p:cNvSpPr>
          <p:nvPr/>
        </p:nvSpPr>
        <p:spPr>
          <a:xfrm>
            <a:off x="3443052" y="141799"/>
            <a:ext cx="5210618" cy="39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IGLESIA DE CRISTO EN USULUTÁN  14 – OCTUBRE – 2017 </a:t>
            </a:r>
          </a:p>
        </p:txBody>
      </p:sp>
    </p:spTree>
    <p:extLst>
      <p:ext uri="{BB962C8B-B14F-4D97-AF65-F5344CB8AC3E}">
        <p14:creationId xmlns:p14="http://schemas.microsoft.com/office/powerpoint/2010/main" val="18927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DDCD1-7A21-4FA5-A2B9-CFC429A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0" y="219588"/>
            <a:ext cx="5025887" cy="1198394"/>
          </a:xfrm>
        </p:spPr>
        <p:txBody>
          <a:bodyPr/>
          <a:lstStyle/>
          <a:p>
            <a:r>
              <a:rPr lang="es-ES" dirty="0"/>
              <a:t>GOSÉN (LUGAR DE PASTO)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A10906-FB71-4658-849C-CB0C7809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1417981"/>
            <a:ext cx="7772400" cy="5049079"/>
          </a:xfrm>
        </p:spPr>
        <p:txBody>
          <a:bodyPr>
            <a:normAutofit/>
          </a:bodyPr>
          <a:lstStyle/>
          <a:p>
            <a:r>
              <a:rPr lang="es-SV" sz="2400" dirty="0" err="1"/>
              <a:t>Gosén</a:t>
            </a:r>
            <a:r>
              <a:rPr lang="es-SV" sz="2400" dirty="0"/>
              <a:t> es de importancia especial para nosotros porque fue el hogar de los israelitas durante su estancia en Egipto. Estaba en el lado oriental del Nilo y se extendía del Mediterráneo al mar Rojo; contenía 2.331 </a:t>
            </a:r>
            <a:r>
              <a:rPr lang="es-SV" sz="2400" dirty="0" err="1"/>
              <a:t>kms</a:t>
            </a:r>
            <a:r>
              <a:rPr lang="es-SV" sz="2400" dirty="0"/>
              <a:t>. de tierras aluviales, llanas y ricas. </a:t>
            </a:r>
          </a:p>
          <a:p>
            <a:endParaRPr lang="es-SV" sz="2400" dirty="0"/>
          </a:p>
          <a:p>
            <a:r>
              <a:rPr lang="es-SV" sz="2400" dirty="0"/>
              <a:t>Era una sección excelente de Egipto y estaba admirablemente adaptada para hatos y rebaños de Israel y era amplio como para dar lugar al crecimiento maravilloso de los israelitas. El Nilo los separaba del resto de Egipto.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804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86283-7D75-42FD-B985-202F6A08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2841"/>
            <a:ext cx="7772400" cy="893594"/>
          </a:xfrm>
        </p:spPr>
        <p:txBody>
          <a:bodyPr>
            <a:normAutofit/>
          </a:bodyPr>
          <a:lstStyle/>
          <a:p>
            <a:r>
              <a:rPr lang="es-ES" sz="4800" b="1" dirty="0"/>
              <a:t>El testimonio de </a:t>
            </a:r>
            <a:r>
              <a:rPr lang="es-ES" sz="4800" b="1" dirty="0" err="1"/>
              <a:t>estéban</a:t>
            </a:r>
            <a:endParaRPr lang="es-ES" sz="4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D6F06-A126-4EAB-9124-06B76462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140746"/>
            <a:ext cx="7918173" cy="5167289"/>
          </a:xfrm>
        </p:spPr>
        <p:txBody>
          <a:bodyPr>
            <a:normAutofit lnSpcReduction="10000"/>
          </a:bodyPr>
          <a:lstStyle/>
          <a:p>
            <a:r>
              <a:rPr lang="es-SV" sz="2400" dirty="0"/>
              <a:t>“</a:t>
            </a:r>
            <a:r>
              <a:rPr lang="es-SV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él dijo:  Varones hermanos y padres, oíd: El Dios de la gloria apareció a nuestro padre Abraham, estando en Mesopotamia, antes que morase en Harán, y le dijo: Sal de tu tierra y de tu parentela, y ven a la tierra que yo te mostraré. Entonces salió de la tierra de los caldeos y habitó en Harán; y de allí, muerto su padre, Dios le trasladó a esta tierra, en la cual vosotros habitáis ahora. Y no le dio herencia en ella, ni aun para asentar un pie; pero le prometió que se la daría en posesión, y a su descendencia después de él, cuando él aún no tenía hijo. Y le dijo Dios así: Que su descendencia sería extranjera en tierra ajena, y que los reducirían a servidumbre y los maltratarían, por cuatrocientos años. Mas yo juzgaré, dijo Dios, a la nación de la cual serán siervos; y después de esto saldrán y me servirán en este lugar</a:t>
            </a:r>
            <a:r>
              <a:rPr lang="es-SV" sz="2400" dirty="0"/>
              <a:t>” (</a:t>
            </a:r>
            <a:r>
              <a:rPr lang="es-SV" sz="2400" dirty="0">
                <a:solidFill>
                  <a:srgbClr val="0070C0"/>
                </a:solidFill>
              </a:rPr>
              <a:t>Hechos_7.2 – 7</a:t>
            </a:r>
            <a:r>
              <a:rPr lang="es-SV" sz="2400" dirty="0"/>
              <a:t>)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3074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662B4A-8C0B-45F1-9709-5AB7EDEB7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2" y="150802"/>
            <a:ext cx="8814622" cy="655479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FF5D33-3D3F-458C-8A42-079425FC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29" y="1"/>
            <a:ext cx="6150428" cy="827314"/>
          </a:xfrm>
        </p:spPr>
        <p:txBody>
          <a:bodyPr/>
          <a:lstStyle/>
          <a:p>
            <a:r>
              <a:rPr lang="es-E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Una vista panorámica</a:t>
            </a:r>
          </a:p>
        </p:txBody>
      </p:sp>
    </p:spTree>
    <p:extLst>
      <p:ext uri="{BB962C8B-B14F-4D97-AF65-F5344CB8AC3E}">
        <p14:creationId xmlns:p14="http://schemas.microsoft.com/office/powerpoint/2010/main" val="139015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59867-C2E4-4720-8497-E26F5CF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569" y="132522"/>
            <a:ext cx="3596043" cy="1100064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Durante el ministerio de Jesús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1232586"/>
            <a:ext cx="36443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El ministerio de Jesús, se desarrolló en esta tierra, conocida como Palestina; en la ilustración podemos apreciar el lago de </a:t>
            </a:r>
            <a:r>
              <a:rPr lang="es-SV" sz="2200" dirty="0" err="1"/>
              <a:t>Genesareth</a:t>
            </a:r>
            <a:r>
              <a:rPr lang="es-SV" sz="2200" dirty="0"/>
              <a:t>, el lago de Galilea, llamado también, Mar de Galilea, el río Jordán y el Mar Muerto; conocido también como el mar salado o el mar de la sal; cerca del cual se estima que la esposa de Lot quedó convertida en estatua de sal.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06863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D4BB5-B919-4A3F-8629-83E60DB5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7" y="162486"/>
            <a:ext cx="3015343" cy="980513"/>
          </a:xfrm>
        </p:spPr>
        <p:txBody>
          <a:bodyPr>
            <a:normAutofit/>
          </a:bodyPr>
          <a:lstStyle/>
          <a:p>
            <a:r>
              <a:rPr lang="es-ES" b="1" dirty="0"/>
              <a:t>palestina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FFECF-DCD5-437F-8950-2048B12B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421" y="286655"/>
            <a:ext cx="4705351" cy="6462487"/>
          </a:xfrm>
        </p:spPr>
        <p:txBody>
          <a:bodyPr>
            <a:normAutofit lnSpcReduction="10000"/>
          </a:bodyPr>
          <a:lstStyle/>
          <a:p>
            <a:r>
              <a:rPr lang="es-SV" sz="2400" dirty="0"/>
              <a:t>Palestina es un país pequeño que ha variado en tamaño en diferentes períodos, pero en su totalidad era de más o menos 321 </a:t>
            </a:r>
            <a:r>
              <a:rPr lang="es-SV" sz="2400" dirty="0" err="1"/>
              <a:t>Kms</a:t>
            </a:r>
            <a:r>
              <a:rPr lang="es-SV" sz="2400" dirty="0"/>
              <a:t>. de largo y de 80 a 160 </a:t>
            </a:r>
            <a:r>
              <a:rPr lang="es-SV" sz="2400" dirty="0" err="1"/>
              <a:t>Kms</a:t>
            </a:r>
            <a:r>
              <a:rPr lang="es-SV" sz="2400" dirty="0"/>
              <a:t>. de ancho, con un área total de 3.108 </a:t>
            </a:r>
            <a:r>
              <a:rPr lang="es-SV" sz="2400" dirty="0" err="1"/>
              <a:t>Kms</a:t>
            </a:r>
            <a:r>
              <a:rPr lang="es-SV" sz="2400" dirty="0"/>
              <a:t>. cuadrados. En este país pequeño ocurrieron la mayor parte de los eventos del Antiguo y del Nuevo Testamentos. Los quince siglos que vivieron ahí los patriarcas, reyes, profetas y sacerdotes de Israel, y también el recuerdo de la vida de Jesús y de sus primeros seguidores, quienes vivieron y trabajaron allí, lo han hecho el país más sagrado del mundo.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36534-35AA-4576-9AC6-29AA569D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8826"/>
            <a:ext cx="4441371" cy="600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D4BB5-B919-4A3F-8629-83E60DB5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7" y="162486"/>
            <a:ext cx="3015343" cy="980513"/>
          </a:xfrm>
        </p:spPr>
        <p:txBody>
          <a:bodyPr>
            <a:normAutofit/>
          </a:bodyPr>
          <a:lstStyle/>
          <a:p>
            <a:r>
              <a:rPr lang="es-ES" b="1" dirty="0"/>
              <a:t>palestina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FFECF-DCD5-437F-8950-2048B12B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0" y="286655"/>
            <a:ext cx="4470402" cy="6462487"/>
          </a:xfrm>
        </p:spPr>
        <p:txBody>
          <a:bodyPr>
            <a:normAutofit/>
          </a:bodyPr>
          <a:lstStyle/>
          <a:p>
            <a:r>
              <a:rPr lang="es-SV" sz="2400" dirty="0"/>
              <a:t>Uno casi no podría hallar un país más escabroso. Hay numerosas montañas, collados, llanuras y valles. Esta condición produce una gran cantidad de terrenos, y también muy grandes diferencias en el clima, como lo indica el monte Hermón, con su cima cubierta de nieve a 2.806 ms. de altura en el norte; y el mar Muerto más de 396 ms. bajo el nivel del mar Mediterráneo en el sur. Las estaciones se dividen en caliente, lluviosa, seca o tiempo de sembrar y de cosechar.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563974-9ACD-4A3B-AE64-B315234B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8" y="899886"/>
            <a:ext cx="4441369" cy="33310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164B9D-0B30-458F-86BE-D57B6320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8" y="3876377"/>
            <a:ext cx="4441369" cy="29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BCD20-13F7-4C25-9905-18749A8A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94347"/>
            <a:ext cx="2405743" cy="86519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palestina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A7429-AD90-478C-9E02-FB69D345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599" y="845057"/>
            <a:ext cx="4132943" cy="5802486"/>
          </a:xfrm>
        </p:spPr>
        <p:txBody>
          <a:bodyPr>
            <a:normAutofit/>
          </a:bodyPr>
          <a:lstStyle/>
          <a:p>
            <a:r>
              <a:rPr lang="es-SV" sz="2400" dirty="0"/>
              <a:t>Con tantos montes que tiene el país, está desolado y no produce tanto como en años pasados; la apariencia es de un país devastado y olvidado, si no condenado. Solamente quedan las memorias sagradas. El viajero se impresiona con el hecho de que quedan muy pocas reliquias de arquitectura y arte para relatar la orgullosa historia de una civilización que ocupó este territorio.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2EDA51-24A6-4226-86E9-4DA4935A1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845057"/>
            <a:ext cx="4414455" cy="2957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8C7981-77E5-4B8E-BA70-6F6CC803E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3746300"/>
            <a:ext cx="4414455" cy="31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F86B8-53BA-47A2-9134-19C3E278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0DB508-7B4C-4BE5-9A38-B6B9B55A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831"/>
            <a:ext cx="2304143" cy="603939"/>
          </a:xfrm>
        </p:spPr>
        <p:txBody>
          <a:bodyPr>
            <a:normAutofit fontScale="90000"/>
          </a:bodyPr>
          <a:lstStyle/>
          <a:p>
            <a:r>
              <a:rPr lang="es-ES" dirty="0"/>
              <a:t>palestina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94539A-522D-4909-A1E2-A272FF9D5954}"/>
              </a:ext>
            </a:extLst>
          </p:cNvPr>
          <p:cNvSpPr/>
          <p:nvPr/>
        </p:nvSpPr>
        <p:spPr>
          <a:xfrm>
            <a:off x="5246914" y="208858"/>
            <a:ext cx="36358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Ha tenido varios nombres:</a:t>
            </a:r>
          </a:p>
          <a:p>
            <a:endParaRPr lang="es-SV" sz="2400" dirty="0"/>
          </a:p>
          <a:p>
            <a:r>
              <a:rPr lang="es-SV" sz="2400" dirty="0"/>
              <a:t>CANAÁN: Llamada así por el hecho de que sus primeros habitantes fueron descendientes de Canaán, y se usaba este nombre para designar al país entre el mar Mediterráneo y el río Jordán (Josué 14:1, 2); la tierra al este del Jordán en aquel tiempo era conocida por Galaad.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1612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F86B8-53BA-47A2-9134-19C3E278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0DB508-7B4C-4BE5-9A38-B6B9B55A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831"/>
            <a:ext cx="2304143" cy="603939"/>
          </a:xfrm>
        </p:spPr>
        <p:txBody>
          <a:bodyPr>
            <a:normAutofit fontScale="90000"/>
          </a:bodyPr>
          <a:lstStyle/>
          <a:p>
            <a:r>
              <a:rPr lang="es-ES" dirty="0"/>
              <a:t>palestina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94539A-522D-4909-A1E2-A272FF9D5954}"/>
              </a:ext>
            </a:extLst>
          </p:cNvPr>
          <p:cNvSpPr/>
          <p:nvPr/>
        </p:nvSpPr>
        <p:spPr>
          <a:xfrm>
            <a:off x="5246914" y="208857"/>
            <a:ext cx="37374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“Subió Moisés de los campos de </a:t>
            </a:r>
            <a:r>
              <a:rPr lang="es-SV" sz="2000" dirty="0" err="1"/>
              <a:t>Moab</a:t>
            </a:r>
            <a:r>
              <a:rPr lang="es-SV" sz="2000" dirty="0"/>
              <a:t> al monte </a:t>
            </a:r>
            <a:r>
              <a:rPr lang="es-SV" sz="2000" dirty="0" err="1"/>
              <a:t>Nebo</a:t>
            </a:r>
            <a:r>
              <a:rPr lang="es-SV" sz="2000" dirty="0"/>
              <a:t>, a la cumbre del </a:t>
            </a:r>
            <a:r>
              <a:rPr lang="es-SV" sz="2000" dirty="0" err="1"/>
              <a:t>Pisga</a:t>
            </a:r>
            <a:r>
              <a:rPr lang="es-SV" sz="2000" dirty="0"/>
              <a:t>, que está enfrente de Jericó; y le mostró Jehová toda la tierra de Galaad hasta Dan, todo Neftalí, y la tierra de Efraín y de Manasés, toda la tierra de Judá hasta el mar occidental; el </a:t>
            </a:r>
            <a:r>
              <a:rPr lang="es-SV" sz="2000" dirty="0" err="1"/>
              <a:t>Neguev</a:t>
            </a:r>
            <a:r>
              <a:rPr lang="es-SV" sz="2000" dirty="0"/>
              <a:t>, y la llanura, la vega de Jericó, ciudad de las palmeras, hasta </a:t>
            </a:r>
            <a:r>
              <a:rPr lang="es-SV" sz="2000" dirty="0" err="1"/>
              <a:t>Zoar</a:t>
            </a:r>
            <a:r>
              <a:rPr lang="es-SV" sz="2000" dirty="0"/>
              <a:t>. Y le dijo Jehová: Esta es la tierra de que juré a Abraham, a Isaac y a Jacob, diciendo: A tu descendencia la daré. Te he permitido verla con tus ojos, mas no pasarás allá” (Deuteronomio_34.1 – 4)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1604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DB508-7B4C-4BE5-9A38-B6B9B55A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831"/>
            <a:ext cx="7831364" cy="603939"/>
          </a:xfrm>
        </p:spPr>
        <p:txBody>
          <a:bodyPr>
            <a:normAutofit fontScale="90000"/>
          </a:bodyPr>
          <a:lstStyle/>
          <a:p>
            <a:r>
              <a:rPr lang="es-ES" dirty="0"/>
              <a:t>Palestina ha tenido varios nombres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FDEE3D-7907-4A3C-9EB3-7F539366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07" y="1018322"/>
            <a:ext cx="8615136" cy="5788877"/>
          </a:xfrm>
        </p:spPr>
        <p:txBody>
          <a:bodyPr>
            <a:normAutofit lnSpcReduction="10000"/>
          </a:bodyPr>
          <a:lstStyle/>
          <a:p>
            <a:r>
              <a:rPr lang="es-SV" dirty="0"/>
              <a:t>TIERRA DE ISRAEL: Este nombre fue usado después que la tierra había sido distribuida entre las tribus, y designaba la tierra que ellos ocuparon. </a:t>
            </a:r>
          </a:p>
          <a:p>
            <a:r>
              <a:rPr lang="es-SV" dirty="0"/>
              <a:t>TIERRA PROMETIDA. Llamada así por el pacto que Jehová hizo con Abraham y sus descendientes, de que se las daría como posesión, Génesis 15:18. </a:t>
            </a:r>
          </a:p>
          <a:p>
            <a:r>
              <a:rPr lang="es-SV" dirty="0"/>
              <a:t>TIERRA SANTA. En los primeros tiempos se usó este término porque se pensaba que la tierra pertenecía a Jehová, y fue hecha sagrada por la presencia de su templo en su frontera, Zacarías 2:12, y porque más tarde fue escenario del nacimiento, la vida, los viajes, la muerte, la resurrección y la ascensión de Jesús. </a:t>
            </a:r>
          </a:p>
          <a:p>
            <a:r>
              <a:rPr lang="es-SV" dirty="0"/>
              <a:t>LA TIERRA DE JEHOVÁ. Refiriéndose a la posesión soberana de Dios del país, concedida a Israel. Levítico 25:23. </a:t>
            </a:r>
          </a:p>
          <a:p>
            <a:r>
              <a:rPr lang="es-SV" dirty="0"/>
              <a:t>JUDEA. Este nombre primeramente fue aplicado al territorio del Reino del Sur, pero después del cautiverio babilónico fue aplicado a toda la tierra. </a:t>
            </a:r>
          </a:p>
          <a:p>
            <a:r>
              <a:rPr lang="es-SV" dirty="0"/>
              <a:t>PALESTINA. Derivado de los filisteos, quienes antes habitaban en la frontera sudoeste; principalmente se ha usado este nombre desde el tiempo de Cristo.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16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FFD8F1-7EAC-45B4-A9F7-017502A4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1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12E056-D610-4392-B695-FD8D7634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12353"/>
            <a:ext cx="8600659" cy="117189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promesa divina hecha a la humanidad sobre la tierra prometida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35DE6-623A-45BD-9251-2C55725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5" y="1776852"/>
            <a:ext cx="8259417" cy="4438418"/>
          </a:xfrm>
        </p:spPr>
        <p:txBody>
          <a:bodyPr>
            <a:normAutofit fontScale="92500"/>
          </a:bodyPr>
          <a:lstStyle/>
          <a:p>
            <a:r>
              <a:rPr lang="es-SV" sz="2400" b="1" dirty="0">
                <a:solidFill>
                  <a:schemeClr val="bg1"/>
                </a:solidFill>
              </a:rPr>
              <a:t>“y nos trajo a este lugar, y nos dio esta tierra, tierra que fluye leche y miel.” (</a:t>
            </a:r>
            <a:r>
              <a:rPr lang="es-SV" sz="2400" b="1" dirty="0">
                <a:solidFill>
                  <a:srgbClr val="0070C0"/>
                </a:solidFill>
              </a:rPr>
              <a:t>Deuteronomio 26.9</a:t>
            </a:r>
            <a:r>
              <a:rPr lang="es-SV" sz="2400" b="1" dirty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endParaRPr lang="es-SV" sz="2400" b="1" dirty="0">
              <a:solidFill>
                <a:schemeClr val="bg1"/>
              </a:solidFill>
            </a:endParaRPr>
          </a:p>
          <a:p>
            <a:r>
              <a:rPr lang="es-SV" sz="2400" b="1" dirty="0">
                <a:solidFill>
                  <a:schemeClr val="bg1"/>
                </a:solidFill>
              </a:rPr>
              <a:t>“Conforme a la fe murieron todos éstos sin haber recibido lo prometido, </a:t>
            </a:r>
            <a:r>
              <a:rPr lang="es-SV" sz="2400" b="1" dirty="0">
                <a:solidFill>
                  <a:srgbClr val="0070C0"/>
                </a:solidFill>
              </a:rPr>
              <a:t>sino</a:t>
            </a:r>
            <a:r>
              <a:rPr lang="es-SV" sz="2400" b="1" dirty="0">
                <a:solidFill>
                  <a:schemeClr val="bg1"/>
                </a:solidFill>
              </a:rPr>
              <a:t> mirándolo de lejos, y creyéndolo, y saludándolo, y confesando que eran extranjeros </a:t>
            </a:r>
            <a:r>
              <a:rPr lang="es-SV" sz="2400" b="1" dirty="0">
                <a:solidFill>
                  <a:srgbClr val="0070C0"/>
                </a:solidFill>
              </a:rPr>
              <a:t>y peregrinos </a:t>
            </a:r>
            <a:r>
              <a:rPr lang="es-SV" sz="2400" b="1" dirty="0">
                <a:solidFill>
                  <a:schemeClr val="bg1"/>
                </a:solidFill>
              </a:rPr>
              <a:t>sobre la tierra. Porque los que esto </a:t>
            </a:r>
            <a:r>
              <a:rPr lang="es-SV" sz="2400" b="1" dirty="0">
                <a:solidFill>
                  <a:srgbClr val="0070C0"/>
                </a:solidFill>
              </a:rPr>
              <a:t>dicen, claramente dan a </a:t>
            </a:r>
            <a:r>
              <a:rPr lang="es-SV" sz="2400" b="1" dirty="0">
                <a:solidFill>
                  <a:schemeClr val="bg1"/>
                </a:solidFill>
              </a:rPr>
              <a:t>entender que buscan una patria;  pues si </a:t>
            </a:r>
            <a:r>
              <a:rPr lang="es-SV" sz="2400" b="1" dirty="0">
                <a:solidFill>
                  <a:srgbClr val="0070C0"/>
                </a:solidFill>
              </a:rPr>
              <a:t>hubiesen estado </a:t>
            </a:r>
            <a:r>
              <a:rPr lang="es-SV" sz="2400" b="1" dirty="0">
                <a:solidFill>
                  <a:schemeClr val="bg1"/>
                </a:solidFill>
              </a:rPr>
              <a:t>pensando en aquella de donde </a:t>
            </a:r>
            <a:r>
              <a:rPr lang="es-SV" sz="2400" b="1" dirty="0">
                <a:solidFill>
                  <a:srgbClr val="0070C0"/>
                </a:solidFill>
              </a:rPr>
              <a:t>salieron, ciertamente </a:t>
            </a:r>
            <a:r>
              <a:rPr lang="es-SV" sz="2400" b="1" dirty="0">
                <a:solidFill>
                  <a:schemeClr val="bg1"/>
                </a:solidFill>
              </a:rPr>
              <a:t>tenían tiempo de volver. Pero </a:t>
            </a:r>
            <a:r>
              <a:rPr lang="es-SV" sz="2400" b="1" dirty="0">
                <a:solidFill>
                  <a:srgbClr val="0070C0"/>
                </a:solidFill>
              </a:rPr>
              <a:t>anhelaban</a:t>
            </a:r>
            <a:r>
              <a:rPr lang="es-SV" sz="2400" b="1" dirty="0">
                <a:solidFill>
                  <a:schemeClr val="bg1"/>
                </a:solidFill>
              </a:rPr>
              <a:t> </a:t>
            </a:r>
            <a:r>
              <a:rPr lang="es-SV" sz="2400" b="1" dirty="0">
                <a:solidFill>
                  <a:srgbClr val="0070C0"/>
                </a:solidFill>
              </a:rPr>
              <a:t>una mejor</a:t>
            </a:r>
            <a:r>
              <a:rPr lang="es-SV" sz="2400" b="1" dirty="0">
                <a:solidFill>
                  <a:schemeClr val="bg1"/>
                </a:solidFill>
              </a:rPr>
              <a:t>, esto es, celestial; por lo cual Dios no se </a:t>
            </a:r>
            <a:r>
              <a:rPr lang="es-SV" sz="2400" b="1" dirty="0">
                <a:solidFill>
                  <a:srgbClr val="0070C0"/>
                </a:solidFill>
              </a:rPr>
              <a:t>avergüenza de </a:t>
            </a:r>
            <a:r>
              <a:rPr lang="es-SV" sz="2400" b="1" dirty="0">
                <a:solidFill>
                  <a:schemeClr val="bg1"/>
                </a:solidFill>
              </a:rPr>
              <a:t>llamarse Dios de ellos; porque les ha preparado una ciudad.” (</a:t>
            </a:r>
            <a:r>
              <a:rPr lang="es-SV" sz="2400" b="1" dirty="0">
                <a:solidFill>
                  <a:srgbClr val="002060"/>
                </a:solidFill>
              </a:rPr>
              <a:t>Hebreos_11.13 – 16</a:t>
            </a:r>
            <a:r>
              <a:rPr lang="es-SV" sz="2400" b="1" dirty="0">
                <a:solidFill>
                  <a:schemeClr val="bg1"/>
                </a:solidFill>
              </a:rPr>
              <a:t>)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166568"/>
            <a:ext cx="364434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En el tiempo de Cristo Palestina estaba compuesta de cinco distritos políticos, tres al lado oeste del Jordán y dos al este.</a:t>
            </a:r>
          </a:p>
          <a:p>
            <a:r>
              <a:rPr lang="es-SV" sz="2200" dirty="0"/>
              <a:t>Judea en el sur. En ella estaba Belén, el lugar donde nacieron David y Jesús; </a:t>
            </a:r>
            <a:r>
              <a:rPr lang="es-SV" sz="2200" dirty="0" err="1"/>
              <a:t>Cesarea</a:t>
            </a:r>
            <a:r>
              <a:rPr lang="es-SV" sz="2200" dirty="0"/>
              <a:t> era la capital romana edificada por Herodes el Grande, y Jerusalén la capital nacional y religiosa de los hebreos. Como se podía esperar, estaba habitada por el linaje más puro, y de más educación y más aristocracia.</a:t>
            </a:r>
          </a:p>
        </p:txBody>
      </p:sp>
    </p:spTree>
    <p:extLst>
      <p:ext uri="{BB962C8B-B14F-4D97-AF65-F5344CB8AC3E}">
        <p14:creationId xmlns:p14="http://schemas.microsoft.com/office/powerpoint/2010/main" val="186230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340740"/>
            <a:ext cx="3644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SAMARIA: en el centro. Estaba habitada por una raza mestiza que se conocía como samaritanos, quienes odiaban a los judíos y eran odiados por ellos. Su ciudad más importante en aquel tiempo era </a:t>
            </a:r>
            <a:r>
              <a:rPr lang="es-SV" sz="2400" dirty="0" err="1"/>
              <a:t>Siquem</a:t>
            </a:r>
            <a:r>
              <a:rPr lang="es-SV" sz="2400" dirty="0"/>
              <a:t>, donde estaba situado el templo samaritano.</a:t>
            </a:r>
          </a:p>
        </p:txBody>
      </p:sp>
    </p:spTree>
    <p:extLst>
      <p:ext uri="{BB962C8B-B14F-4D97-AF65-F5344CB8AC3E}">
        <p14:creationId xmlns:p14="http://schemas.microsoft.com/office/powerpoint/2010/main" val="376190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340740"/>
            <a:ext cx="36443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GALILEA: al norte. La ciudad principal era </a:t>
            </a:r>
            <a:r>
              <a:rPr lang="es-SV" sz="2400" dirty="0" err="1"/>
              <a:t>Capernaum</a:t>
            </a:r>
            <a:r>
              <a:rPr lang="es-SV" sz="2400" dirty="0"/>
              <a:t>, aunque había muchos otros pueblos alrededor del mar de Galilea, y en el territorio cercano a ella. La población era principalmente judía, aunque había muchos gentiles, pero todos eran rudos y sin educación.</a:t>
            </a:r>
          </a:p>
          <a:p>
            <a:endParaRPr lang="es-SV" sz="2400" dirty="0"/>
          </a:p>
          <a:p>
            <a:r>
              <a:rPr lang="es-SV" sz="2400" dirty="0"/>
              <a:t>Compárese: Hechos 2.7</a:t>
            </a:r>
          </a:p>
          <a:p>
            <a:r>
              <a:rPr lang="es-SV" sz="2400"/>
              <a:t>Juan 7.15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192945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58057"/>
            <a:ext cx="364434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PEREA: al sur y al este del mar Muerto y del río Jordán. Casi toda la gente era judía y vivía en el campo; había muy pocas ciudades.</a:t>
            </a:r>
          </a:p>
          <a:p>
            <a:endParaRPr lang="es-SV" sz="2200" dirty="0"/>
          </a:p>
          <a:p>
            <a:r>
              <a:rPr lang="es-SV" sz="2200" dirty="0"/>
              <a:t>BASÁN: en el distrito norte al este del Jordán. Aquí la mayor parte de los habitantes eran gentiles y, por supuesto, de religión pagana. A veces era llamado </a:t>
            </a:r>
            <a:r>
              <a:rPr lang="es-SV" sz="2200" dirty="0" err="1"/>
              <a:t>Decápolis</a:t>
            </a:r>
            <a:r>
              <a:rPr lang="es-SV" sz="2200" dirty="0"/>
              <a:t>, o sea lugar de diez ciudades.</a:t>
            </a:r>
          </a:p>
          <a:p>
            <a:endParaRPr lang="es-SV" sz="2200" dirty="0"/>
          </a:p>
          <a:p>
            <a:r>
              <a:rPr lang="es-SV" sz="2200" dirty="0"/>
              <a:t>Compárese:</a:t>
            </a:r>
          </a:p>
          <a:p>
            <a:r>
              <a:rPr lang="es-SV" sz="2200" dirty="0"/>
              <a:t> Mateo 2.19 – 23 </a:t>
            </a:r>
          </a:p>
          <a:p>
            <a:r>
              <a:rPr lang="es-SV" sz="2200" dirty="0"/>
              <a:t>Lucas 3.1</a:t>
            </a:r>
          </a:p>
        </p:txBody>
      </p:sp>
    </p:spTree>
    <p:extLst>
      <p:ext uri="{BB962C8B-B14F-4D97-AF65-F5344CB8AC3E}">
        <p14:creationId xmlns:p14="http://schemas.microsoft.com/office/powerpoint/2010/main" val="426251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2427F5-40AA-478D-A7ED-2CCB017F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09419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309418" y="333137"/>
            <a:ext cx="36443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Jesús pasó la mayor parte de su ministerio en Judea y Galilea. Palestina es mencionada frecuentemente en la Biblia bajo cualquiera de estos nombres, así que no es prudente tratar de seleccionar algunas referencias aquí.</a:t>
            </a:r>
          </a:p>
        </p:txBody>
      </p:sp>
    </p:spTree>
    <p:extLst>
      <p:ext uri="{BB962C8B-B14F-4D97-AF65-F5344CB8AC3E}">
        <p14:creationId xmlns:p14="http://schemas.microsoft.com/office/powerpoint/2010/main" val="62142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146485" y="610350"/>
            <a:ext cx="39975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“Cuando Jesús oyó que Juan estaba preso, volvió a Galilea; y dejando a Nazaret, vino y habitó en </a:t>
            </a:r>
            <a:r>
              <a:rPr lang="es-SV" sz="2200" dirty="0" err="1"/>
              <a:t>Capernaum</a:t>
            </a:r>
            <a:r>
              <a:rPr lang="es-SV" sz="2200" dirty="0"/>
              <a:t>, ciudad marítima, en la región de Zabulón y de Neftalí, para que se cumpliese lo dicho por el profeta Isaías, cuando dijo: Tierra de Zabulón y tierra de Neftalí,  Camino del mar, al otro lado del Jordán, Galilea de los gentiles; El pueblo asentado en tinieblas vio gran luz; Y a los asentados en región de sombra de muerte, luz les resplandeció” (Mateo_4.12 – 16)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BDC1014-EEEC-4603-9C1F-E7C63060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130629"/>
            <a:ext cx="5015856" cy="65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9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BDC1014-EEEC-4603-9C1F-E7C63060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130629"/>
            <a:ext cx="4891314" cy="65749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883EDD-E63C-41CE-B8E8-B377804AEB2B}"/>
              </a:ext>
            </a:extLst>
          </p:cNvPr>
          <p:cNvSpPr/>
          <p:nvPr/>
        </p:nvSpPr>
        <p:spPr>
          <a:xfrm>
            <a:off x="5021943" y="333137"/>
            <a:ext cx="397691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dirty="0"/>
              <a:t>“Y recorrió Jesús toda Galilea, enseñando en las sinagogas de ellos, y predicando el evangelio del reino, y sanando toda enfermedad y toda dolencia en el pueblo. Y se difundió su fama por toda Siria; y le trajeron todos los que tenían dolencias, los afligidos por diversas enfermedades y tormentos, los endemoniados, lunáticos y paralíticos; y los sanó. Y le siguió mucha gente de Galilea, de </a:t>
            </a:r>
            <a:r>
              <a:rPr lang="es-SV" sz="2200" dirty="0" err="1"/>
              <a:t>Decápolis</a:t>
            </a:r>
            <a:r>
              <a:rPr lang="es-SV" sz="2200" dirty="0"/>
              <a:t>, de Jerusalén, de Judea y del otro lado del Jordán” (Mateo_4.23 – 25)</a:t>
            </a:r>
          </a:p>
        </p:txBody>
      </p:sp>
    </p:spTree>
    <p:extLst>
      <p:ext uri="{BB962C8B-B14F-4D97-AF65-F5344CB8AC3E}">
        <p14:creationId xmlns:p14="http://schemas.microsoft.com/office/powerpoint/2010/main" val="1628202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DCEBC2-DC3B-4D3E-9C58-D26E6054A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055144" cy="66765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551527-35F9-487D-9035-EA66939D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69661"/>
            <a:ext cx="8095343" cy="1010339"/>
          </a:xfrm>
        </p:spPr>
        <p:txBody>
          <a:bodyPr>
            <a:normAutofit fontScale="90000"/>
          </a:bodyPr>
          <a:lstStyle/>
          <a:p>
            <a:r>
              <a:rPr lang="es-ES" dirty="0"/>
              <a:t>Para este y otros estudios bíblicos visítanos en… </a:t>
            </a:r>
            <a:br>
              <a:rPr lang="es-ES" dirty="0"/>
            </a:br>
            <a:r>
              <a:rPr lang="es-ES" dirty="0">
                <a:hlinkClick r:id="rId3"/>
              </a:rPr>
              <a:t>www.iglesiadecristousulutan.org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90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E8DA20-6215-417C-A440-C1317422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1" y="1287117"/>
            <a:ext cx="4792318" cy="47923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A4047F-8633-438D-8351-A8E0B842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125895"/>
            <a:ext cx="3485322" cy="1161222"/>
          </a:xfrm>
        </p:spPr>
        <p:txBody>
          <a:bodyPr>
            <a:normAutofit/>
          </a:bodyPr>
          <a:lstStyle/>
          <a:p>
            <a:r>
              <a:rPr lang="es-ES" sz="4800" b="1" dirty="0"/>
              <a:t>geografía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E1CF7-9AFB-4FC8-BB3D-56DD6F07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09" y="213690"/>
            <a:ext cx="3935895" cy="6279876"/>
          </a:xfrm>
        </p:spPr>
        <p:txBody>
          <a:bodyPr>
            <a:normAutofit lnSpcReduction="10000"/>
          </a:bodyPr>
          <a:lstStyle/>
          <a:p>
            <a:r>
              <a:rPr lang="es-SV" sz="2800" dirty="0"/>
              <a:t>La geografía «descripción de la tierra» es la ciencia que trata de la descripción o de la representación gráfica de la Tierra.</a:t>
            </a:r>
          </a:p>
          <a:p>
            <a:r>
              <a:rPr lang="es-SV" sz="2800" dirty="0"/>
              <a:t> En sentido amplio es la ciencia que estudia la superficie terrestre, las sociedades que la habitan y los territorios, paisajes, lugares o regiones que la forman al relacionarse entre sí.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461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C8B8E0-059F-4A8A-94DF-99CFF91A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39D95A-2EB0-4744-97F2-968C5492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0"/>
            <a:ext cx="4071731" cy="662609"/>
          </a:xfrm>
        </p:spPr>
        <p:txBody>
          <a:bodyPr>
            <a:normAutofit fontScale="90000"/>
          </a:bodyPr>
          <a:lstStyle/>
          <a:p>
            <a:r>
              <a:rPr lang="es-E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Geografía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76AC6-01C3-4913-963D-F476CCC8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8" y="5149230"/>
            <a:ext cx="8852454" cy="1582874"/>
          </a:xfrm>
        </p:spPr>
        <p:txBody>
          <a:bodyPr>
            <a:normAutofit/>
          </a:bodyPr>
          <a:lstStyle/>
          <a:p>
            <a:r>
              <a:rPr lang="es-SV" b="1" dirty="0"/>
              <a:t>La geografía Bíblica, es la descripción de lugares que formaron parte del territorio en el que se fundamentó La Biblia, y de como se desarrollaron los ministerios de los patriarcas, las tribus de Israel, el ministerio de Jesús, los viajes del apóstol Pablo y la expansión del evangelio.-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5720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6AE976-59CB-4243-85B3-A2B61EB7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3" y="0"/>
            <a:ext cx="9114867" cy="6858000"/>
          </a:xfrm>
        </p:spPr>
      </p:pic>
    </p:spTree>
    <p:extLst>
      <p:ext uri="{BB962C8B-B14F-4D97-AF65-F5344CB8AC3E}">
        <p14:creationId xmlns:p14="http://schemas.microsoft.com/office/powerpoint/2010/main" val="225267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C20F-CE57-4696-9C2A-F97441FA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580"/>
            <a:ext cx="1023730" cy="853838"/>
          </a:xfrm>
        </p:spPr>
        <p:txBody>
          <a:bodyPr>
            <a:normAutofit/>
          </a:bodyPr>
          <a:lstStyle/>
          <a:p>
            <a:r>
              <a:rPr lang="es-ES" sz="4800" b="1" dirty="0" err="1"/>
              <a:t>Ur</a:t>
            </a:r>
            <a:r>
              <a:rPr lang="es-ES" sz="4800" b="1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77BD4-3768-4284-A93D-F423E1A9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3512"/>
            <a:ext cx="7772400" cy="4716714"/>
          </a:xfrm>
        </p:spPr>
        <p:txBody>
          <a:bodyPr>
            <a:normAutofit/>
          </a:bodyPr>
          <a:lstStyle/>
          <a:p>
            <a:r>
              <a:rPr lang="es-SV" sz="2800" dirty="0" err="1"/>
              <a:t>Ur</a:t>
            </a:r>
            <a:r>
              <a:rPr lang="es-SV" sz="2800" dirty="0"/>
              <a:t> viene de </a:t>
            </a:r>
            <a:r>
              <a:rPr lang="es-SV" sz="2800" dirty="0" err="1"/>
              <a:t>Uru</a:t>
            </a:r>
            <a:r>
              <a:rPr lang="es-SV" sz="2800" dirty="0"/>
              <a:t>, una ciudad antigua de la parte extrema del sur de Caldea babilónica. El nombre que lleva hoy es </a:t>
            </a:r>
            <a:r>
              <a:rPr lang="es-SV" sz="2800" dirty="0" err="1"/>
              <a:t>Mugayyer</a:t>
            </a:r>
            <a:r>
              <a:rPr lang="es-SV" sz="2800" dirty="0"/>
              <a:t>, y no es de mucha importancia. Estaba situada al lado oeste del río Éufrates, como a 217 </a:t>
            </a:r>
            <a:r>
              <a:rPr lang="es-SV" sz="2800" dirty="0" err="1"/>
              <a:t>Kms</a:t>
            </a:r>
            <a:r>
              <a:rPr lang="es-SV" sz="2800" dirty="0"/>
              <a:t>. al sudoeste de Babilonia. Era una ciudad grande y próspera, centro de rutas terrestres y marítimas. Su historia puede ser trazada hasta 3000 a 4000 años a. de J.C. En aquellos tiempos era un centro famoso de adoración a la diosa luna, Sin, también llamada </a:t>
            </a:r>
            <a:r>
              <a:rPr lang="es-SV" sz="2800" dirty="0" err="1"/>
              <a:t>Nanna</a:t>
            </a:r>
            <a:r>
              <a:rPr lang="es-SV" sz="2800" dirty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004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6C796-3937-43A0-81E3-4C386603A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28" y="989606"/>
            <a:ext cx="8723243" cy="5689490"/>
          </a:xfrm>
        </p:spPr>
        <p:txBody>
          <a:bodyPr>
            <a:normAutofit/>
          </a:bodyPr>
          <a:lstStyle/>
          <a:p>
            <a:r>
              <a:rPr lang="es-SV" sz="2400" dirty="0"/>
              <a:t>Nos interesa a nosotros por dos razones: fue el primer lugar donde vivió Abraham, el cual dijo Esteban que se encontraba en Mesopotamia (Hechos 7:2-4); y fue el lugar de donde Abraham con Taré, su padre, y otros miembros de su familia salieron para buscar un nuevo hogar en Canaán. Génesis 11:28-32; 12:1; 15:7; según Nehemías 9:7. Era el centro de la idolatría de aquel tiempo.</a:t>
            </a:r>
          </a:p>
          <a:p>
            <a:endParaRPr lang="es-SV" sz="2400" dirty="0"/>
          </a:p>
          <a:p>
            <a:r>
              <a:rPr lang="es-SV" sz="2400" dirty="0"/>
              <a:t>“</a:t>
            </a:r>
            <a:r>
              <a:rPr lang="es-SV" sz="2400" dirty="0">
                <a:solidFill>
                  <a:srgbClr val="0070C0"/>
                </a:solidFill>
              </a:rPr>
              <a:t>Tú eres, oh Jehová, el Dios que escogiste a Abram, y lo sacaste de </a:t>
            </a:r>
            <a:r>
              <a:rPr lang="es-SV" sz="2400" dirty="0" err="1">
                <a:solidFill>
                  <a:srgbClr val="0070C0"/>
                </a:solidFill>
              </a:rPr>
              <a:t>Ur</a:t>
            </a:r>
            <a:r>
              <a:rPr lang="es-SV" sz="2400" dirty="0">
                <a:solidFill>
                  <a:srgbClr val="0070C0"/>
                </a:solidFill>
              </a:rPr>
              <a:t> de los caldeos, y le pusiste el nombre Abraham; y hallaste fiel su corazón delante de ti, e hiciste pacto con él para darle la tierra del cananeo, del heteo, del amorreo, del ferezeo, del jebuseo y del </a:t>
            </a:r>
            <a:r>
              <a:rPr lang="es-SV" sz="2400" dirty="0" err="1">
                <a:solidFill>
                  <a:srgbClr val="0070C0"/>
                </a:solidFill>
              </a:rPr>
              <a:t>gergeseo</a:t>
            </a:r>
            <a:r>
              <a:rPr lang="es-SV" sz="2400" dirty="0">
                <a:solidFill>
                  <a:srgbClr val="0070C0"/>
                </a:solidFill>
              </a:rPr>
              <a:t>, para darla a su descendencia; y cumpliste tu palabra, porque eres justo</a:t>
            </a:r>
            <a:r>
              <a:rPr lang="es-SV" sz="2400" dirty="0"/>
              <a:t>” (Nehemías_9:7 – 8 )</a:t>
            </a:r>
            <a:endParaRPr lang="es-ES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85AA57-6BC7-43F3-929E-2F9DE1DA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580"/>
            <a:ext cx="1023730" cy="853838"/>
          </a:xfrm>
        </p:spPr>
        <p:txBody>
          <a:bodyPr>
            <a:normAutofit/>
          </a:bodyPr>
          <a:lstStyle/>
          <a:p>
            <a:r>
              <a:rPr lang="es-ES" sz="4800" b="1" dirty="0" err="1"/>
              <a:t>Ur</a:t>
            </a:r>
            <a:r>
              <a:rPr lang="es-E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1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D9147-BE99-439E-9BED-530A29C0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5" y="246093"/>
            <a:ext cx="1500809" cy="708064"/>
          </a:xfrm>
        </p:spPr>
        <p:txBody>
          <a:bodyPr/>
          <a:lstStyle/>
          <a:p>
            <a:r>
              <a:rPr lang="es-ES" dirty="0"/>
              <a:t>harán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981D9-8A9E-4E43-A67E-8C63A527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6" y="954157"/>
            <a:ext cx="8020878" cy="4451671"/>
          </a:xfrm>
        </p:spPr>
        <p:txBody>
          <a:bodyPr>
            <a:normAutofit/>
          </a:bodyPr>
          <a:lstStyle/>
          <a:p>
            <a:r>
              <a:rPr lang="es-SV" sz="2400" dirty="0"/>
              <a:t>Ciudad al norte de Mesopotamia, ubicada 32 km al sudeste de Urfa en la Turquía Oriental de hoy. Allí vivió Abraham con su padre, cuando ambos emigraron de </a:t>
            </a:r>
            <a:r>
              <a:rPr lang="es-SV" sz="2400" dirty="0" err="1"/>
              <a:t>Ur</a:t>
            </a:r>
            <a:r>
              <a:rPr lang="es-SV" sz="2400" dirty="0"/>
              <a:t>; y de allí salió, después de la muerte de su padre, hacia Canaán. Esto confirma el origen arameo de los patriarcas (Deu_26:5). Rebeca, la esposa de Isaac, fue traída de Harán. Más tarde Jacob huyó hacia allá y se casó con dos hijas de su tío </a:t>
            </a:r>
            <a:r>
              <a:rPr lang="es-SV" sz="2400" dirty="0" err="1"/>
              <a:t>Labán</a:t>
            </a:r>
            <a:r>
              <a:rPr lang="es-SV" sz="2400" dirty="0"/>
              <a:t>, Lea y Raquel (Gén_27:43; 28:10; 29:4). Luego todos sus hijos, excepto Benjamín, nacieron en Harán (Gén_29.32-30.24). </a:t>
            </a:r>
            <a:endParaRPr lang="es-ES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E679899-3975-4A34-B5CA-BA36227F8A12}"/>
              </a:ext>
            </a:extLst>
          </p:cNvPr>
          <p:cNvSpPr/>
          <p:nvPr/>
        </p:nvSpPr>
        <p:spPr>
          <a:xfrm>
            <a:off x="821636" y="4793709"/>
            <a:ext cx="71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hablarás y dirás delante de Jehová tu Dios: Un arameo a punto de perecer fue mi padre, el cual descendió a Egipto y habitó allí con pocos hombres, y allí creció y llegó a ser una nación grande, fuerte y numerosa. </a:t>
            </a:r>
          </a:p>
          <a:p>
            <a:pPr algn="ctr"/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(Deuteronomio_26.5)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0F73-9A50-431D-927D-25C14E4E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6" y="206336"/>
            <a:ext cx="1858617" cy="774325"/>
          </a:xfrm>
        </p:spPr>
        <p:txBody>
          <a:bodyPr/>
          <a:lstStyle/>
          <a:p>
            <a:r>
              <a:rPr lang="es-ES" dirty="0" err="1"/>
              <a:t>canaán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139D6-FB8A-4442-A740-88FD58E4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48" y="1139687"/>
            <a:ext cx="8034130" cy="4956313"/>
          </a:xfrm>
        </p:spPr>
        <p:txBody>
          <a:bodyPr>
            <a:normAutofit lnSpcReduction="10000"/>
          </a:bodyPr>
          <a:lstStyle/>
          <a:p>
            <a:r>
              <a:rPr lang="es-SV" sz="2400" dirty="0"/>
              <a:t>Canaán fue hijo de Cam y nieto de Noé. De acuerdo al testimonio bíblico, Noé maldijo a Canaán, quizás porque junto a su padre vio la desnudez de su abuelo (Gén_9 y 18:22-27). Más tarde Canaán se identifica en la lista de la naciones (Gén_10:15-19) y sus descendientes (cananeos) se relacionan con once grupos o pueblos que históricamente habitaban en Fenicia y Siria Palestina.</a:t>
            </a:r>
          </a:p>
          <a:p>
            <a:pPr marL="0" indent="0">
              <a:buNone/>
            </a:pPr>
            <a:endParaRPr lang="es-SV" sz="2400" dirty="0"/>
          </a:p>
          <a:p>
            <a:r>
              <a:rPr lang="es-SV" sz="2400" dirty="0"/>
              <a:t>En la Biblia se indica que Canaán es el país al que emigraron los patriarcas y los israelitas. Y en la actualidad la región incluye parte del territorio de Israel y Líbano. Ocupaban  la región costera, los valles y las llanuras del oeste palestino y el valle del Jordán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230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205</TotalTime>
  <Words>2419</Words>
  <Application>Microsoft Office PowerPoint</Application>
  <PresentationFormat>Presentación en pantalla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Rockwell</vt:lpstr>
      <vt:lpstr>Rockwell Condensed</vt:lpstr>
      <vt:lpstr>Wingdings</vt:lpstr>
      <vt:lpstr>Letras en madera</vt:lpstr>
      <vt:lpstr>Geografía bíblica (parte 1)</vt:lpstr>
      <vt:lpstr>La promesa divina hecha a la humanidad sobre la tierra prometida</vt:lpstr>
      <vt:lpstr>geografía</vt:lpstr>
      <vt:lpstr>Geografía bíblica</vt:lpstr>
      <vt:lpstr>Presentación de PowerPoint</vt:lpstr>
      <vt:lpstr>Ur </vt:lpstr>
      <vt:lpstr>Ur </vt:lpstr>
      <vt:lpstr>harán</vt:lpstr>
      <vt:lpstr>canaán</vt:lpstr>
      <vt:lpstr>GOSÉN (LUGAR DE PASTO)</vt:lpstr>
      <vt:lpstr>El testimonio de estéban</vt:lpstr>
      <vt:lpstr>Una vista panorámica</vt:lpstr>
      <vt:lpstr>Durante el ministerio de Jesús</vt:lpstr>
      <vt:lpstr>palestina</vt:lpstr>
      <vt:lpstr>palestina</vt:lpstr>
      <vt:lpstr>palestina</vt:lpstr>
      <vt:lpstr>palestina</vt:lpstr>
      <vt:lpstr>palestina</vt:lpstr>
      <vt:lpstr>Palestina ha tenido varios nombres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este y otros estudios bíblicos visítanos en…  www.iglesiadecristousulutan.org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bíblica (parte 1)</dc:title>
  <dc:creator>CE12583 GERBER REYES</dc:creator>
  <cp:lastModifiedBy>CE12583 GERBER REYES</cp:lastModifiedBy>
  <cp:revision>24</cp:revision>
  <dcterms:created xsi:type="dcterms:W3CDTF">2017-10-14T03:50:35Z</dcterms:created>
  <dcterms:modified xsi:type="dcterms:W3CDTF">2017-10-15T02:37:05Z</dcterms:modified>
</cp:coreProperties>
</file>