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273" r:id="rId3"/>
    <p:sldId id="274" r:id="rId4"/>
    <p:sldId id="279" r:id="rId5"/>
    <p:sldId id="277" r:id="rId6"/>
    <p:sldId id="258" r:id="rId7"/>
    <p:sldId id="260" r:id="rId8"/>
    <p:sldId id="261" r:id="rId9"/>
    <p:sldId id="262" r:id="rId10"/>
    <p:sldId id="280" r:id="rId11"/>
    <p:sldId id="269" r:id="rId12"/>
    <p:sldId id="264" r:id="rId13"/>
    <p:sldId id="281" r:id="rId14"/>
  </p:sldIdLst>
  <p:sldSz cx="9144000" cy="6858000" type="screen4x3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9A387E-3A87-4142-9BC0-88770B3E2B0B}" type="datetime1">
              <a:rPr lang="es-ES" smtClean="0"/>
              <a:t>19/08/2017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19C180A-6FD4-44A0-8382-0D18527153B9}" type="datetime1">
              <a:rPr lang="es-ES" smtClean="0"/>
              <a:t>19/08/2017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602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1694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2424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897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374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587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957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5213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1789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383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2981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245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Amanecer sobre frondosas colin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" y="0"/>
            <a:ext cx="9141524" cy="47993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 bwMode="ltGray">
          <a:xfrm>
            <a:off x="-2" y="4754880"/>
            <a:ext cx="9144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 bwMode="white">
          <a:xfrm>
            <a:off x="-96" y="47244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2999" y="4800600"/>
            <a:ext cx="6858002" cy="1143000"/>
          </a:xfrm>
        </p:spPr>
        <p:txBody>
          <a:bodyPr rtlCol="0" anchor="b">
            <a:noAutofit/>
          </a:bodyPr>
          <a:lstStyle>
            <a:lvl1pPr algn="ctr" rtl="0">
              <a:defRPr sz="4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alternativ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 bwMode="ltGray">
          <a:xfrm>
            <a:off x="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70309" y="4367308"/>
            <a:ext cx="2400300" cy="1622012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022169" y="685800"/>
            <a:ext cx="4777740" cy="54864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0AD42C8-C67E-4F50-AE6A-1CFAEAD39685}" type="datetime1">
              <a:rPr lang="es-ES" noProof="0" smtClean="0"/>
              <a:t>19/08/2017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 bwMode="ltGray">
          <a:xfrm>
            <a:off x="548640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2411" y="2362200"/>
            <a:ext cx="2400300" cy="1993392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0" y="0"/>
            <a:ext cx="54864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942411" y="4355592"/>
            <a:ext cx="2400300" cy="1644614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6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E1C94A-FCDE-4E85-AE88-5C71F180265E}" type="datetime1">
              <a:rPr lang="es-ES" noProof="0" smtClean="0"/>
              <a:t>19/08/2017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801279-C225-462A-84F9-F3CA754DA18A}" type="datetime1">
              <a:rPr lang="es-ES" noProof="0" smtClean="0"/>
              <a:t>19/08/2017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4638"/>
            <a:ext cx="5800725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BDC720-E88B-4239-A824-9368D2B8CC42}" type="datetime1">
              <a:rPr lang="es-ES" noProof="0" smtClean="0"/>
              <a:t>19/08/2017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6pPr>
              <a:defRPr/>
            </a:lvl6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A086D4-D2BF-4208-93C5-6E675184A66B}" type="datetime1">
              <a:rPr lang="es-ES" noProof="0" smtClean="0"/>
              <a:t>19/08/2017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"/>
          <p:cNvSpPr/>
          <p:nvPr/>
        </p:nvSpPr>
        <p:spPr bwMode="ltGray">
          <a:xfrm>
            <a:off x="0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ángulo 2"/>
          <p:cNvSpPr/>
          <p:nvPr/>
        </p:nvSpPr>
        <p:spPr bwMode="white">
          <a:xfrm>
            <a:off x="-1" y="4114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3000" y="3810000"/>
            <a:ext cx="6858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D97F51-FB0A-4408-AD89-A205B0B8A8A9}" type="datetime1">
              <a:rPr lang="es-ES" noProof="0" smtClean="0"/>
              <a:t>19/08/2017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alternativ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1810" y="3810000"/>
            <a:ext cx="6858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529DDB4-4308-4357-95C2-32E039C1BC43}" type="datetime1">
              <a:rPr lang="es-ES" noProof="0" smtClean="0"/>
              <a:t>19/08/2017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005840" y="1901952"/>
            <a:ext cx="342900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4709160" y="1901952"/>
            <a:ext cx="342900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EB22BF-83C0-4BC6-B04B-2A455C3E9C74}" type="datetime1">
              <a:rPr lang="es-ES" noProof="0" smtClean="0"/>
              <a:t>19/08/2017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05840" y="1837464"/>
            <a:ext cx="3429000" cy="766588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005840" y="2740733"/>
            <a:ext cx="3429000" cy="3288847"/>
          </a:xfrm>
        </p:spPr>
        <p:txBody>
          <a:bodyPr rtlCol="0">
            <a:normAutofit/>
          </a:bodyPr>
          <a:lstStyle>
            <a:lvl1pPr rtl="0"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37464"/>
            <a:ext cx="3429000" cy="766588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4709160" y="2740733"/>
            <a:ext cx="3429000" cy="3288847"/>
          </a:xfrm>
        </p:spPr>
        <p:txBody>
          <a:bodyPr rtlCol="0">
            <a:normAutofit/>
          </a:bodyPr>
          <a:lstStyle>
            <a:lvl1pPr rtl="0"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8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C1F317-0D76-4848-823B-B305DCB621B1}" type="datetime1">
              <a:rPr lang="es-ES" noProof="0" smtClean="0"/>
              <a:t>19/08/2017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0F15FF-4681-46E6-81FB-4FC1844820C0}" type="datetime1">
              <a:rPr lang="es-ES" noProof="0" smtClean="0"/>
              <a:t>19/08/2017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2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9964DCF-6ABE-47C9-A3FA-9670D5477A14}" type="datetime1">
              <a:rPr lang="es-ES" noProof="0" smtClean="0"/>
              <a:t>19/08/2017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70309" y="4367308"/>
            <a:ext cx="2400300" cy="1622012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3370659" y="685800"/>
            <a:ext cx="5429251" cy="54864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E099ED-5EB7-416E-82E6-9FC7993EA7CC}" type="datetime1">
              <a:rPr lang="es-ES" noProof="0" smtClean="0"/>
              <a:t>19/08/2017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Rectángulo 3"/>
          <p:cNvSpPr/>
          <p:nvPr/>
        </p:nvSpPr>
        <p:spPr bwMode="ltGray">
          <a:xfrm>
            <a:off x="1190" y="6583680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05840" y="6614494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Rectángulo 5"/>
          <p:cNvSpPr/>
          <p:nvPr/>
        </p:nvSpPr>
        <p:spPr bwMode="white">
          <a:xfrm>
            <a:off x="1190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4" name="Marcador de posición de fecha 6"/>
          <p:cNvSpPr>
            <a:spLocks noGrp="1"/>
          </p:cNvSpPr>
          <p:nvPr>
            <p:ph type="dt" sz="half" idx="2"/>
          </p:nvPr>
        </p:nvSpPr>
        <p:spPr>
          <a:xfrm>
            <a:off x="6656832" y="6614494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73C34EC2-845B-4B29-A68C-2F86BD41A11F}" type="datetime1">
              <a:rPr lang="es-ES" noProof="0" smtClean="0"/>
              <a:t>19/08/2017</a:t>
            </a:fld>
            <a:endParaRPr lang="es-ES" noProof="0" dirty="0"/>
          </a:p>
        </p:txBody>
      </p:sp>
      <p:sp>
        <p:nvSpPr>
          <p:cNvPr id="6" name="Marcador de posición de número de diapositiva 7"/>
          <p:cNvSpPr>
            <a:spLocks noGrp="1"/>
          </p:cNvSpPr>
          <p:nvPr>
            <p:ph type="sldNum" sz="quarter" idx="4"/>
          </p:nvPr>
        </p:nvSpPr>
        <p:spPr>
          <a:xfrm>
            <a:off x="7658100" y="6614494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5530" y="4823790"/>
            <a:ext cx="8865705" cy="848137"/>
          </a:xfrm>
        </p:spPr>
        <p:txBody>
          <a:bodyPr rtlCol="0"/>
          <a:lstStyle/>
          <a:p>
            <a:r>
              <a:rPr lang="es-SV" sz="5400" dirty="0">
                <a:latin typeface="Aharoni" panose="02010803020104030203" pitchFamily="2" charset="-79"/>
                <a:cs typeface="Aharoni" panose="02010803020104030203" pitchFamily="2" charset="-79"/>
              </a:rPr>
              <a:t>¡La sanidad de mi vida!</a:t>
            </a:r>
            <a:endParaRPr lang="es-E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622851" y="5671927"/>
            <a:ext cx="7699513" cy="1086678"/>
          </a:xfrm>
        </p:spPr>
        <p:txBody>
          <a:bodyPr rtlCol="0">
            <a:normAutofit lnSpcReduction="10000"/>
          </a:bodyPr>
          <a:lstStyle/>
          <a:p>
            <a:r>
              <a:rPr lang="es-SV" sz="2600" b="1" i="1" dirty="0">
                <a:latin typeface="Berlin Sans FB Demi" panose="020E0802020502020306" pitchFamily="34" charset="0"/>
              </a:rPr>
              <a:t>En mi angustia invoqué a Jehová, Y clamé a mi Dios. El oyó mi voz desde su templo, Y mi clamor llegó delante de él, a sus oídos. </a:t>
            </a:r>
            <a:r>
              <a:rPr lang="es-SV" dirty="0">
                <a:latin typeface="Berlin Sans FB Demi" panose="020E0802020502020306" pitchFamily="34" charset="0"/>
              </a:rPr>
              <a:t> </a:t>
            </a:r>
            <a:r>
              <a:rPr lang="es-SV" b="1" dirty="0">
                <a:latin typeface="Arial Narrow" panose="020B0606020202030204" pitchFamily="34" charset="0"/>
                <a:cs typeface="Arial" panose="020B0604020202020204" pitchFamily="34" charset="0"/>
              </a:rPr>
              <a:t>(Salmos 18.6)</a:t>
            </a:r>
            <a:endParaRPr lang="es-ES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473661C-AE2C-4AD8-BF58-FF5104686C74}"/>
              </a:ext>
            </a:extLst>
          </p:cNvPr>
          <p:cNvSpPr/>
          <p:nvPr/>
        </p:nvSpPr>
        <p:spPr>
          <a:xfrm>
            <a:off x="3379304" y="350680"/>
            <a:ext cx="53671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8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Alzaré mis ojos a las montañas;  ¿De dónde vendrá mi socorro? </a:t>
            </a:r>
            <a:r>
              <a:rPr lang="it-IT" sz="28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Mi socorro viene de Jehová,</a:t>
            </a:r>
            <a:r>
              <a:rPr lang="es-SV" sz="28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 Que hizo los cielos y la tierra.  </a:t>
            </a:r>
            <a:r>
              <a:rPr lang="es-SV" dirty="0">
                <a:solidFill>
                  <a:srgbClr val="002060"/>
                </a:solidFill>
                <a:latin typeface="Franklin Gothic Heavy" panose="020B0903020102020204" pitchFamily="34" charset="0"/>
              </a:rPr>
              <a:t>(Salmos 121.1 – 2)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34560E6-3A84-49E8-AA1B-FF7E4EEF1237}"/>
              </a:ext>
            </a:extLst>
          </p:cNvPr>
          <p:cNvSpPr/>
          <p:nvPr/>
        </p:nvSpPr>
        <p:spPr>
          <a:xfrm>
            <a:off x="1258955" y="530087"/>
            <a:ext cx="671885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5400" dirty="0">
                <a:latin typeface="LilyUPC" panose="020B0604020202020204" pitchFamily="34" charset="-34"/>
                <a:cs typeface="LilyUPC" panose="020B0604020202020204" pitchFamily="34" charset="-34"/>
              </a:rPr>
              <a:t>“Cuando Jesús lo vio acostado, y supo que llevaba ya mucho tiempo así, le dijo: ¿Quieres ser sano? Jesús le dijo: Levántate, toma tu lecho, y anda”</a:t>
            </a:r>
          </a:p>
          <a:p>
            <a:pPr algn="ctr"/>
            <a:r>
              <a:rPr lang="es-SV" sz="5400" dirty="0">
                <a:latin typeface="LilyUPC" panose="020B0604020202020204" pitchFamily="34" charset="-34"/>
                <a:cs typeface="LilyUPC" panose="020B0604020202020204" pitchFamily="34" charset="-34"/>
              </a:rPr>
              <a:t>(</a:t>
            </a:r>
            <a:r>
              <a:rPr lang="es-SV" sz="5400" dirty="0">
                <a:solidFill>
                  <a:srgbClr val="0070C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Juan 5.6, 8</a:t>
            </a:r>
            <a:r>
              <a:rPr lang="es-SV" sz="5400" dirty="0">
                <a:latin typeface="LilyUPC" panose="020B0604020202020204" pitchFamily="34" charset="-34"/>
                <a:cs typeface="LilyUPC" panose="020B0604020202020204" pitchFamily="34" charset="-34"/>
              </a:rPr>
              <a:t>)</a:t>
            </a:r>
          </a:p>
          <a:p>
            <a:r>
              <a:rPr lang="es-SV" sz="5400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es-ES" sz="54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26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765" y="1060174"/>
            <a:ext cx="3631096" cy="4810538"/>
          </a:xfrm>
        </p:spPr>
        <p:txBody>
          <a:bodyPr rtlCol="0">
            <a:normAutofit/>
          </a:bodyPr>
          <a:lstStyle/>
          <a:p>
            <a:r>
              <a:rPr lang="es-SV" sz="4000" dirty="0">
                <a:latin typeface="LilyUPC" panose="020B0604020202020204" pitchFamily="34" charset="-34"/>
                <a:cs typeface="LilyUPC" panose="020B0604020202020204" pitchFamily="34" charset="-34"/>
              </a:rPr>
              <a:t>Por la misericordia de Jehová no hemos sido consumidos, porque nunca decayeron sus misericordias. Nuevas son cada mañana; grande es tu fidelidad. (</a:t>
            </a:r>
            <a:r>
              <a:rPr lang="es-SV" sz="3200" dirty="0">
                <a:solidFill>
                  <a:srgbClr val="FFFF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Lamentaciones 3.22 – 23</a:t>
            </a:r>
            <a:r>
              <a:rPr lang="es-SV" sz="4000" dirty="0">
                <a:latin typeface="LilyUPC" panose="020B0604020202020204" pitchFamily="34" charset="-34"/>
                <a:cs typeface="LilyUPC" panose="020B0604020202020204" pitchFamily="34" charset="-34"/>
              </a:rPr>
              <a:t>) 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022169" y="225287"/>
            <a:ext cx="4777740" cy="6480313"/>
          </a:xfrm>
        </p:spPr>
        <p:txBody>
          <a:bodyPr rtlCol="0">
            <a:normAutofit lnSpcReduction="10000"/>
          </a:bodyPr>
          <a:lstStyle/>
          <a:p>
            <a:pPr marL="45720" indent="0">
              <a:buNone/>
            </a:pPr>
            <a:r>
              <a:rPr lang="es-ES" sz="4000" dirty="0">
                <a:latin typeface="LilyUPC" panose="020B0604020202020204" pitchFamily="34" charset="-34"/>
                <a:cs typeface="LilyUPC" panose="020B0604020202020204" pitchFamily="34" charset="-34"/>
              </a:rPr>
              <a:t>Dios se ha interesado en la vida humana, conoce la fragilidad, sabe que somos polvo y se compadece en nuestra necesidad y provee aquello que necesitamos, nos dio la luz del sol, las plantas, el agua y tantas cosas más, para que por estos elementos seamos bendecidos con sanidad para nuestro cuerpo; y nuestra alma confíe en su creador.- </a:t>
            </a:r>
          </a:p>
          <a:p>
            <a:pPr marL="45720" indent="0" rtl="0">
              <a:buNone/>
            </a:pPr>
            <a:endParaRPr lang="es-ES" sz="40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7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150A14E-E4ED-4531-A61E-90257D9C070F}"/>
              </a:ext>
            </a:extLst>
          </p:cNvPr>
          <p:cNvSpPr/>
          <p:nvPr/>
        </p:nvSpPr>
        <p:spPr>
          <a:xfrm>
            <a:off x="132522" y="371062"/>
            <a:ext cx="5234608" cy="599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4400" dirty="0">
                <a:solidFill>
                  <a:schemeClr val="tx2"/>
                </a:solidFill>
                <a:latin typeface="LilyUPC" panose="020B0604020202020204" pitchFamily="34" charset="-34"/>
                <a:ea typeface="Calibri" panose="020F0502020204030204" pitchFamily="34" charset="0"/>
                <a:cs typeface="LilyUPC" panose="020B0604020202020204" pitchFamily="34" charset="-34"/>
              </a:rPr>
              <a:t>“En medio de la calle de la ciudad, y a uno y otro lado del río, estaba el árbol de la vida, que produce doce frutos, dando cada mes su fruto; y las hojas del árbol eran para la sanidad de las naciones”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4400" dirty="0">
                <a:solidFill>
                  <a:schemeClr val="tx2"/>
                </a:solidFill>
                <a:latin typeface="LilyUPC" panose="020B0604020202020204" pitchFamily="34" charset="-34"/>
                <a:ea typeface="Calibri" panose="020F0502020204030204" pitchFamily="34" charset="0"/>
                <a:cs typeface="LilyUPC" panose="020B0604020202020204" pitchFamily="34" charset="-34"/>
              </a:rPr>
              <a:t>(</a:t>
            </a:r>
            <a:r>
              <a:rPr lang="es-ES" sz="4400" dirty="0">
                <a:solidFill>
                  <a:schemeClr val="accent6">
                    <a:lumMod val="50000"/>
                  </a:schemeClr>
                </a:solidFill>
                <a:latin typeface="LilyUPC" panose="020B0604020202020204" pitchFamily="34" charset="-34"/>
                <a:ea typeface="Calibri" panose="020F0502020204030204" pitchFamily="34" charset="0"/>
                <a:cs typeface="LilyUPC" panose="020B0604020202020204" pitchFamily="34" charset="-34"/>
              </a:rPr>
              <a:t>Apocalipsis 22.2</a:t>
            </a:r>
            <a:r>
              <a:rPr lang="es-ES" sz="4400" dirty="0">
                <a:solidFill>
                  <a:schemeClr val="tx2"/>
                </a:solidFill>
                <a:latin typeface="LilyUPC" panose="020B0604020202020204" pitchFamily="34" charset="-34"/>
                <a:ea typeface="Calibri" panose="020F0502020204030204" pitchFamily="34" charset="0"/>
                <a:cs typeface="LilyUPC" panose="020B0604020202020204" pitchFamily="34" charset="-34"/>
              </a:rPr>
              <a:t>)</a:t>
            </a:r>
          </a:p>
        </p:txBody>
      </p:sp>
      <p:pic>
        <p:nvPicPr>
          <p:cNvPr id="1028" name="Picture 4" descr="Imagen relacionada">
            <a:extLst>
              <a:ext uri="{FF2B5EF4-FFF2-40B4-BE49-F238E27FC236}">
                <a16:creationId xmlns:a16="http://schemas.microsoft.com/office/drawing/2014/main" id="{5499DAE1-A895-49B3-95D5-525DE0F7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48" y="0"/>
            <a:ext cx="365435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ADAEF8F-C9A2-4B9B-8973-3667E79CE646}"/>
              </a:ext>
            </a:extLst>
          </p:cNvPr>
          <p:cNvSpPr/>
          <p:nvPr/>
        </p:nvSpPr>
        <p:spPr>
          <a:xfrm>
            <a:off x="5656989" y="2902226"/>
            <a:ext cx="33196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600" b="1" dirty="0">
                <a:solidFill>
                  <a:schemeClr val="bg1"/>
                </a:solidFill>
                <a:latin typeface="Corbel" panose="020B0503020204020204" pitchFamily="34" charset="0"/>
              </a:rPr>
              <a:t>Ved ahora que yo, yo soy, Y no hay dioses conmigo;  Yo hago morir, y yo hago vivir; Yo hiero, y yo sano; </a:t>
            </a:r>
          </a:p>
          <a:p>
            <a:r>
              <a:rPr lang="es-SV" sz="2600" b="1" dirty="0">
                <a:solidFill>
                  <a:schemeClr val="bg1"/>
                </a:solidFill>
                <a:latin typeface="Corbel" panose="020B0503020204020204" pitchFamily="34" charset="0"/>
              </a:rPr>
              <a:t> Y no hay quien pueda librar de mi mano.  </a:t>
            </a:r>
          </a:p>
          <a:p>
            <a:endParaRPr lang="es-SV" sz="26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s-SV" sz="2600" b="1" dirty="0">
                <a:solidFill>
                  <a:srgbClr val="FFC000"/>
                </a:solidFill>
                <a:latin typeface="Arial Narrow" panose="020B0606020202030204" pitchFamily="34" charset="0"/>
              </a:rPr>
              <a:t>(Deuteronomio 32.39)</a:t>
            </a:r>
          </a:p>
        </p:txBody>
      </p:sp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paisajes gif">
            <a:extLst>
              <a:ext uri="{FF2B5EF4-FFF2-40B4-BE49-F238E27FC236}">
                <a16:creationId xmlns:a16="http://schemas.microsoft.com/office/drawing/2014/main" id="{06558DAC-9DDE-4D0C-9B4C-3EAF183077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12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F2D2CE6-8E4A-4E7B-846E-1C173674EA0F}"/>
              </a:ext>
            </a:extLst>
          </p:cNvPr>
          <p:cNvSpPr/>
          <p:nvPr/>
        </p:nvSpPr>
        <p:spPr>
          <a:xfrm>
            <a:off x="901151" y="2007800"/>
            <a:ext cx="75802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4000" dirty="0">
                <a:solidFill>
                  <a:schemeClr val="bg1"/>
                </a:solidFill>
                <a:latin typeface="Abadi MT Condensed Extra Bold" panose="020B0A06030101010103" pitchFamily="34" charset="0"/>
                <a:cs typeface="LilyUPC" panose="020B0604020202020204" pitchFamily="34" charset="-34"/>
              </a:rPr>
              <a:t>Yo sé que mi Redentor vive,  Y al fin se levantará sobre el polvo;  Y después de deshecha esta mi piel,  En mi carne he de ver a Dios. </a:t>
            </a:r>
          </a:p>
          <a:p>
            <a:pPr algn="ctr"/>
            <a:r>
              <a:rPr lang="es-SV" sz="4000" dirty="0">
                <a:solidFill>
                  <a:srgbClr val="FFFF00"/>
                </a:solidFill>
                <a:latin typeface="Abadi MT Condensed Extra Bold" panose="020B0A06030101010103" pitchFamily="34" charset="0"/>
                <a:cs typeface="LilyUPC" panose="020B0604020202020204" pitchFamily="34" charset="-34"/>
              </a:rPr>
              <a:t>Job 19.25 – 26 </a:t>
            </a:r>
            <a:endParaRPr lang="es-ES" sz="4000" dirty="0">
              <a:solidFill>
                <a:srgbClr val="FFFF00"/>
              </a:solidFill>
              <a:latin typeface="Abadi MT Condensed Extra Bold" panose="020B0A06030101010103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870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649356" y="1245705"/>
            <a:ext cx="7832035" cy="4320207"/>
          </a:xfrm>
        </p:spPr>
        <p:txBody>
          <a:bodyPr rtlCol="0">
            <a:normAutofit/>
          </a:bodyPr>
          <a:lstStyle/>
          <a:p>
            <a:pPr algn="ctr"/>
            <a:r>
              <a:rPr lang="es-ES" sz="6000" b="1" dirty="0">
                <a:latin typeface="LilyUPC" panose="020B0604020202020204" pitchFamily="34" charset="-34"/>
                <a:cs typeface="LilyUPC" panose="020B0604020202020204" pitchFamily="34" charset="-34"/>
              </a:rPr>
              <a:t>He aquí que yo les traeré sanidad y medicina; y los curaré, y les revelaré abundancia de paz y de verdad. </a:t>
            </a:r>
            <a:r>
              <a:rPr lang="es-ES" sz="6000" dirty="0">
                <a:solidFill>
                  <a:srgbClr val="C0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Jeremías 33.6</a:t>
            </a:r>
          </a:p>
        </p:txBody>
      </p:sp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183A7E2-4B93-4ADC-B387-4D5217D6683F}"/>
              </a:ext>
            </a:extLst>
          </p:cNvPr>
          <p:cNvSpPr/>
          <p:nvPr/>
        </p:nvSpPr>
        <p:spPr>
          <a:xfrm>
            <a:off x="914401" y="1033670"/>
            <a:ext cx="7527234" cy="4538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5400" b="1" dirty="0">
                <a:latin typeface="LilyUPC" panose="020B0604020202020204" pitchFamily="34" charset="-34"/>
                <a:ea typeface="Calibri" panose="020F0502020204030204" pitchFamily="34" charset="0"/>
                <a:cs typeface="LilyUPC" panose="020B0604020202020204" pitchFamily="34" charset="-34"/>
              </a:rPr>
              <a:t>La sanidad es un acontecimiento o proceso de devolver la salud a una persona. Tiene que ver con la curación de la enfermedad y la restauración a la vida plena.</a:t>
            </a:r>
          </a:p>
        </p:txBody>
      </p:sp>
    </p:spTree>
    <p:extLst>
      <p:ext uri="{BB962C8B-B14F-4D97-AF65-F5344CB8AC3E}">
        <p14:creationId xmlns:p14="http://schemas.microsoft.com/office/powerpoint/2010/main" val="10478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F4A6AA9-C564-4C44-80DC-3E9A3C04C218}"/>
              </a:ext>
            </a:extLst>
          </p:cNvPr>
          <p:cNvSpPr/>
          <p:nvPr/>
        </p:nvSpPr>
        <p:spPr>
          <a:xfrm>
            <a:off x="1093304" y="1687852"/>
            <a:ext cx="70435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dirty="0">
                <a:latin typeface="LilyUPC" panose="020B0604020202020204" pitchFamily="34" charset="-34"/>
                <a:ea typeface="Calibri" panose="020F0502020204030204" pitchFamily="34" charset="0"/>
                <a:cs typeface="LilyUPC" panose="020B0604020202020204" pitchFamily="34" charset="-34"/>
              </a:rPr>
              <a:t>Él es quien perdona todas tus iniquidades, el que sana todas tus dolencias” (</a:t>
            </a:r>
            <a:r>
              <a:rPr lang="es-ES" sz="6000" dirty="0">
                <a:solidFill>
                  <a:srgbClr val="C00000"/>
                </a:solidFill>
                <a:latin typeface="LilyUPC" panose="020B0604020202020204" pitchFamily="34" charset="-34"/>
                <a:ea typeface="Calibri" panose="020F0502020204030204" pitchFamily="34" charset="0"/>
                <a:cs typeface="LilyUPC" panose="020B0604020202020204" pitchFamily="34" charset="-34"/>
              </a:rPr>
              <a:t>Salmos 103.3)</a:t>
            </a:r>
            <a:endParaRPr lang="es-ES" sz="6000" dirty="0">
              <a:solidFill>
                <a:srgbClr val="C0000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15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DA25155-4C99-4C3B-9425-AA066C25007B}"/>
              </a:ext>
            </a:extLst>
          </p:cNvPr>
          <p:cNvSpPr/>
          <p:nvPr/>
        </p:nvSpPr>
        <p:spPr>
          <a:xfrm>
            <a:off x="675860" y="887896"/>
            <a:ext cx="80043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dirty="0">
                <a:latin typeface="LilyUPC" panose="020B0604020202020204" pitchFamily="34" charset="-34"/>
                <a:ea typeface="Calibri" panose="020F0502020204030204" pitchFamily="34" charset="0"/>
                <a:cs typeface="LilyUPC" panose="020B0604020202020204" pitchFamily="34" charset="-34"/>
              </a:rPr>
              <a:t>Dios siempre se interesa por el bienestar de sus hijos e hijas, lo ha mostrado a lo largo de la historia humana, dentro de ese plan de Dios, él quiere que sus hijos se decidan a obedecer, si lo hacen él les promete darles bendiciones, sanidad y vida para el cuerpo y el alma.-</a:t>
            </a:r>
            <a:endParaRPr lang="es-ES" sz="48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29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047E146-C7B5-41FD-9461-5C89B28CE565}"/>
              </a:ext>
            </a:extLst>
          </p:cNvPr>
          <p:cNvSpPr/>
          <p:nvPr/>
        </p:nvSpPr>
        <p:spPr>
          <a:xfrm>
            <a:off x="1060174" y="1120333"/>
            <a:ext cx="7593496" cy="4538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5400" dirty="0">
                <a:latin typeface="LilyUPC" panose="020B0604020202020204" pitchFamily="34" charset="-34"/>
                <a:ea typeface="Calibri" panose="020F0502020204030204" pitchFamily="34" charset="0"/>
                <a:cs typeface="LilyUPC" panose="020B0604020202020204" pitchFamily="34" charset="-34"/>
              </a:rPr>
              <a:t>“En el año treinta y nueve de su reinado, Asa enfermó gravemente de los pies, y en su enfermedad no buscó a Jehová, sino a los médicos” (</a:t>
            </a:r>
            <a:r>
              <a:rPr lang="es-ES" sz="5400" dirty="0">
                <a:solidFill>
                  <a:srgbClr val="7030A0"/>
                </a:solidFill>
                <a:latin typeface="LilyUPC" panose="020B0604020202020204" pitchFamily="34" charset="-34"/>
                <a:ea typeface="Calibri" panose="020F0502020204030204" pitchFamily="34" charset="0"/>
                <a:cs typeface="LilyUPC" panose="020B0604020202020204" pitchFamily="34" charset="-34"/>
              </a:rPr>
              <a:t>2º Crónicas 16.12</a:t>
            </a:r>
            <a:r>
              <a:rPr lang="es-ES" sz="5400" dirty="0">
                <a:latin typeface="LilyUPC" panose="020B0604020202020204" pitchFamily="34" charset="-34"/>
                <a:ea typeface="Calibri" panose="020F0502020204030204" pitchFamily="34" charset="0"/>
                <a:cs typeface="LilyUPC" panose="020B0604020202020204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975F4051-2A30-4E15-A099-C95A63EF9089}"/>
              </a:ext>
            </a:extLst>
          </p:cNvPr>
          <p:cNvSpPr/>
          <p:nvPr/>
        </p:nvSpPr>
        <p:spPr>
          <a:xfrm>
            <a:off x="728869" y="304799"/>
            <a:ext cx="789829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000" dirty="0">
                <a:latin typeface="LilyUPC" panose="020B0604020202020204" pitchFamily="34" charset="-34"/>
                <a:ea typeface="Calibri" panose="020F0502020204030204" pitchFamily="34" charset="0"/>
                <a:cs typeface="LilyUPC" panose="020B0604020202020204" pitchFamily="34" charset="-34"/>
              </a:rPr>
              <a:t>La sanidad, o la restauración a la vida, siempre es la obra de Jehová. Asa es condenado porque "en su enfermedad no buscó a Jehová, sino a los médicos" en contraste con lo que enseña Jesús al decir que no son los sanos los que tienen necesidad de médico sino los enfermos; (</a:t>
            </a:r>
            <a:r>
              <a:rPr lang="es-ES" sz="5000" dirty="0">
                <a:solidFill>
                  <a:srgbClr val="7030A0"/>
                </a:solidFill>
                <a:latin typeface="LilyUPC" panose="020B0604020202020204" pitchFamily="34" charset="-34"/>
                <a:ea typeface="Calibri" panose="020F0502020204030204" pitchFamily="34" charset="0"/>
                <a:cs typeface="LilyUPC" panose="020B0604020202020204" pitchFamily="34" charset="-34"/>
              </a:rPr>
              <a:t>véase Lucas 5.31</a:t>
            </a:r>
            <a:r>
              <a:rPr lang="es-ES" sz="5000" dirty="0">
                <a:latin typeface="LilyUPC" panose="020B0604020202020204" pitchFamily="34" charset="-34"/>
                <a:ea typeface="Calibri" panose="020F0502020204030204" pitchFamily="34" charset="0"/>
                <a:cs typeface="LilyUPC" panose="020B0604020202020204" pitchFamily="34" charset="-34"/>
              </a:rPr>
              <a:t>)</a:t>
            </a:r>
            <a:endParaRPr lang="es-ES" sz="50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1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799F2CB-E76C-45E0-8981-DE4ABB7FAD3C}"/>
              </a:ext>
            </a:extLst>
          </p:cNvPr>
          <p:cNvSpPr/>
          <p:nvPr/>
        </p:nvSpPr>
        <p:spPr>
          <a:xfrm>
            <a:off x="410817" y="344556"/>
            <a:ext cx="8216348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500" dirty="0">
                <a:latin typeface="LilyUPC" panose="020B0604020202020204" pitchFamily="34" charset="-34"/>
                <a:ea typeface="Calibri" panose="020F0502020204030204" pitchFamily="34" charset="0"/>
                <a:cs typeface="LilyUPC" panose="020B0604020202020204" pitchFamily="34" charset="-34"/>
              </a:rPr>
              <a:t>Jesús se refería a la enfermedad más mortal que hay, que es la del pecado; declaramos que no es pecado buscar a los médicos cuando estamos enfermos, pero debemos poner a Dios primero; es decir, no menospreciar a Dios; y saber que él usará los medios necesarios para bendecirnos, ya sean personas (médicos, enfermeras, personal de salud)</a:t>
            </a:r>
          </a:p>
        </p:txBody>
      </p:sp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1C2D9F7-6FA7-4F0C-A75C-4CCA8D69ACD3}"/>
              </a:ext>
            </a:extLst>
          </p:cNvPr>
          <p:cNvSpPr/>
          <p:nvPr/>
        </p:nvSpPr>
        <p:spPr>
          <a:xfrm>
            <a:off x="564875" y="328471"/>
            <a:ext cx="3816625" cy="620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5300" dirty="0">
                <a:latin typeface="LilyUPC" panose="020B0604020202020204" pitchFamily="34" charset="-34"/>
                <a:ea typeface="Calibri" panose="020F0502020204030204" pitchFamily="34" charset="0"/>
                <a:cs typeface="LilyUPC" panose="020B0604020202020204" pitchFamily="34" charset="-34"/>
              </a:rPr>
              <a:t>Dios quiso sanar siempre a su pueblo, a sus hijos, y se ve claramente en el ministerio de Jesús en la tierra.</a:t>
            </a:r>
          </a:p>
        </p:txBody>
      </p:sp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01CA8788-EC11-43F4-BA2F-90493C1F49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seño con bandas azul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1307982_TF16391941_TF16391941.potx" id="{9E7F2AD9-F271-48B1-A431-541D2898B725}" vid="{2B94FF02-BD8D-4164-8950-7E6FECCD712E}"/>
    </a:ext>
  </a:extLst>
</a:theme>
</file>

<file path=ppt/theme/theme2.xml><?xml version="1.0" encoding="utf-8"?>
<a:theme xmlns:a="http://schemas.openxmlformats.org/drawingml/2006/main" name="Tema de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naturaleza con bandas azules y fotografía de amanecer en la montaña (panorámica)</Template>
  <TotalTime>232</TotalTime>
  <Words>700</Words>
  <Application>Microsoft Office PowerPoint</Application>
  <PresentationFormat>Presentación en pantalla (4:3)</PresentationFormat>
  <Paragraphs>36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Abadi MT Condensed Extra Bold</vt:lpstr>
      <vt:lpstr>Aharoni</vt:lpstr>
      <vt:lpstr>Arial</vt:lpstr>
      <vt:lpstr>Arial Narrow</vt:lpstr>
      <vt:lpstr>Berlin Sans FB Demi</vt:lpstr>
      <vt:lpstr>Calibri</vt:lpstr>
      <vt:lpstr>Corbel</vt:lpstr>
      <vt:lpstr>Euphemia</vt:lpstr>
      <vt:lpstr>Franklin Gothic Heavy</vt:lpstr>
      <vt:lpstr>LilyUPC</vt:lpstr>
      <vt:lpstr>Diseño con bandas azul 16x9</vt:lpstr>
      <vt:lpstr>¡La sanidad de mi vida!</vt:lpstr>
      <vt:lpstr>He aquí que yo les traeré sanidad y medicina; y los curaré, y les revelaré abundancia de paz y de verdad. Jeremías 33.6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 la misericordia de Jehová no hemos sido consumidos, porque nunca decayeron sus misericordias. Nuevas son cada mañana; grande es tu fidelidad. (Lamentaciones 3.22 – 23)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CE12583 GERBER REYES</dc:creator>
  <cp:lastModifiedBy>CE12583 GERBER REYES</cp:lastModifiedBy>
  <cp:revision>16</cp:revision>
  <dcterms:created xsi:type="dcterms:W3CDTF">2017-08-19T12:58:07Z</dcterms:created>
  <dcterms:modified xsi:type="dcterms:W3CDTF">2017-08-19T17:18:14Z</dcterms:modified>
</cp:coreProperties>
</file>