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912BCE58-FD19-43BE-97E2-661BE965FCF3}" type="datetimeFigureOut">
              <a:rPr lang="es-ES" smtClean="0"/>
              <a:t>15/07/2017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77D317D-CF7F-46C8-9D53-188C57B46F08}" type="slidenum">
              <a:rPr lang="es-ES" smtClean="0"/>
              <a:t>‹Nº›</a:t>
            </a:fld>
            <a:endParaRPr lang="es-ES"/>
          </a:p>
        </p:txBody>
      </p:sp>
    </p:spTree>
    <p:extLst>
      <p:ext uri="{BB962C8B-B14F-4D97-AF65-F5344CB8AC3E}">
        <p14:creationId xmlns:p14="http://schemas.microsoft.com/office/powerpoint/2010/main" val="255279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2BCE58-FD19-43BE-97E2-661BE965FCF3}" type="datetimeFigureOut">
              <a:rPr lang="es-ES" smtClean="0"/>
              <a:t>15/07/2017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77D317D-CF7F-46C8-9D53-188C57B46F08}" type="slidenum">
              <a:rPr lang="es-ES" smtClean="0"/>
              <a:t>‹Nº›</a:t>
            </a:fld>
            <a:endParaRPr lang="es-ES"/>
          </a:p>
        </p:txBody>
      </p:sp>
    </p:spTree>
    <p:extLst>
      <p:ext uri="{BB962C8B-B14F-4D97-AF65-F5344CB8AC3E}">
        <p14:creationId xmlns:p14="http://schemas.microsoft.com/office/powerpoint/2010/main" val="126586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2BCE58-FD19-43BE-97E2-661BE965FCF3}" type="datetimeFigureOut">
              <a:rPr lang="es-ES" smtClean="0"/>
              <a:t>15/07/2017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77D317D-CF7F-46C8-9D53-188C57B46F08}" type="slidenum">
              <a:rPr lang="es-ES" smtClean="0"/>
              <a:t>‹Nº›</a:t>
            </a:fld>
            <a:endParaRPr lang="es-ES"/>
          </a:p>
        </p:txBody>
      </p:sp>
    </p:spTree>
    <p:extLst>
      <p:ext uri="{BB962C8B-B14F-4D97-AF65-F5344CB8AC3E}">
        <p14:creationId xmlns:p14="http://schemas.microsoft.com/office/powerpoint/2010/main" val="260838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2BCE58-FD19-43BE-97E2-661BE965FCF3}" type="datetimeFigureOut">
              <a:rPr lang="es-ES" smtClean="0"/>
              <a:t>15/07/2017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77D317D-CF7F-46C8-9D53-188C57B46F08}" type="slidenum">
              <a:rPr lang="es-ES" smtClean="0"/>
              <a:t>‹Nº›</a:t>
            </a:fld>
            <a:endParaRPr lang="es-ES"/>
          </a:p>
        </p:txBody>
      </p:sp>
    </p:spTree>
    <p:extLst>
      <p:ext uri="{BB962C8B-B14F-4D97-AF65-F5344CB8AC3E}">
        <p14:creationId xmlns:p14="http://schemas.microsoft.com/office/powerpoint/2010/main" val="50549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12BCE58-FD19-43BE-97E2-661BE965FCF3}" type="datetimeFigureOut">
              <a:rPr lang="es-ES" smtClean="0"/>
              <a:t>15/07/2017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77D317D-CF7F-46C8-9D53-188C57B46F08}" type="slidenum">
              <a:rPr lang="es-ES" smtClean="0"/>
              <a:t>‹Nº›</a:t>
            </a:fld>
            <a:endParaRPr lang="es-ES"/>
          </a:p>
        </p:txBody>
      </p:sp>
    </p:spTree>
    <p:extLst>
      <p:ext uri="{BB962C8B-B14F-4D97-AF65-F5344CB8AC3E}">
        <p14:creationId xmlns:p14="http://schemas.microsoft.com/office/powerpoint/2010/main" val="222820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12BCE58-FD19-43BE-97E2-661BE965FCF3}" type="datetimeFigureOut">
              <a:rPr lang="es-ES" smtClean="0"/>
              <a:t>15/07/2017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77D317D-CF7F-46C8-9D53-188C57B46F08}" type="slidenum">
              <a:rPr lang="es-ES" smtClean="0"/>
              <a:t>‹Nº›</a:t>
            </a:fld>
            <a:endParaRPr lang="es-ES"/>
          </a:p>
        </p:txBody>
      </p:sp>
    </p:spTree>
    <p:extLst>
      <p:ext uri="{BB962C8B-B14F-4D97-AF65-F5344CB8AC3E}">
        <p14:creationId xmlns:p14="http://schemas.microsoft.com/office/powerpoint/2010/main" val="155047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12BCE58-FD19-43BE-97E2-661BE965FCF3}" type="datetimeFigureOut">
              <a:rPr lang="es-ES" smtClean="0"/>
              <a:t>15/07/2017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77D317D-CF7F-46C8-9D53-188C57B46F08}" type="slidenum">
              <a:rPr lang="es-ES" smtClean="0"/>
              <a:t>‹Nº›</a:t>
            </a:fld>
            <a:endParaRPr lang="es-ES"/>
          </a:p>
        </p:txBody>
      </p:sp>
    </p:spTree>
    <p:extLst>
      <p:ext uri="{BB962C8B-B14F-4D97-AF65-F5344CB8AC3E}">
        <p14:creationId xmlns:p14="http://schemas.microsoft.com/office/powerpoint/2010/main" val="12896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12BCE58-FD19-43BE-97E2-661BE965FCF3}" type="datetimeFigureOut">
              <a:rPr lang="es-ES" smtClean="0"/>
              <a:t>15/07/2017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77D317D-CF7F-46C8-9D53-188C57B46F08}" type="slidenum">
              <a:rPr lang="es-ES" smtClean="0"/>
              <a:t>‹Nº›</a:t>
            </a:fld>
            <a:endParaRPr lang="es-ES"/>
          </a:p>
        </p:txBody>
      </p:sp>
    </p:spTree>
    <p:extLst>
      <p:ext uri="{BB962C8B-B14F-4D97-AF65-F5344CB8AC3E}">
        <p14:creationId xmlns:p14="http://schemas.microsoft.com/office/powerpoint/2010/main" val="233317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BCE58-FD19-43BE-97E2-661BE965FCF3}" type="datetimeFigureOut">
              <a:rPr lang="es-ES" smtClean="0"/>
              <a:t>15/07/2017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77D317D-CF7F-46C8-9D53-188C57B46F08}" type="slidenum">
              <a:rPr lang="es-ES" smtClean="0"/>
              <a:t>‹Nº›</a:t>
            </a:fld>
            <a:endParaRPr lang="es-ES"/>
          </a:p>
        </p:txBody>
      </p:sp>
    </p:spTree>
    <p:extLst>
      <p:ext uri="{BB962C8B-B14F-4D97-AF65-F5344CB8AC3E}">
        <p14:creationId xmlns:p14="http://schemas.microsoft.com/office/powerpoint/2010/main" val="3512537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12BCE58-FD19-43BE-97E2-661BE965FCF3}" type="datetimeFigureOut">
              <a:rPr lang="es-ES" smtClean="0"/>
              <a:t>15/07/2017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77D317D-CF7F-46C8-9D53-188C57B46F08}" type="slidenum">
              <a:rPr lang="es-ES" smtClean="0"/>
              <a:t>‹Nº›</a:t>
            </a:fld>
            <a:endParaRPr lang="es-ES"/>
          </a:p>
        </p:txBody>
      </p:sp>
    </p:spTree>
    <p:extLst>
      <p:ext uri="{BB962C8B-B14F-4D97-AF65-F5344CB8AC3E}">
        <p14:creationId xmlns:p14="http://schemas.microsoft.com/office/powerpoint/2010/main" val="37066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12BCE58-FD19-43BE-97E2-661BE965FCF3}" type="datetimeFigureOut">
              <a:rPr lang="es-ES" smtClean="0"/>
              <a:t>15/07/2017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77D317D-CF7F-46C8-9D53-188C57B46F08}" type="slidenum">
              <a:rPr lang="es-ES" smtClean="0"/>
              <a:t>‹Nº›</a:t>
            </a:fld>
            <a:endParaRPr lang="es-ES"/>
          </a:p>
        </p:txBody>
      </p:sp>
    </p:spTree>
    <p:extLst>
      <p:ext uri="{BB962C8B-B14F-4D97-AF65-F5344CB8AC3E}">
        <p14:creationId xmlns:p14="http://schemas.microsoft.com/office/powerpoint/2010/main" val="359727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BCE58-FD19-43BE-97E2-661BE965FCF3}" type="datetimeFigureOut">
              <a:rPr lang="es-ES" smtClean="0"/>
              <a:t>15/07/2017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D317D-CF7F-46C8-9D53-188C57B46F08}" type="slidenum">
              <a:rPr lang="es-ES" smtClean="0"/>
              <a:t>‹Nº›</a:t>
            </a:fld>
            <a:endParaRPr lang="es-ES"/>
          </a:p>
        </p:txBody>
      </p:sp>
    </p:spTree>
    <p:extLst>
      <p:ext uri="{BB962C8B-B14F-4D97-AF65-F5344CB8AC3E}">
        <p14:creationId xmlns:p14="http://schemas.microsoft.com/office/powerpoint/2010/main" val="4111154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9AA35F-E4E9-45B4-BE15-D3813C64FC63}"/>
              </a:ext>
            </a:extLst>
          </p:cNvPr>
          <p:cNvSpPr>
            <a:spLocks noGrp="1"/>
          </p:cNvSpPr>
          <p:nvPr>
            <p:ph type="ctrTitle"/>
          </p:nvPr>
        </p:nvSpPr>
        <p:spPr>
          <a:xfrm>
            <a:off x="685800" y="1294641"/>
            <a:ext cx="7772400" cy="2387600"/>
          </a:xfrm>
        </p:spPr>
        <p:txBody>
          <a:bodyPr>
            <a:normAutofit/>
          </a:bodyPr>
          <a:lstStyle/>
          <a:p>
            <a:r>
              <a:rPr lang="es-ES" sz="7200"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Las siete copas de la ira de Dios</a:t>
            </a:r>
          </a:p>
        </p:txBody>
      </p:sp>
      <p:sp>
        <p:nvSpPr>
          <p:cNvPr id="3" name="Subtítulo 2">
            <a:extLst>
              <a:ext uri="{FF2B5EF4-FFF2-40B4-BE49-F238E27FC236}">
                <a16:creationId xmlns:a16="http://schemas.microsoft.com/office/drawing/2014/main" id="{B38AC82B-1DA5-4CB9-867E-B9AA29C4D747}"/>
              </a:ext>
            </a:extLst>
          </p:cNvPr>
          <p:cNvSpPr>
            <a:spLocks noGrp="1"/>
          </p:cNvSpPr>
          <p:nvPr>
            <p:ph type="subTitle" idx="1"/>
          </p:nvPr>
        </p:nvSpPr>
        <p:spPr>
          <a:xfrm>
            <a:off x="205409" y="4463429"/>
            <a:ext cx="8733182" cy="1655762"/>
          </a:xfrm>
        </p:spPr>
        <p:txBody>
          <a:bodyPr>
            <a:normAutofit/>
          </a:bodyPr>
          <a:lstStyle/>
          <a:p>
            <a:r>
              <a:rPr lang="es-ES" sz="6000" b="1" i="1" dirty="0">
                <a:ln w="9525">
                  <a:solidFill>
                    <a:schemeClr val="bg1"/>
                  </a:solidFill>
                  <a:prstDash val="solid"/>
                </a:ln>
                <a:effectLst>
                  <a:outerShdw blurRad="12700" dist="38100" dir="2700000" algn="tl" rotWithShape="0">
                    <a:schemeClr val="bg1">
                      <a:lumMod val="50000"/>
                    </a:schemeClr>
                  </a:outerShdw>
                </a:effectLst>
                <a:latin typeface="Abadi MT Condensed Extra Bold" panose="020B0A06030101010103" pitchFamily="34" charset="0"/>
              </a:rPr>
              <a:t>Las siete plagas postreras</a:t>
            </a:r>
          </a:p>
        </p:txBody>
      </p:sp>
      <p:sp>
        <p:nvSpPr>
          <p:cNvPr id="4" name="CuadroTexto 3">
            <a:extLst>
              <a:ext uri="{FF2B5EF4-FFF2-40B4-BE49-F238E27FC236}">
                <a16:creationId xmlns:a16="http://schemas.microsoft.com/office/drawing/2014/main" id="{8C4B44EF-52A5-4E1C-8CA3-5431DF536B1C}"/>
              </a:ext>
            </a:extLst>
          </p:cNvPr>
          <p:cNvSpPr txBox="1"/>
          <p:nvPr/>
        </p:nvSpPr>
        <p:spPr>
          <a:xfrm>
            <a:off x="3432313" y="328787"/>
            <a:ext cx="5711687" cy="369332"/>
          </a:xfrm>
          <a:prstGeom prst="rect">
            <a:avLst/>
          </a:prstGeom>
          <a:noFill/>
        </p:spPr>
        <p:txBody>
          <a:bodyPr wrap="square" rtlCol="0">
            <a:spAutoFit/>
          </a:bodyPr>
          <a:lstStyle/>
          <a:p>
            <a:pPr algn="ctr"/>
            <a:r>
              <a:rPr lang="es-ES" b="1" dirty="0">
                <a:solidFill>
                  <a:schemeClr val="bg1"/>
                </a:solidFill>
                <a:latin typeface="Arial Narrow" panose="020B0606020202030204" pitchFamily="34" charset="0"/>
              </a:rPr>
              <a:t>IGLESIA DE CRISTO USULUTÁN  08 – JULIO – 2017 </a:t>
            </a:r>
          </a:p>
        </p:txBody>
      </p:sp>
    </p:spTree>
    <p:extLst>
      <p:ext uri="{BB962C8B-B14F-4D97-AF65-F5344CB8AC3E}">
        <p14:creationId xmlns:p14="http://schemas.microsoft.com/office/powerpoint/2010/main" val="1036738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27B651D-F7D9-43D3-85FE-14B88A98B19C}"/>
              </a:ext>
            </a:extLst>
          </p:cNvPr>
          <p:cNvSpPr>
            <a:spLocks noGrp="1"/>
          </p:cNvSpPr>
          <p:nvPr>
            <p:ph type="title"/>
          </p:nvPr>
        </p:nvSpPr>
        <p:spPr>
          <a:xfrm>
            <a:off x="324678" y="139839"/>
            <a:ext cx="8494643" cy="761309"/>
          </a:xfrm>
        </p:spPr>
        <p:txBody>
          <a:bodyPr>
            <a:noAutofit/>
          </a:bodyPr>
          <a:lstStyle/>
          <a:p>
            <a:r>
              <a:rPr lang="es-ES" sz="4800"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Las siete copas de la ira de Dios</a:t>
            </a:r>
          </a:p>
        </p:txBody>
      </p:sp>
      <p:sp>
        <p:nvSpPr>
          <p:cNvPr id="2" name="Rectángulo 1">
            <a:extLst>
              <a:ext uri="{FF2B5EF4-FFF2-40B4-BE49-F238E27FC236}">
                <a16:creationId xmlns:a16="http://schemas.microsoft.com/office/drawing/2014/main" id="{2827ABE0-4756-42C2-9EFF-20E0B3C2A467}"/>
              </a:ext>
            </a:extLst>
          </p:cNvPr>
          <p:cNvSpPr/>
          <p:nvPr/>
        </p:nvSpPr>
        <p:spPr>
          <a:xfrm>
            <a:off x="417444" y="1107082"/>
            <a:ext cx="4313582" cy="3330655"/>
          </a:xfrm>
          <a:prstGeom prst="rect">
            <a:avLst/>
          </a:prstGeom>
        </p:spPr>
        <p:txBody>
          <a:bodyPr wrap="square">
            <a:spAutoFit/>
          </a:bodyPr>
          <a:lstStyle/>
          <a:p>
            <a:pPr>
              <a:lnSpc>
                <a:spcPct val="107000"/>
              </a:lnSpc>
              <a:spcBef>
                <a:spcPts val="600"/>
              </a:spcBef>
              <a:spcAft>
                <a:spcPts val="0"/>
              </a:spcAft>
            </a:pPr>
            <a:r>
              <a:rPr lang="es-ES" sz="2400"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En Apocalipsis 11:6, se nos informa que los </a:t>
            </a:r>
            <a:r>
              <a:rPr lang="es-ES" sz="2400" b="1" i="1"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“dos testigos”</a:t>
            </a:r>
            <a:r>
              <a:rPr lang="es-ES" sz="2400"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  tenían </a:t>
            </a:r>
          </a:p>
          <a:p>
            <a:pPr>
              <a:lnSpc>
                <a:spcPct val="107000"/>
              </a:lnSpc>
              <a:spcBef>
                <a:spcPts val="600"/>
              </a:spcBef>
              <a:spcAft>
                <a:spcPts val="0"/>
              </a:spcAft>
            </a:pPr>
            <a:r>
              <a:rPr lang="es-ES" sz="2400" i="1"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“poder… para herir la tierra con </a:t>
            </a:r>
            <a:r>
              <a:rPr lang="es-ES" sz="2400" b="1" i="1"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toda plaga</a:t>
            </a:r>
            <a:r>
              <a:rPr lang="es-ES" sz="2400" i="1"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 cuantas veces quieran”</a:t>
            </a:r>
            <a:r>
              <a:rPr lang="es-ES" sz="2400"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 Así que, posiblemente se aluda a estas. Como plagas anteriores.</a:t>
            </a:r>
            <a:endParaRPr lang="es-ES" sz="2000" dirty="0">
              <a:solidFill>
                <a:schemeClr val="bg1"/>
              </a:solidFill>
              <a:effectLst/>
              <a:latin typeface="Abadi MT Condensed Extra Bold" panose="020B0A06030101010103"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5382C75B-A9C5-46A2-B3C5-0B16CC8D5E56}"/>
              </a:ext>
            </a:extLst>
          </p:cNvPr>
          <p:cNvSpPr/>
          <p:nvPr/>
        </p:nvSpPr>
        <p:spPr>
          <a:xfrm>
            <a:off x="5201477" y="1107082"/>
            <a:ext cx="3810001" cy="3108543"/>
          </a:xfrm>
          <a:prstGeom prst="rect">
            <a:avLst/>
          </a:prstGeom>
        </p:spPr>
        <p:txBody>
          <a:bodyPr wrap="square">
            <a:spAutoFit/>
          </a:bodyPr>
          <a:lstStyle/>
          <a:p>
            <a:r>
              <a:rPr lang="es-ES" sz="2800"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También en las visiones de la Sexta Trompeta se describen </a:t>
            </a:r>
            <a:r>
              <a:rPr lang="es-ES" sz="2800" i="1"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a:t>
            </a:r>
            <a:r>
              <a:rPr lang="es-ES" sz="2800" b="1" i="1"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tres plagas</a:t>
            </a:r>
            <a:r>
              <a:rPr lang="es-ES" sz="2800" i="1"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 </a:t>
            </a:r>
            <a:r>
              <a:rPr lang="es-ES" sz="2800" i="1"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el fuego, el humo y el azufre </a:t>
            </a:r>
            <a:r>
              <a:rPr lang="es-ES" sz="2800" i="1"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que salían”</a:t>
            </a:r>
            <a:r>
              <a:rPr lang="es-ES" sz="2800"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 de la boca de los caballos (</a:t>
            </a:r>
            <a:r>
              <a:rPr lang="es-ES" sz="2800" u="sng" dirty="0">
                <a:latin typeface="Abadi MT Condensed Extra Bold" panose="020B0A06030101010103" pitchFamily="34" charset="0"/>
                <a:ea typeface="Times New Roman" panose="02020603050405020304" pitchFamily="18" charset="0"/>
                <a:cs typeface="Arial" panose="020B0604020202020204" pitchFamily="34" charset="0"/>
              </a:rPr>
              <a:t>Apocalipsis 9:17-21</a:t>
            </a:r>
            <a:r>
              <a:rPr lang="es-ES" sz="2800"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 </a:t>
            </a:r>
            <a:endParaRPr lang="es-ES" sz="2800" dirty="0">
              <a:solidFill>
                <a:schemeClr val="bg1"/>
              </a:solidFill>
              <a:latin typeface="Abadi MT Condensed Extra Bold" panose="020B0A06030101010103" pitchFamily="34" charset="0"/>
            </a:endParaRPr>
          </a:p>
        </p:txBody>
      </p:sp>
      <p:sp>
        <p:nvSpPr>
          <p:cNvPr id="5" name="Rectángulo 4">
            <a:extLst>
              <a:ext uri="{FF2B5EF4-FFF2-40B4-BE49-F238E27FC236}">
                <a16:creationId xmlns:a16="http://schemas.microsoft.com/office/drawing/2014/main" id="{0D17D6B7-A788-4DE1-BBFC-86B158F387E5}"/>
              </a:ext>
            </a:extLst>
          </p:cNvPr>
          <p:cNvSpPr/>
          <p:nvPr/>
        </p:nvSpPr>
        <p:spPr>
          <a:xfrm>
            <a:off x="478733" y="5646475"/>
            <a:ext cx="8186531" cy="1072153"/>
          </a:xfrm>
          <a:prstGeom prst="rect">
            <a:avLst/>
          </a:prstGeom>
        </p:spPr>
        <p:txBody>
          <a:bodyPr wrap="square">
            <a:spAutoFit/>
          </a:bodyPr>
          <a:lstStyle/>
          <a:p>
            <a:pPr>
              <a:lnSpc>
                <a:spcPct val="107000"/>
              </a:lnSpc>
              <a:spcBef>
                <a:spcPts val="600"/>
              </a:spcBef>
              <a:spcAft>
                <a:spcPts val="0"/>
              </a:spcAft>
            </a:pPr>
            <a:r>
              <a:rPr lang="es-ES" sz="2000"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¿Por qué identificar como </a:t>
            </a:r>
            <a:r>
              <a:rPr lang="es-ES" sz="2000" b="1" i="1"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“postreras” </a:t>
            </a:r>
            <a:r>
              <a:rPr lang="es-ES" sz="2000"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las </a:t>
            </a:r>
            <a:r>
              <a:rPr lang="es-ES" sz="2000" i="1"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“siete plagas”</a:t>
            </a:r>
            <a:r>
              <a:rPr lang="es-ES" sz="2000"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 contenidas en </a:t>
            </a:r>
            <a:r>
              <a:rPr lang="es-ES" sz="2000" i="1"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“las siete copas de oro”</a:t>
            </a:r>
            <a:r>
              <a:rPr lang="es-ES" sz="2000"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 Pues, la razón se da en el mismo texto bíblico, a saber: </a:t>
            </a:r>
            <a:r>
              <a:rPr lang="es-ES" sz="2000" b="1" i="1"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“Porque en ellas se </a:t>
            </a:r>
            <a:r>
              <a:rPr lang="es-ES" sz="2000" b="1" i="1" dirty="0">
                <a:solidFill>
                  <a:srgbClr val="FF0000"/>
                </a:solidFill>
                <a:latin typeface="Abadi MT Condensed Extra Bold" panose="020B0A06030101010103" pitchFamily="34" charset="0"/>
                <a:ea typeface="Times New Roman" panose="02020603050405020304" pitchFamily="18" charset="0"/>
                <a:cs typeface="Arial" panose="020B0604020202020204" pitchFamily="34" charset="0"/>
              </a:rPr>
              <a:t>consumaba</a:t>
            </a:r>
            <a:r>
              <a:rPr lang="es-ES" sz="2000" b="1" i="1"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 la ira de Dios”</a:t>
            </a:r>
            <a:r>
              <a:rPr lang="es-ES" sz="2000"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 (</a:t>
            </a:r>
            <a:r>
              <a:rPr lang="es-ES" sz="2000" u="sng"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Apocalipsis 15:1</a:t>
            </a:r>
            <a:r>
              <a:rPr lang="es-ES" sz="2000"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a:t>
            </a:r>
            <a:endParaRPr lang="es-ES" dirty="0">
              <a:solidFill>
                <a:srgbClr val="FFFF00"/>
              </a:solidFill>
              <a:effectLst/>
              <a:latin typeface="Abadi MT Condensed Extra Bold" panose="020B0A060301010101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578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27B651D-F7D9-43D3-85FE-14B88A98B19C}"/>
              </a:ext>
            </a:extLst>
          </p:cNvPr>
          <p:cNvSpPr>
            <a:spLocks noGrp="1"/>
          </p:cNvSpPr>
          <p:nvPr>
            <p:ph type="title"/>
          </p:nvPr>
        </p:nvSpPr>
        <p:spPr>
          <a:xfrm>
            <a:off x="324678" y="139839"/>
            <a:ext cx="8494643" cy="761309"/>
          </a:xfrm>
        </p:spPr>
        <p:txBody>
          <a:bodyPr>
            <a:noAutofit/>
          </a:bodyPr>
          <a:lstStyle/>
          <a:p>
            <a:r>
              <a:rPr lang="es-ES" sz="4800"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Las siete copas de la ira de Dios</a:t>
            </a:r>
          </a:p>
        </p:txBody>
      </p:sp>
      <p:sp>
        <p:nvSpPr>
          <p:cNvPr id="5" name="Rectángulo 4">
            <a:extLst>
              <a:ext uri="{FF2B5EF4-FFF2-40B4-BE49-F238E27FC236}">
                <a16:creationId xmlns:a16="http://schemas.microsoft.com/office/drawing/2014/main" id="{0D17D6B7-A788-4DE1-BBFC-86B158F387E5}"/>
              </a:ext>
            </a:extLst>
          </p:cNvPr>
          <p:cNvSpPr/>
          <p:nvPr/>
        </p:nvSpPr>
        <p:spPr>
          <a:xfrm>
            <a:off x="331304" y="5777704"/>
            <a:ext cx="8812696" cy="1080296"/>
          </a:xfrm>
          <a:prstGeom prst="rect">
            <a:avLst/>
          </a:prstGeom>
        </p:spPr>
        <p:txBody>
          <a:bodyPr wrap="square">
            <a:spAutoFit/>
          </a:bodyPr>
          <a:lstStyle/>
          <a:p>
            <a:pPr>
              <a:lnSpc>
                <a:spcPct val="107000"/>
              </a:lnSpc>
              <a:spcBef>
                <a:spcPts val="600"/>
              </a:spcBef>
              <a:spcAft>
                <a:spcPts val="0"/>
              </a:spcAft>
            </a:pPr>
            <a:r>
              <a:rPr lang="es-SV" sz="2000"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Precisamente, por ser las “postreras” y porque en ellas se consuma la ira de Dios, razonamos que estas siete plagas pertenecen a los últimos tiempos agónicos de la tierra. Consiguientemente, las proyectamos para el final del “poco de tiempo”.</a:t>
            </a:r>
            <a:endParaRPr lang="es-ES" dirty="0">
              <a:solidFill>
                <a:srgbClr val="FFFF00"/>
              </a:solidFill>
              <a:effectLst/>
              <a:latin typeface="Abadi MT Condensed Extra Bold" panose="020B0A06030101010103" pitchFamily="34"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59FCAEB8-9CD0-4B13-BDAC-D10780F4D70B}"/>
              </a:ext>
            </a:extLst>
          </p:cNvPr>
          <p:cNvSpPr/>
          <p:nvPr/>
        </p:nvSpPr>
        <p:spPr>
          <a:xfrm>
            <a:off x="866361" y="901148"/>
            <a:ext cx="7798903" cy="3769173"/>
          </a:xfrm>
          <a:prstGeom prst="rect">
            <a:avLst/>
          </a:prstGeom>
        </p:spPr>
        <p:txBody>
          <a:bodyPr wrap="square">
            <a:spAutoFit/>
          </a:bodyPr>
          <a:lstStyle/>
          <a:p>
            <a:pPr>
              <a:lnSpc>
                <a:spcPct val="107000"/>
              </a:lnSpc>
              <a:spcBef>
                <a:spcPts val="600"/>
              </a:spcBef>
              <a:spcAft>
                <a:spcPts val="0"/>
              </a:spcAft>
            </a:pPr>
            <a:r>
              <a:rPr lang="es-ES" sz="2800"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Seguramente, las </a:t>
            </a:r>
            <a:r>
              <a:rPr lang="es-ES" sz="2800" i="1"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“siete plagas postreras”</a:t>
            </a:r>
            <a:r>
              <a:rPr lang="es-ES" sz="2800"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 figuran en el proceso final de la consumación del </a:t>
            </a:r>
            <a:r>
              <a:rPr lang="es-ES" sz="2800" i="1"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“misterio de Dios”</a:t>
            </a:r>
            <a:r>
              <a:rPr lang="es-ES" sz="2800"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 Mediante ellas, Dios consuma su ira en los pecadores intransigentes de los últimos días de la tierra. Es decir, “realiza completamente” en ellos su designio de poner </a:t>
            </a:r>
            <a:r>
              <a:rPr lang="es-ES" sz="2800" dirty="0">
                <a:solidFill>
                  <a:srgbClr val="FF0000"/>
                </a:solidFill>
                <a:latin typeface="Abadi MT Condensed Extra Bold" panose="020B0A06030101010103" pitchFamily="34" charset="0"/>
                <a:ea typeface="Times New Roman" panose="02020603050405020304" pitchFamily="18" charset="0"/>
                <a:cs typeface="Arial" panose="020B0604020202020204" pitchFamily="34" charset="0"/>
              </a:rPr>
              <a:t>fin</a:t>
            </a:r>
            <a:r>
              <a:rPr lang="es-ES" sz="2800"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 de una vez para siempre, a su </a:t>
            </a:r>
            <a:r>
              <a:rPr lang="es-ES" sz="2800" dirty="0">
                <a:latin typeface="Abadi MT Condensed Extra Bold" panose="020B0A06030101010103" pitchFamily="34" charset="0"/>
                <a:ea typeface="Times New Roman" panose="02020603050405020304" pitchFamily="18" charset="0"/>
                <a:cs typeface="Arial" panose="020B0604020202020204" pitchFamily="34" charset="0"/>
              </a:rPr>
              <a:t>obstinada resistencia a él y su pueblo. ¡Acabará con ellos!</a:t>
            </a:r>
            <a:endParaRPr lang="es-ES" sz="2400" dirty="0">
              <a:effectLst/>
              <a:latin typeface="Abadi MT Condensed Extra Bold" panose="020B0A060301010101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841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27B651D-F7D9-43D3-85FE-14B88A98B19C}"/>
              </a:ext>
            </a:extLst>
          </p:cNvPr>
          <p:cNvSpPr>
            <a:spLocks noGrp="1"/>
          </p:cNvSpPr>
          <p:nvPr>
            <p:ph type="title"/>
          </p:nvPr>
        </p:nvSpPr>
        <p:spPr>
          <a:xfrm>
            <a:off x="324678" y="139839"/>
            <a:ext cx="8494643" cy="761309"/>
          </a:xfrm>
        </p:spPr>
        <p:txBody>
          <a:bodyPr>
            <a:noAutofit/>
          </a:bodyPr>
          <a:lstStyle/>
          <a:p>
            <a:r>
              <a:rPr lang="es-ES" sz="4800"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Las siete copas de la ira de Dios</a:t>
            </a:r>
          </a:p>
        </p:txBody>
      </p:sp>
      <p:sp>
        <p:nvSpPr>
          <p:cNvPr id="5" name="Rectángulo 4">
            <a:extLst>
              <a:ext uri="{FF2B5EF4-FFF2-40B4-BE49-F238E27FC236}">
                <a16:creationId xmlns:a16="http://schemas.microsoft.com/office/drawing/2014/main" id="{0D17D6B7-A788-4DE1-BBFC-86B158F387E5}"/>
              </a:ext>
            </a:extLst>
          </p:cNvPr>
          <p:cNvSpPr/>
          <p:nvPr/>
        </p:nvSpPr>
        <p:spPr>
          <a:xfrm>
            <a:off x="331304" y="5777704"/>
            <a:ext cx="8812696" cy="1080296"/>
          </a:xfrm>
          <a:prstGeom prst="rect">
            <a:avLst/>
          </a:prstGeom>
        </p:spPr>
        <p:txBody>
          <a:bodyPr wrap="square">
            <a:spAutoFit/>
          </a:bodyPr>
          <a:lstStyle/>
          <a:p>
            <a:pPr>
              <a:lnSpc>
                <a:spcPct val="107000"/>
              </a:lnSpc>
              <a:spcBef>
                <a:spcPts val="600"/>
              </a:spcBef>
              <a:spcAft>
                <a:spcPts val="0"/>
              </a:spcAft>
            </a:pPr>
            <a:r>
              <a:rPr lang="es-SV" sz="2000"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Estos seres parados sobre “el mar de vidrio mezclado con fuego”, ¿quiénes son? Específicamente, son los que lucharon en la tierra contra “la bestia y su imagen”, resistiendo y triunfando sobre las fuerzas malignas. </a:t>
            </a:r>
            <a:endParaRPr lang="es-ES" dirty="0">
              <a:solidFill>
                <a:srgbClr val="FFFF00"/>
              </a:solidFill>
              <a:effectLst/>
              <a:latin typeface="Abadi MT Condensed Extra Bold" panose="020B0A06030101010103" pitchFamily="34"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59FCAEB8-9CD0-4B13-BDAC-D10780F4D70B}"/>
              </a:ext>
            </a:extLst>
          </p:cNvPr>
          <p:cNvSpPr/>
          <p:nvPr/>
        </p:nvSpPr>
        <p:spPr>
          <a:xfrm>
            <a:off x="331304" y="1272209"/>
            <a:ext cx="8587409" cy="2935419"/>
          </a:xfrm>
          <a:prstGeom prst="rect">
            <a:avLst/>
          </a:prstGeom>
        </p:spPr>
        <p:txBody>
          <a:bodyPr wrap="square">
            <a:spAutoFit/>
          </a:bodyPr>
          <a:lstStyle/>
          <a:p>
            <a:pPr>
              <a:lnSpc>
                <a:spcPct val="107000"/>
              </a:lnSpc>
              <a:spcBef>
                <a:spcPts val="600"/>
              </a:spcBef>
              <a:spcAft>
                <a:spcPts val="0"/>
              </a:spcAft>
            </a:pPr>
            <a:r>
              <a:rPr lang="es-SV" sz="2800"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“Vi también como un mar de vidrio mezclado con fuego; y a los que habían alcanzado la victoria sobre la bestia y su imagen, y su marca y el número de su nombre, en pie sobre el mar de vidrio, con las arpas de Dios. Y cantan el cántico de Moisés siervo de Dios, y el cántico del Cordero…”</a:t>
            </a:r>
          </a:p>
          <a:p>
            <a:pPr algn="ctr">
              <a:lnSpc>
                <a:spcPct val="107000"/>
              </a:lnSpc>
              <a:spcBef>
                <a:spcPts val="600"/>
              </a:spcBef>
              <a:spcAft>
                <a:spcPts val="0"/>
              </a:spcAft>
            </a:pPr>
            <a:r>
              <a:rPr lang="es-SV" sz="2800" dirty="0">
                <a:solidFill>
                  <a:srgbClr val="FFFF00"/>
                </a:solidFill>
                <a:latin typeface="Abadi MT Condensed Extra Bold" panose="020B0A06030101010103" pitchFamily="34" charset="0"/>
                <a:ea typeface="Calibri" panose="020F0502020204030204" pitchFamily="34" charset="0"/>
                <a:cs typeface="Arial" panose="020B0604020202020204" pitchFamily="34" charset="0"/>
              </a:rPr>
              <a:t>Apocalipsis 15.2 – 4 </a:t>
            </a:r>
            <a:endParaRPr lang="es-ES" sz="2400" dirty="0">
              <a:solidFill>
                <a:srgbClr val="FFFF00"/>
              </a:solidFill>
              <a:effectLst/>
              <a:latin typeface="Abadi MT Condensed Extra Bold" panose="020B0A06030101010103"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46B04891-439A-4751-A90C-3249A850B2E4}"/>
              </a:ext>
            </a:extLst>
          </p:cNvPr>
          <p:cNvSpPr/>
          <p:nvPr/>
        </p:nvSpPr>
        <p:spPr>
          <a:xfrm>
            <a:off x="795130" y="4187813"/>
            <a:ext cx="8348870" cy="1409617"/>
          </a:xfrm>
          <a:prstGeom prst="rect">
            <a:avLst/>
          </a:prstGeom>
        </p:spPr>
        <p:txBody>
          <a:bodyPr wrap="square">
            <a:spAutoFit/>
          </a:bodyPr>
          <a:lstStyle/>
          <a:p>
            <a:pPr>
              <a:lnSpc>
                <a:spcPct val="107000"/>
              </a:lnSpc>
              <a:spcBef>
                <a:spcPts val="600"/>
              </a:spcBef>
              <a:spcAft>
                <a:spcPts val="0"/>
              </a:spcAft>
            </a:pPr>
            <a:r>
              <a:rPr lang="es-ES" sz="2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Estos seres triunfantes están </a:t>
            </a:r>
            <a:r>
              <a:rPr lang="es-ES" sz="2000"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“en pie sobre el mar de vidrio”</a:t>
            </a:r>
            <a:r>
              <a:rPr lang="es-ES" sz="2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el cual se encuentra, tomemos nota, </a:t>
            </a:r>
            <a:r>
              <a:rPr lang="es-ES" sz="2000" b="1"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“delante del trono”</a:t>
            </a:r>
            <a:r>
              <a:rPr lang="es-E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de Dios</a:t>
            </a:r>
            <a:r>
              <a:rPr lang="es-ES" sz="2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según la visión de Apocalipsis 4:1-6. Es decir, </a:t>
            </a:r>
            <a:r>
              <a:rPr lang="es-E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están en el cielo</a:t>
            </a:r>
            <a:r>
              <a:rPr lang="es-ES" sz="2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No están en la tierra. Tampoco están en la región del Paraíso, en el Hades. Definitivamente, </a:t>
            </a:r>
            <a:r>
              <a:rPr lang="es-E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¡están en el cielo!</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9513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CD3CB1F-D9A1-4E0B-B549-DFDE507D47E3}"/>
              </a:ext>
            </a:extLst>
          </p:cNvPr>
          <p:cNvSpPr>
            <a:spLocks noGrp="1"/>
          </p:cNvSpPr>
          <p:nvPr>
            <p:ph idx="1"/>
          </p:nvPr>
        </p:nvSpPr>
        <p:spPr>
          <a:xfrm>
            <a:off x="546237" y="1073425"/>
            <a:ext cx="8316567" cy="4351338"/>
          </a:xfrm>
        </p:spPr>
        <p:txBody>
          <a:bodyPr>
            <a:normAutofit/>
          </a:bodyPr>
          <a:lstStyle/>
          <a:p>
            <a:pPr marL="0" indent="0">
              <a:buNone/>
            </a:pPr>
            <a:r>
              <a:rPr lang="es-ES" dirty="0">
                <a:solidFill>
                  <a:schemeClr val="bg1"/>
                </a:solidFill>
                <a:latin typeface="Abadi MT Condensed Extra Bold" panose="020B0A06030101010103" pitchFamily="34" charset="0"/>
              </a:rPr>
              <a:t>Pero, en la Escena del </a:t>
            </a:r>
            <a:r>
              <a:rPr lang="es-ES" b="1" i="1" dirty="0">
                <a:solidFill>
                  <a:schemeClr val="bg1"/>
                </a:solidFill>
                <a:latin typeface="Abadi MT Condensed Extra Bold" panose="020B0A06030101010103" pitchFamily="34" charset="0"/>
              </a:rPr>
              <a:t>“Mar de vidrio mezclado con fuego”</a:t>
            </a:r>
            <a:r>
              <a:rPr lang="es-ES" dirty="0">
                <a:solidFill>
                  <a:schemeClr val="bg1"/>
                </a:solidFill>
                <a:latin typeface="Abadi MT Condensed Extra Bold" panose="020B0A06030101010103" pitchFamily="34" charset="0"/>
              </a:rPr>
              <a:t>, estos seres no son presentados como sentados sobre tronos y reinando con Cristo, posición y poder que se les conceden durante el Milenio. Más bien, los vemos </a:t>
            </a:r>
            <a:r>
              <a:rPr lang="es-ES" b="1" i="1" dirty="0">
                <a:solidFill>
                  <a:schemeClr val="bg1"/>
                </a:solidFill>
                <a:latin typeface="Abadi MT Condensed Extra Bold" panose="020B0A06030101010103" pitchFamily="34" charset="0"/>
              </a:rPr>
              <a:t>“en pie sobre el mar de vidrio”</a:t>
            </a:r>
            <a:r>
              <a:rPr lang="es-ES" dirty="0">
                <a:solidFill>
                  <a:schemeClr val="bg1"/>
                </a:solidFill>
                <a:latin typeface="Abadi MT Condensed Extra Bold" panose="020B0A06030101010103" pitchFamily="34" charset="0"/>
              </a:rPr>
              <a:t>, cantando </a:t>
            </a:r>
            <a:r>
              <a:rPr lang="es-ES" b="1" i="1" dirty="0">
                <a:solidFill>
                  <a:schemeClr val="bg1"/>
                </a:solidFill>
                <a:latin typeface="Abadi MT Condensed Extra Bold" panose="020B0A06030101010103" pitchFamily="34" charset="0"/>
              </a:rPr>
              <a:t>“el cántico de Moisés... y el cántico del Cordero”</a:t>
            </a:r>
            <a:r>
              <a:rPr lang="es-ES" dirty="0">
                <a:solidFill>
                  <a:schemeClr val="bg1"/>
                </a:solidFill>
                <a:latin typeface="Abadi MT Condensed Extra Bold" panose="020B0A06030101010103" pitchFamily="34" charset="0"/>
              </a:rPr>
              <a:t>. ¿Y por qué cantan el cántico </a:t>
            </a:r>
            <a:r>
              <a:rPr lang="es-ES" i="1" dirty="0">
                <a:solidFill>
                  <a:schemeClr val="bg1"/>
                </a:solidFill>
                <a:latin typeface="Abadi MT Condensed Extra Bold" panose="020B0A06030101010103" pitchFamily="34" charset="0"/>
              </a:rPr>
              <a:t>“Grandes y maravillosas son tus obras, Señor Dios Todopoderoso…”</a:t>
            </a:r>
            <a:r>
              <a:rPr lang="es-ES" dirty="0">
                <a:solidFill>
                  <a:schemeClr val="bg1"/>
                </a:solidFill>
                <a:latin typeface="Abadi MT Condensed Extra Bold" panose="020B0A06030101010103" pitchFamily="34" charset="0"/>
              </a:rPr>
              <a:t> </a:t>
            </a:r>
          </a:p>
        </p:txBody>
      </p:sp>
      <p:sp>
        <p:nvSpPr>
          <p:cNvPr id="4" name="Título 1">
            <a:extLst>
              <a:ext uri="{FF2B5EF4-FFF2-40B4-BE49-F238E27FC236}">
                <a16:creationId xmlns:a16="http://schemas.microsoft.com/office/drawing/2014/main" id="{30FFBC81-6852-42F5-9467-86AD9D68B450}"/>
              </a:ext>
            </a:extLst>
          </p:cNvPr>
          <p:cNvSpPr>
            <a:spLocks noGrp="1"/>
          </p:cNvSpPr>
          <p:nvPr>
            <p:ph type="title"/>
          </p:nvPr>
        </p:nvSpPr>
        <p:spPr>
          <a:xfrm>
            <a:off x="761171" y="126586"/>
            <a:ext cx="7886700" cy="946839"/>
          </a:xfrm>
        </p:spPr>
        <p:txBody>
          <a:bodyPr>
            <a:noAutofit/>
          </a:bodyPr>
          <a:lstStyle/>
          <a:p>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Las siete copas de la ira de Dios</a:t>
            </a:r>
          </a:p>
        </p:txBody>
      </p:sp>
      <p:sp>
        <p:nvSpPr>
          <p:cNvPr id="5" name="Rectángulo 4">
            <a:extLst>
              <a:ext uri="{FF2B5EF4-FFF2-40B4-BE49-F238E27FC236}">
                <a16:creationId xmlns:a16="http://schemas.microsoft.com/office/drawing/2014/main" id="{81A5029B-83D9-4D7A-999F-10C6189A38FF}"/>
              </a:ext>
            </a:extLst>
          </p:cNvPr>
          <p:cNvSpPr/>
          <p:nvPr/>
        </p:nvSpPr>
        <p:spPr>
          <a:xfrm>
            <a:off x="169378" y="5587524"/>
            <a:ext cx="8693426" cy="1270476"/>
          </a:xfrm>
          <a:prstGeom prst="rect">
            <a:avLst/>
          </a:prstGeom>
        </p:spPr>
        <p:txBody>
          <a:bodyPr wrap="square">
            <a:spAutoFit/>
          </a:bodyPr>
          <a:lstStyle/>
          <a:p>
            <a:pPr>
              <a:lnSpc>
                <a:spcPct val="107000"/>
              </a:lnSpc>
              <a:spcBef>
                <a:spcPts val="600"/>
              </a:spcBef>
              <a:spcAft>
                <a:spcPts val="0"/>
              </a:spcAft>
            </a:pPr>
            <a:r>
              <a:rPr lang="es-ES"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¿Por qué nombrar a </a:t>
            </a:r>
            <a:r>
              <a:rPr lang="es-ES" b="1"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Moisés</a:t>
            </a:r>
            <a:r>
              <a:rPr lang="es-ES"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 al igual que al </a:t>
            </a:r>
            <a:r>
              <a:rPr lang="es-ES" b="1"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Cordero</a:t>
            </a:r>
            <a:r>
              <a:rPr lang="es-ES"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 como autor del cántico que entonan los mártires </a:t>
            </a:r>
            <a:r>
              <a:rPr lang="es-ES" i="1"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“en pie sobre el mar de vidrio”</a:t>
            </a:r>
            <a:r>
              <a:rPr lang="es-ES"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 Se nos ocurren dos posibilidades, a saber: Porque </a:t>
            </a:r>
            <a:r>
              <a:rPr lang="es-ES" b="1"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Moisés era el tipo de Cristo</a:t>
            </a:r>
            <a:r>
              <a:rPr lang="es-ES"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 </a:t>
            </a:r>
            <a:r>
              <a:rPr lang="es-ES" i="1"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“Profeta de en medio de ti, de tus hermanos, </a:t>
            </a:r>
            <a:r>
              <a:rPr lang="es-ES" b="1" i="1"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como yo</a:t>
            </a:r>
            <a:r>
              <a:rPr lang="es-ES" i="1"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 te levantará Jehová tu Dios; a él oiréis”</a:t>
            </a:r>
            <a:r>
              <a:rPr lang="es-ES"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 dice Moisés al pueblo de Israel</a:t>
            </a:r>
            <a:r>
              <a:rPr lang="es-ES" dirty="0">
                <a:solidFill>
                  <a:srgbClr val="000000"/>
                </a:solidFill>
                <a:latin typeface="Abadi MT Condensed Extra Bold" panose="020B0A06030101010103" pitchFamily="34" charset="0"/>
                <a:ea typeface="Times New Roman" panose="02020603050405020304" pitchFamily="18" charset="0"/>
                <a:cs typeface="Arial" panose="020B0604020202020204" pitchFamily="34" charset="0"/>
              </a:rPr>
              <a:t> (</a:t>
            </a:r>
            <a:r>
              <a:rPr lang="es-ES" u="sng" dirty="0" err="1">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Dt</a:t>
            </a:r>
            <a:r>
              <a:rPr lang="es-ES" u="sng"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 18:15-22</a:t>
            </a:r>
            <a:r>
              <a:rPr lang="es-ES" dirty="0">
                <a:solidFill>
                  <a:srgbClr val="000000"/>
                </a:solidFill>
                <a:latin typeface="Abadi MT Condensed Extra Bold" panose="020B0A06030101010103" pitchFamily="34" charset="0"/>
                <a:ea typeface="Times New Roman" panose="02020603050405020304" pitchFamily="18" charset="0"/>
                <a:cs typeface="Arial" panose="020B0604020202020204" pitchFamily="34" charset="0"/>
              </a:rPr>
              <a:t>). </a:t>
            </a:r>
            <a:endParaRPr lang="es-ES" dirty="0">
              <a:latin typeface="Abadi MT Condensed Extra Bold" panose="020B0A06030101010103" pitchFamily="34" charset="0"/>
            </a:endParaRPr>
          </a:p>
        </p:txBody>
      </p:sp>
    </p:spTree>
    <p:extLst>
      <p:ext uri="{BB962C8B-B14F-4D97-AF65-F5344CB8AC3E}">
        <p14:creationId xmlns:p14="http://schemas.microsoft.com/office/powerpoint/2010/main" val="92835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CD3CB1F-D9A1-4E0B-B549-DFDE507D47E3}"/>
              </a:ext>
            </a:extLst>
          </p:cNvPr>
          <p:cNvSpPr>
            <a:spLocks noGrp="1"/>
          </p:cNvSpPr>
          <p:nvPr>
            <p:ph idx="1"/>
          </p:nvPr>
        </p:nvSpPr>
        <p:spPr>
          <a:xfrm>
            <a:off x="546237" y="1073425"/>
            <a:ext cx="8316567" cy="4351338"/>
          </a:xfrm>
        </p:spPr>
        <p:txBody>
          <a:bodyPr>
            <a:normAutofit/>
          </a:bodyPr>
          <a:lstStyle/>
          <a:p>
            <a:pPr marL="0" indent="0">
              <a:buNone/>
            </a:pPr>
            <a:r>
              <a:rPr lang="es-SV" dirty="0">
                <a:solidFill>
                  <a:schemeClr val="bg1"/>
                </a:solidFill>
                <a:latin typeface="Abadi MT Condensed Extra Bold" panose="020B0A06030101010103" pitchFamily="34" charset="0"/>
              </a:rPr>
              <a:t>Llegando casi a su final el Preámbulo de Apocalipsis 15, “uno de los cuatro seres vivientes” entrega “a los siete ángeles siete copas de oro, llenas de la ira de Dios”, y habiéndolo hecho, de repente, “…el templo [en el cielo] se llenó de humo por la gloria de Dios, y por su poder; y nadie podía entrar en el templo hasta que se hubiesen cumplido las siete plagas de los siete ángeles” (Apocalipsis 15:7-8).</a:t>
            </a:r>
            <a:endParaRPr lang="es-ES" dirty="0">
              <a:solidFill>
                <a:schemeClr val="bg1"/>
              </a:solidFill>
              <a:latin typeface="Abadi MT Condensed Extra Bold" panose="020B0A06030101010103" pitchFamily="34" charset="0"/>
            </a:endParaRPr>
          </a:p>
        </p:txBody>
      </p:sp>
      <p:sp>
        <p:nvSpPr>
          <p:cNvPr id="4" name="Título 1">
            <a:extLst>
              <a:ext uri="{FF2B5EF4-FFF2-40B4-BE49-F238E27FC236}">
                <a16:creationId xmlns:a16="http://schemas.microsoft.com/office/drawing/2014/main" id="{30FFBC81-6852-42F5-9467-86AD9D68B450}"/>
              </a:ext>
            </a:extLst>
          </p:cNvPr>
          <p:cNvSpPr>
            <a:spLocks noGrp="1"/>
          </p:cNvSpPr>
          <p:nvPr>
            <p:ph type="title"/>
          </p:nvPr>
        </p:nvSpPr>
        <p:spPr>
          <a:xfrm>
            <a:off x="761171" y="126586"/>
            <a:ext cx="7886700" cy="946839"/>
          </a:xfrm>
        </p:spPr>
        <p:txBody>
          <a:bodyPr>
            <a:noAutofit/>
          </a:bodyPr>
          <a:lstStyle/>
          <a:p>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Las siete copas de la ira de Dios</a:t>
            </a:r>
          </a:p>
        </p:txBody>
      </p:sp>
      <p:sp>
        <p:nvSpPr>
          <p:cNvPr id="5" name="Rectángulo 4">
            <a:extLst>
              <a:ext uri="{FF2B5EF4-FFF2-40B4-BE49-F238E27FC236}">
                <a16:creationId xmlns:a16="http://schemas.microsoft.com/office/drawing/2014/main" id="{81A5029B-83D9-4D7A-999F-10C6189A38FF}"/>
              </a:ext>
            </a:extLst>
          </p:cNvPr>
          <p:cNvSpPr/>
          <p:nvPr/>
        </p:nvSpPr>
        <p:spPr>
          <a:xfrm>
            <a:off x="195882" y="4402071"/>
            <a:ext cx="8802344" cy="2455929"/>
          </a:xfrm>
          <a:prstGeom prst="rect">
            <a:avLst/>
          </a:prstGeom>
        </p:spPr>
        <p:txBody>
          <a:bodyPr wrap="square">
            <a:spAutoFit/>
          </a:bodyPr>
          <a:lstStyle/>
          <a:p>
            <a:pPr>
              <a:lnSpc>
                <a:spcPct val="107000"/>
              </a:lnSpc>
              <a:spcBef>
                <a:spcPts val="600"/>
              </a:spcBef>
              <a:spcAft>
                <a:spcPts val="0"/>
              </a:spcAft>
            </a:pPr>
            <a:r>
              <a:rPr lang="es-SV" dirty="0">
                <a:latin typeface="Abadi MT Condensed Extra Bold" panose="020B0A06030101010103" pitchFamily="34" charset="0"/>
                <a:ea typeface="Times New Roman" panose="02020603050405020304" pitchFamily="18" charset="0"/>
                <a:cs typeface="Arial" panose="020B0604020202020204" pitchFamily="34" charset="0"/>
              </a:rPr>
              <a:t>En términos generales, el hombre ha rechazado a Dios; este rechazo ha seguido desde la caída de Adán y Eva, en el huerto del Edén, hasta el presente, pese a la grandiosa e incomparable obra de rescate y reconciliación efectuada por el mismo Hijo de Dios. Y también pese a los “mil años” (el Milenio) de libertad religiosa conseguida para la mayoría de los humanos al vencer el </a:t>
            </a:r>
            <a:r>
              <a:rPr lang="es-SV"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Cordero a los “diez cuernos” (Apocalipsis 17:14). Andando el tiempo del  Milenio, se levantan generaciones que no saben apreciar o aprovechar la magnífica bendición de libertad religiosa, y a consecuencia de su indiferencia y corrupción moral, Satanás logra engañar de nuevo a las naciones.</a:t>
            </a:r>
            <a:endParaRPr lang="es-ES" dirty="0">
              <a:latin typeface="Abadi MT Condensed Extra Bold" panose="020B0A06030101010103" pitchFamily="34" charset="0"/>
            </a:endParaRPr>
          </a:p>
        </p:txBody>
      </p:sp>
    </p:spTree>
    <p:extLst>
      <p:ext uri="{BB962C8B-B14F-4D97-AF65-F5344CB8AC3E}">
        <p14:creationId xmlns:p14="http://schemas.microsoft.com/office/powerpoint/2010/main" val="1399940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CD3CB1F-D9A1-4E0B-B549-DFDE507D47E3}"/>
              </a:ext>
            </a:extLst>
          </p:cNvPr>
          <p:cNvSpPr>
            <a:spLocks noGrp="1"/>
          </p:cNvSpPr>
          <p:nvPr>
            <p:ph idx="1"/>
          </p:nvPr>
        </p:nvSpPr>
        <p:spPr>
          <a:xfrm>
            <a:off x="546237" y="1073425"/>
            <a:ext cx="8316567" cy="4351338"/>
          </a:xfrm>
        </p:spPr>
        <p:txBody>
          <a:bodyPr>
            <a:normAutofit fontScale="92500" lnSpcReduction="10000"/>
          </a:bodyPr>
          <a:lstStyle/>
          <a:p>
            <a:pPr marL="0" indent="0">
              <a:buNone/>
            </a:pPr>
            <a:r>
              <a:rPr lang="es-SV" i="1" dirty="0">
                <a:solidFill>
                  <a:schemeClr val="bg1"/>
                </a:solidFill>
                <a:latin typeface="Abadi MT Condensed Extra Bold" panose="020B0A06030101010103" pitchFamily="34" charset="0"/>
              </a:rPr>
              <a:t>“Fue el primero, y derramó su copa sobre la tierra, y vino una úlcera maligna y pestilente sobre los hombres que tenían la marca de la bestia, y que adoraban su imagen</a:t>
            </a:r>
            <a:r>
              <a:rPr lang="es-SV" dirty="0">
                <a:solidFill>
                  <a:schemeClr val="bg1"/>
                </a:solidFill>
                <a:latin typeface="Abadi MT Condensed Extra Bold" panose="020B0A06030101010103" pitchFamily="34" charset="0"/>
              </a:rPr>
              <a:t>”</a:t>
            </a:r>
          </a:p>
          <a:p>
            <a:pPr marL="0" indent="0" algn="ctr">
              <a:buNone/>
            </a:pPr>
            <a:r>
              <a:rPr lang="es-SV" dirty="0">
                <a:solidFill>
                  <a:srgbClr val="FFFF00"/>
                </a:solidFill>
                <a:latin typeface="Abadi MT Condensed Extra Bold" panose="020B0A06030101010103" pitchFamily="34" charset="0"/>
              </a:rPr>
              <a:t>Apocalipsis 16.2</a:t>
            </a:r>
          </a:p>
          <a:p>
            <a:pPr marL="0" indent="0">
              <a:buNone/>
            </a:pPr>
            <a:r>
              <a:rPr lang="es-SV" dirty="0">
                <a:solidFill>
                  <a:schemeClr val="bg1"/>
                </a:solidFill>
                <a:latin typeface="Abadi MT Condensed Extra Bold" panose="020B0A06030101010103" pitchFamily="34" charset="0"/>
              </a:rPr>
              <a:t> </a:t>
            </a:r>
            <a:r>
              <a:rPr lang="es-SV" dirty="0">
                <a:solidFill>
                  <a:srgbClr val="FFC000"/>
                </a:solidFill>
                <a:latin typeface="Abadi MT Condensed Extra Bold" panose="020B0A06030101010103" pitchFamily="34" charset="0"/>
              </a:rPr>
              <a:t>Así que, terribles enfermedades a manera de epidemias se profetizan para los pecadores endurecidos de las postrimerías del “poco de tiempo”.</a:t>
            </a:r>
          </a:p>
          <a:p>
            <a:pPr marL="0" indent="0">
              <a:buNone/>
            </a:pPr>
            <a:endParaRPr lang="es-SV" dirty="0">
              <a:solidFill>
                <a:srgbClr val="FFC000"/>
              </a:solidFill>
              <a:latin typeface="Abadi MT Condensed Extra Bold" panose="020B0A06030101010103" pitchFamily="34" charset="0"/>
            </a:endParaRPr>
          </a:p>
          <a:p>
            <a:pPr marL="0" indent="0">
              <a:buNone/>
            </a:pPr>
            <a:r>
              <a:rPr lang="es-SV" dirty="0">
                <a:latin typeface="Abadi MT Condensed Extra Bold" panose="020B0A06030101010103" pitchFamily="34" charset="0"/>
              </a:rPr>
              <a:t>En el último tiempo, enfermedades nuevas, o no vistas ni sufridas, comienzan a aparecer; esa es la profecía de la primera copa.</a:t>
            </a:r>
          </a:p>
        </p:txBody>
      </p:sp>
      <p:sp>
        <p:nvSpPr>
          <p:cNvPr id="4" name="Título 1">
            <a:extLst>
              <a:ext uri="{FF2B5EF4-FFF2-40B4-BE49-F238E27FC236}">
                <a16:creationId xmlns:a16="http://schemas.microsoft.com/office/drawing/2014/main" id="{30FFBC81-6852-42F5-9467-86AD9D68B450}"/>
              </a:ext>
            </a:extLst>
          </p:cNvPr>
          <p:cNvSpPr>
            <a:spLocks noGrp="1"/>
          </p:cNvSpPr>
          <p:nvPr>
            <p:ph type="title"/>
          </p:nvPr>
        </p:nvSpPr>
        <p:spPr>
          <a:xfrm>
            <a:off x="546237" y="126586"/>
            <a:ext cx="8101634" cy="946839"/>
          </a:xfrm>
        </p:spPr>
        <p:txBody>
          <a:bodyPr>
            <a:noAutofit/>
          </a:bodyPr>
          <a:lstStyle/>
          <a:p>
            <a:pPr algn="ctr"/>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PRIMERA COPA (primera plaga)</a:t>
            </a:r>
          </a:p>
        </p:txBody>
      </p:sp>
      <p:sp>
        <p:nvSpPr>
          <p:cNvPr id="5" name="Rectángulo 4">
            <a:extLst>
              <a:ext uri="{FF2B5EF4-FFF2-40B4-BE49-F238E27FC236}">
                <a16:creationId xmlns:a16="http://schemas.microsoft.com/office/drawing/2014/main" id="{81A5029B-83D9-4D7A-999F-10C6189A38FF}"/>
              </a:ext>
            </a:extLst>
          </p:cNvPr>
          <p:cNvSpPr/>
          <p:nvPr/>
        </p:nvSpPr>
        <p:spPr>
          <a:xfrm>
            <a:off x="303348" y="5580214"/>
            <a:ext cx="8802344" cy="1277786"/>
          </a:xfrm>
          <a:prstGeom prst="rect">
            <a:avLst/>
          </a:prstGeom>
        </p:spPr>
        <p:txBody>
          <a:bodyPr wrap="square">
            <a:spAutoFit/>
          </a:bodyPr>
          <a:lstStyle/>
          <a:p>
            <a:pPr>
              <a:lnSpc>
                <a:spcPct val="107000"/>
              </a:lnSpc>
              <a:spcBef>
                <a:spcPts val="600"/>
              </a:spcBef>
              <a:spcAft>
                <a:spcPts val="0"/>
              </a:spcAft>
            </a:pPr>
            <a:r>
              <a:rPr lang="es-SV" dirty="0">
                <a:solidFill>
                  <a:srgbClr val="FFFF00"/>
                </a:solidFill>
                <a:latin typeface="Abadi MT Condensed Extra Bold" panose="020B0A06030101010103" pitchFamily="34" charset="0"/>
                <a:ea typeface="Times New Roman" panose="02020603050405020304" pitchFamily="18" charset="0"/>
                <a:cs typeface="Arial" panose="020B0604020202020204" pitchFamily="34" charset="0"/>
              </a:rPr>
              <a:t>Las víctimas de esta plaga se identifican, en particular, como “los hombres que tenían la marca de la bestia, y que adoraban su imagen”. La “bestia”, su “marca” y su “imagen”, ya las hemos identificado al analizar los textos apocalípticos relevantes, y también identificamos a “los hombres” que reciben “la marca de la bestia”. </a:t>
            </a:r>
            <a:endParaRPr lang="es-ES" dirty="0">
              <a:latin typeface="Abadi MT Condensed Extra Bold" panose="020B0A06030101010103" pitchFamily="34" charset="0"/>
            </a:endParaRPr>
          </a:p>
        </p:txBody>
      </p:sp>
    </p:spTree>
    <p:extLst>
      <p:ext uri="{BB962C8B-B14F-4D97-AF65-F5344CB8AC3E}">
        <p14:creationId xmlns:p14="http://schemas.microsoft.com/office/powerpoint/2010/main" val="383268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CD3CB1F-D9A1-4E0B-B549-DFDE507D47E3}"/>
              </a:ext>
            </a:extLst>
          </p:cNvPr>
          <p:cNvSpPr>
            <a:spLocks noGrp="1"/>
          </p:cNvSpPr>
          <p:nvPr>
            <p:ph idx="1"/>
          </p:nvPr>
        </p:nvSpPr>
        <p:spPr>
          <a:xfrm>
            <a:off x="546237" y="1073424"/>
            <a:ext cx="8316567" cy="5473149"/>
          </a:xfrm>
        </p:spPr>
        <p:txBody>
          <a:bodyPr>
            <a:normAutofit fontScale="85000" lnSpcReduction="20000"/>
          </a:bodyPr>
          <a:lstStyle/>
          <a:p>
            <a:pPr marL="0" indent="0" algn="ctr">
              <a:buNone/>
            </a:pPr>
            <a:r>
              <a:rPr lang="es-SV" i="1" dirty="0">
                <a:solidFill>
                  <a:schemeClr val="bg1"/>
                </a:solidFill>
                <a:latin typeface="Abadi MT Condensed Extra Bold" panose="020B0A06030101010103" pitchFamily="34" charset="0"/>
              </a:rPr>
              <a:t>“El segundo ángel derramó su copa sobre el mar, y éste se convirtió en sangre como de muerto; y murió todo ser vivo que había en el mar”</a:t>
            </a:r>
          </a:p>
          <a:p>
            <a:pPr marL="0" indent="0" algn="ctr">
              <a:buNone/>
            </a:pPr>
            <a:r>
              <a:rPr lang="es-SV" i="1" dirty="0">
                <a:solidFill>
                  <a:srgbClr val="FFFF00"/>
                </a:solidFill>
                <a:latin typeface="Abadi MT Condensed Extra Bold" panose="020B0A06030101010103" pitchFamily="34" charset="0"/>
              </a:rPr>
              <a:t>Apocalipsis 16.3</a:t>
            </a:r>
          </a:p>
          <a:p>
            <a:pPr marL="0" indent="0">
              <a:buNone/>
            </a:pPr>
            <a:r>
              <a:rPr lang="es-SV" dirty="0">
                <a:solidFill>
                  <a:schemeClr val="bg1"/>
                </a:solidFill>
                <a:latin typeface="Abadi MT Condensed Extra Bold" panose="020B0A06030101010103" pitchFamily="34" charset="0"/>
              </a:rPr>
              <a:t>¿Es posible que el color de la “sangre como de muerto” (rojo oscuro, con matices de negro) y la peste de la sangre, resulten, aunque sea en parte, de la contaminación universal de los mares? En la actualidad, ¿no es la creciente contaminación de los mares un asunto de preocupación global?</a:t>
            </a:r>
          </a:p>
          <a:p>
            <a:pPr marL="0" indent="0">
              <a:buNone/>
            </a:pPr>
            <a:r>
              <a:rPr lang="es-SV" dirty="0">
                <a:latin typeface="Abadi MT Condensed Extra Bold" panose="020B0A06030101010103" pitchFamily="34" charset="0"/>
              </a:rPr>
              <a:t>¿Acaso indiquen el color y el hedor de la sangre la matanza masiva de seres marinos, cuya sangre vertida tiña las aguas de los mares? En la actualidad, a causa de la agresiva explotación de los recursos marinos, escasean no pocas especies de peces, crustáceos y mamíferos marinos. Hoy día, tanta es la competencia entre las naciones dedicadas a extraer las riquezas de los mares que estallan, de vez en cuando, encontronazos violentos entre algunas.</a:t>
            </a:r>
          </a:p>
          <a:p>
            <a:pPr marL="0" indent="0">
              <a:buNone/>
            </a:pPr>
            <a:r>
              <a:rPr lang="es-SV" dirty="0">
                <a:solidFill>
                  <a:srgbClr val="FFFF00"/>
                </a:solidFill>
                <a:latin typeface="Abadi MT Condensed Extra Bold" panose="020B0A06030101010103" pitchFamily="34" charset="0"/>
              </a:rPr>
              <a:t> ¿Acaso señalen el color y el hedor aspectos repugnantes de alguna terrible “plaga” jamás prevista o imaginada, la que resulte en la muerte de todos los seres marinos?</a:t>
            </a:r>
          </a:p>
          <a:p>
            <a:pPr marL="0" indent="0">
              <a:buNone/>
            </a:pPr>
            <a:endParaRPr lang="es-SV" dirty="0">
              <a:solidFill>
                <a:srgbClr val="FFFF00"/>
              </a:solidFill>
              <a:latin typeface="Abadi MT Condensed Extra Bold" panose="020B0A06030101010103" pitchFamily="34" charset="0"/>
            </a:endParaRPr>
          </a:p>
        </p:txBody>
      </p:sp>
      <p:sp>
        <p:nvSpPr>
          <p:cNvPr id="4" name="Título 1">
            <a:extLst>
              <a:ext uri="{FF2B5EF4-FFF2-40B4-BE49-F238E27FC236}">
                <a16:creationId xmlns:a16="http://schemas.microsoft.com/office/drawing/2014/main" id="{30FFBC81-6852-42F5-9467-86AD9D68B450}"/>
              </a:ext>
            </a:extLst>
          </p:cNvPr>
          <p:cNvSpPr>
            <a:spLocks noGrp="1"/>
          </p:cNvSpPr>
          <p:nvPr>
            <p:ph type="title"/>
          </p:nvPr>
        </p:nvSpPr>
        <p:spPr>
          <a:xfrm>
            <a:off x="119270" y="126586"/>
            <a:ext cx="8986422" cy="946839"/>
          </a:xfrm>
        </p:spPr>
        <p:txBody>
          <a:bodyPr>
            <a:noAutofit/>
          </a:bodyPr>
          <a:lstStyle/>
          <a:p>
            <a:pPr algn="ctr"/>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SEGUNDA COPA (segunda plaga)</a:t>
            </a:r>
          </a:p>
        </p:txBody>
      </p:sp>
    </p:spTree>
    <p:extLst>
      <p:ext uri="{BB962C8B-B14F-4D97-AF65-F5344CB8AC3E}">
        <p14:creationId xmlns:p14="http://schemas.microsoft.com/office/powerpoint/2010/main" val="3757558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CD3CB1F-D9A1-4E0B-B549-DFDE507D47E3}"/>
              </a:ext>
            </a:extLst>
          </p:cNvPr>
          <p:cNvSpPr>
            <a:spLocks noGrp="1"/>
          </p:cNvSpPr>
          <p:nvPr>
            <p:ph idx="1"/>
          </p:nvPr>
        </p:nvSpPr>
        <p:spPr>
          <a:xfrm>
            <a:off x="546237" y="1073424"/>
            <a:ext cx="8316567" cy="5473149"/>
          </a:xfrm>
        </p:spPr>
        <p:txBody>
          <a:bodyPr>
            <a:normAutofit lnSpcReduction="10000"/>
          </a:bodyPr>
          <a:lstStyle/>
          <a:p>
            <a:pPr marL="0" indent="0">
              <a:buNone/>
            </a:pPr>
            <a:r>
              <a:rPr lang="es-SV" dirty="0">
                <a:solidFill>
                  <a:srgbClr val="FFFF00"/>
                </a:solidFill>
                <a:latin typeface="Abadi MT Condensed Extra Bold" panose="020B0A06030101010103" pitchFamily="34" charset="0"/>
              </a:rPr>
              <a:t>“El tercer ángel derramó su copa sobre los ríos, y sobre las fuentes de las aguas, y se convirtieron en sangre” </a:t>
            </a:r>
          </a:p>
          <a:p>
            <a:pPr marL="0" indent="0" algn="ctr">
              <a:buNone/>
            </a:pPr>
            <a:r>
              <a:rPr lang="es-SV" dirty="0">
                <a:solidFill>
                  <a:srgbClr val="FF0000"/>
                </a:solidFill>
                <a:latin typeface="Abadi MT Condensed Extra Bold" panose="020B0A06030101010103" pitchFamily="34" charset="0"/>
              </a:rPr>
              <a:t>Apocalipsis 16.4</a:t>
            </a:r>
          </a:p>
          <a:p>
            <a:pPr marL="0" indent="0">
              <a:buNone/>
            </a:pPr>
            <a:r>
              <a:rPr lang="es-SV" dirty="0">
                <a:solidFill>
                  <a:schemeClr val="bg1"/>
                </a:solidFill>
                <a:latin typeface="Abadi MT Condensed Extra Bold" panose="020B0A06030101010103" pitchFamily="34" charset="0"/>
              </a:rPr>
              <a:t>Más o menos los mismos comentarios que acabamos de hacer aplican también a esta Tercera Copa de ira.</a:t>
            </a:r>
          </a:p>
          <a:p>
            <a:pPr marL="0" indent="0">
              <a:buNone/>
            </a:pPr>
            <a:r>
              <a:rPr lang="es-SV" dirty="0">
                <a:solidFill>
                  <a:schemeClr val="bg1"/>
                </a:solidFill>
                <a:latin typeface="Abadi MT Condensed Extra Bold" panose="020B0A06030101010103" pitchFamily="34" charset="0"/>
              </a:rPr>
              <a:t>1.  Tomamos nota de que esta plaga ocurre después del martirio de algunos cristianos. “Por cuanto derramaron (tiempo pasado) la sangre de los santos y de los profetas, también tú les has dado a beber sangre; pues lo merecen” (Apocalipsis 16:6).</a:t>
            </a:r>
          </a:p>
          <a:p>
            <a:pPr marL="0" indent="0">
              <a:buNone/>
            </a:pPr>
            <a:r>
              <a:rPr lang="es-SV" dirty="0">
                <a:latin typeface="Abadi MT Condensed Extra Bold" panose="020B0A06030101010103" pitchFamily="34" charset="0"/>
              </a:rPr>
              <a:t>2.  Además, tengamos presente que el número de los mártires será completado durante el “poco de tiempo” </a:t>
            </a:r>
            <a:r>
              <a:rPr lang="es-SV" dirty="0">
                <a:solidFill>
                  <a:srgbClr val="FFFF00"/>
                </a:solidFill>
                <a:latin typeface="Abadi MT Condensed Extra Bold" panose="020B0A06030101010103" pitchFamily="34" charset="0"/>
              </a:rPr>
              <a:t>(Apocalipsis 6:11). </a:t>
            </a:r>
          </a:p>
        </p:txBody>
      </p:sp>
      <p:sp>
        <p:nvSpPr>
          <p:cNvPr id="4" name="Título 1">
            <a:extLst>
              <a:ext uri="{FF2B5EF4-FFF2-40B4-BE49-F238E27FC236}">
                <a16:creationId xmlns:a16="http://schemas.microsoft.com/office/drawing/2014/main" id="{30FFBC81-6852-42F5-9467-86AD9D68B450}"/>
              </a:ext>
            </a:extLst>
          </p:cNvPr>
          <p:cNvSpPr>
            <a:spLocks noGrp="1"/>
          </p:cNvSpPr>
          <p:nvPr>
            <p:ph type="title"/>
          </p:nvPr>
        </p:nvSpPr>
        <p:spPr>
          <a:xfrm>
            <a:off x="119270" y="126586"/>
            <a:ext cx="8986422" cy="946839"/>
          </a:xfrm>
        </p:spPr>
        <p:txBody>
          <a:bodyPr>
            <a:noAutofit/>
          </a:bodyPr>
          <a:lstStyle/>
          <a:p>
            <a:pPr algn="ctr"/>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TERCERA COPA (tercera plaga)</a:t>
            </a:r>
          </a:p>
        </p:txBody>
      </p:sp>
    </p:spTree>
    <p:extLst>
      <p:ext uri="{BB962C8B-B14F-4D97-AF65-F5344CB8AC3E}">
        <p14:creationId xmlns:p14="http://schemas.microsoft.com/office/powerpoint/2010/main" val="2120979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CD3CB1F-D9A1-4E0B-B549-DFDE507D47E3}"/>
              </a:ext>
            </a:extLst>
          </p:cNvPr>
          <p:cNvSpPr>
            <a:spLocks noGrp="1"/>
          </p:cNvSpPr>
          <p:nvPr>
            <p:ph idx="1"/>
          </p:nvPr>
        </p:nvSpPr>
        <p:spPr>
          <a:xfrm>
            <a:off x="546237" y="1073424"/>
            <a:ext cx="8316567" cy="5473149"/>
          </a:xfrm>
        </p:spPr>
        <p:txBody>
          <a:bodyPr>
            <a:normAutofit/>
          </a:bodyPr>
          <a:lstStyle/>
          <a:p>
            <a:pPr marL="0" indent="0">
              <a:buNone/>
            </a:pPr>
            <a:r>
              <a:rPr lang="es-SV" dirty="0">
                <a:solidFill>
                  <a:srgbClr val="FFFF00"/>
                </a:solidFill>
                <a:latin typeface="Abadi MT Condensed Extra Bold" panose="020B0A06030101010103" pitchFamily="34" charset="0"/>
              </a:rPr>
              <a:t>El cuarto ángel derramó su copa sobre el sol, al cual fue dado quemar a los hombres con fuego. Y los hombres se quemaron con el gran calor, y blasfemaron el nombre de Dios, que tiene poder sobre estas plagas, y no se arrepintieron para darle gloria. (</a:t>
            </a:r>
            <a:r>
              <a:rPr lang="es-SV" dirty="0">
                <a:solidFill>
                  <a:schemeClr val="bg1"/>
                </a:solidFill>
                <a:latin typeface="Abadi MT Condensed Extra Bold" panose="020B0A06030101010103" pitchFamily="34" charset="0"/>
              </a:rPr>
              <a:t>Apocalipsis 16.8 – 9</a:t>
            </a:r>
            <a:r>
              <a:rPr lang="es-SV" dirty="0">
                <a:solidFill>
                  <a:srgbClr val="FFFF00"/>
                </a:solidFill>
                <a:latin typeface="Abadi MT Condensed Extra Bold" panose="020B0A06030101010103" pitchFamily="34" charset="0"/>
              </a:rPr>
              <a:t>) </a:t>
            </a:r>
          </a:p>
          <a:p>
            <a:pPr marL="0" indent="0">
              <a:buNone/>
            </a:pPr>
            <a:endParaRPr lang="es-SV" dirty="0">
              <a:solidFill>
                <a:srgbClr val="FFFF00"/>
              </a:solidFill>
              <a:latin typeface="Abadi MT Condensed Extra Bold" panose="020B0A06030101010103" pitchFamily="34" charset="0"/>
            </a:endParaRPr>
          </a:p>
          <a:p>
            <a:pPr marL="0" indent="0">
              <a:buNone/>
            </a:pPr>
            <a:endParaRPr lang="es-SV" dirty="0">
              <a:solidFill>
                <a:srgbClr val="FFFF00"/>
              </a:solidFill>
              <a:latin typeface="Abadi MT Condensed Extra Bold" panose="020B0A06030101010103" pitchFamily="34" charset="0"/>
            </a:endParaRPr>
          </a:p>
        </p:txBody>
      </p:sp>
      <p:sp>
        <p:nvSpPr>
          <p:cNvPr id="4" name="Título 1">
            <a:extLst>
              <a:ext uri="{FF2B5EF4-FFF2-40B4-BE49-F238E27FC236}">
                <a16:creationId xmlns:a16="http://schemas.microsoft.com/office/drawing/2014/main" id="{30FFBC81-6852-42F5-9467-86AD9D68B450}"/>
              </a:ext>
            </a:extLst>
          </p:cNvPr>
          <p:cNvSpPr>
            <a:spLocks noGrp="1"/>
          </p:cNvSpPr>
          <p:nvPr>
            <p:ph type="title"/>
          </p:nvPr>
        </p:nvSpPr>
        <p:spPr>
          <a:xfrm>
            <a:off x="119270" y="126586"/>
            <a:ext cx="8986422" cy="946839"/>
          </a:xfrm>
        </p:spPr>
        <p:txBody>
          <a:bodyPr>
            <a:noAutofit/>
          </a:bodyPr>
          <a:lstStyle/>
          <a:p>
            <a:pPr algn="ctr"/>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CUARTA COPA (cuarta plaga)</a:t>
            </a:r>
          </a:p>
        </p:txBody>
      </p:sp>
      <p:pic>
        <p:nvPicPr>
          <p:cNvPr id="5" name="Imagen 4">
            <a:extLst>
              <a:ext uri="{FF2B5EF4-FFF2-40B4-BE49-F238E27FC236}">
                <a16:creationId xmlns:a16="http://schemas.microsoft.com/office/drawing/2014/main" id="{2F9BAAE0-0EC9-47EE-A28E-52DC99AE2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9" y="882719"/>
            <a:ext cx="8986423" cy="5890114"/>
          </a:xfrm>
          <a:prstGeom prst="rect">
            <a:avLst/>
          </a:prstGeom>
        </p:spPr>
      </p:pic>
    </p:spTree>
    <p:extLst>
      <p:ext uri="{BB962C8B-B14F-4D97-AF65-F5344CB8AC3E}">
        <p14:creationId xmlns:p14="http://schemas.microsoft.com/office/powerpoint/2010/main" val="341199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CD3CB1F-D9A1-4E0B-B549-DFDE507D47E3}"/>
              </a:ext>
            </a:extLst>
          </p:cNvPr>
          <p:cNvSpPr>
            <a:spLocks noGrp="1"/>
          </p:cNvSpPr>
          <p:nvPr>
            <p:ph idx="1"/>
          </p:nvPr>
        </p:nvSpPr>
        <p:spPr>
          <a:xfrm>
            <a:off x="546237" y="1073424"/>
            <a:ext cx="8316567" cy="5473149"/>
          </a:xfrm>
        </p:spPr>
        <p:txBody>
          <a:bodyPr>
            <a:normAutofit/>
          </a:bodyPr>
          <a:lstStyle/>
          <a:p>
            <a:pPr marL="0" indent="0">
              <a:buNone/>
            </a:pPr>
            <a:endParaRPr lang="es-SV" dirty="0">
              <a:solidFill>
                <a:srgbClr val="FFFF00"/>
              </a:solidFill>
              <a:latin typeface="Abadi MT Condensed Extra Bold" panose="020B0A06030101010103" pitchFamily="34" charset="0"/>
            </a:endParaRPr>
          </a:p>
          <a:p>
            <a:pPr marL="0" indent="0">
              <a:buNone/>
            </a:pPr>
            <a:endParaRPr lang="es-SV" dirty="0">
              <a:solidFill>
                <a:srgbClr val="FFFF00"/>
              </a:solidFill>
              <a:latin typeface="Abadi MT Condensed Extra Bold" panose="020B0A06030101010103" pitchFamily="34" charset="0"/>
            </a:endParaRPr>
          </a:p>
        </p:txBody>
      </p:sp>
      <p:sp>
        <p:nvSpPr>
          <p:cNvPr id="4" name="Título 1">
            <a:extLst>
              <a:ext uri="{FF2B5EF4-FFF2-40B4-BE49-F238E27FC236}">
                <a16:creationId xmlns:a16="http://schemas.microsoft.com/office/drawing/2014/main" id="{30FFBC81-6852-42F5-9467-86AD9D68B450}"/>
              </a:ext>
            </a:extLst>
          </p:cNvPr>
          <p:cNvSpPr>
            <a:spLocks noGrp="1"/>
          </p:cNvSpPr>
          <p:nvPr>
            <p:ph type="title"/>
          </p:nvPr>
        </p:nvSpPr>
        <p:spPr>
          <a:xfrm>
            <a:off x="3248051" y="126586"/>
            <a:ext cx="4795110" cy="1199949"/>
          </a:xfrm>
        </p:spPr>
        <p:txBody>
          <a:bodyPr>
            <a:noAutofit/>
          </a:bodyPr>
          <a:lstStyle/>
          <a:p>
            <a:pPr algn="ctr"/>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CUARTA COPA (cuarta plaga)</a:t>
            </a:r>
          </a:p>
        </p:txBody>
      </p:sp>
      <p:pic>
        <p:nvPicPr>
          <p:cNvPr id="2" name="Imagen 1">
            <a:extLst>
              <a:ext uri="{FF2B5EF4-FFF2-40B4-BE49-F238E27FC236}">
                <a16:creationId xmlns:a16="http://schemas.microsoft.com/office/drawing/2014/main" id="{5B7CE85B-B350-4D42-9B7E-FB6BD2D4B31C}"/>
              </a:ext>
            </a:extLst>
          </p:cNvPr>
          <p:cNvPicPr>
            <a:picLocks noChangeAspect="1"/>
          </p:cNvPicPr>
          <p:nvPr/>
        </p:nvPicPr>
        <p:blipFill>
          <a:blip r:embed="rId2"/>
          <a:stretch>
            <a:fillRect/>
          </a:stretch>
        </p:blipFill>
        <p:spPr>
          <a:xfrm>
            <a:off x="546237" y="1409339"/>
            <a:ext cx="7444824" cy="5220038"/>
          </a:xfrm>
          <a:prstGeom prst="rect">
            <a:avLst/>
          </a:prstGeom>
        </p:spPr>
      </p:pic>
      <p:sp>
        <p:nvSpPr>
          <p:cNvPr id="7" name="CuadroTexto 6">
            <a:extLst>
              <a:ext uri="{FF2B5EF4-FFF2-40B4-BE49-F238E27FC236}">
                <a16:creationId xmlns:a16="http://schemas.microsoft.com/office/drawing/2014/main" id="{E17490B5-F3F4-40BA-AFF0-6F6AA0F14A44}"/>
              </a:ext>
            </a:extLst>
          </p:cNvPr>
          <p:cNvSpPr txBox="1"/>
          <p:nvPr/>
        </p:nvSpPr>
        <p:spPr>
          <a:xfrm>
            <a:off x="674048" y="150094"/>
            <a:ext cx="1754361" cy="923330"/>
          </a:xfrm>
          <a:prstGeom prst="rect">
            <a:avLst/>
          </a:prstGeom>
          <a:noFill/>
        </p:spPr>
        <p:txBody>
          <a:bodyPr wrap="square" rtlCol="0">
            <a:spAutoFit/>
          </a:bodyPr>
          <a:lstStyle/>
          <a:p>
            <a:r>
              <a:rPr lang="es-ES" b="1" dirty="0">
                <a:solidFill>
                  <a:schemeClr val="bg1"/>
                </a:solidFill>
                <a:latin typeface="Arial Narrow" panose="020B0606020202030204" pitchFamily="34" charset="0"/>
              </a:rPr>
              <a:t>¿SERÁ EL CAMBIO CLIMÁTICO?</a:t>
            </a:r>
          </a:p>
        </p:txBody>
      </p:sp>
    </p:spTree>
    <p:extLst>
      <p:ext uri="{BB962C8B-B14F-4D97-AF65-F5344CB8AC3E}">
        <p14:creationId xmlns:p14="http://schemas.microsoft.com/office/powerpoint/2010/main" val="2132839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C768CF-A0E3-4FF3-9ED8-696455DA47D2}"/>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2A1B8120-DCFA-4A90-9715-816DFBFF68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448402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CD3CB1F-D9A1-4E0B-B549-DFDE507D47E3}"/>
              </a:ext>
            </a:extLst>
          </p:cNvPr>
          <p:cNvSpPr>
            <a:spLocks noGrp="1"/>
          </p:cNvSpPr>
          <p:nvPr>
            <p:ph idx="1"/>
          </p:nvPr>
        </p:nvSpPr>
        <p:spPr>
          <a:xfrm>
            <a:off x="546237" y="1073424"/>
            <a:ext cx="8316567" cy="5473149"/>
          </a:xfrm>
        </p:spPr>
        <p:txBody>
          <a:bodyPr>
            <a:normAutofit/>
          </a:bodyPr>
          <a:lstStyle/>
          <a:p>
            <a:pPr marL="0" indent="0">
              <a:buNone/>
            </a:pPr>
            <a:r>
              <a:rPr lang="es-SV" dirty="0">
                <a:solidFill>
                  <a:schemeClr val="bg1"/>
                </a:solidFill>
                <a:latin typeface="Abadi MT Condensed Extra Bold" panose="020B0A06030101010103" pitchFamily="34" charset="0"/>
              </a:rPr>
              <a:t>El quinto ángel derramó su copa sobre el trono de la bestia; y su reino se cubrió de tinieblas, y mordían de dolor sus lenguas, y blasfemaron contra el Dios del cielo por sus dolores y por sus úlceras, y no se arrepintieron de sus obras</a:t>
            </a:r>
            <a:r>
              <a:rPr lang="es-SV" dirty="0">
                <a:solidFill>
                  <a:srgbClr val="FFFF00"/>
                </a:solidFill>
                <a:latin typeface="Abadi MT Condensed Extra Bold" panose="020B0A06030101010103" pitchFamily="34" charset="0"/>
              </a:rPr>
              <a:t>. (Apocalipsis 16.10 – 11) </a:t>
            </a:r>
          </a:p>
          <a:p>
            <a:pPr marL="0" indent="0">
              <a:buNone/>
            </a:pPr>
            <a:endParaRPr lang="es-SV" dirty="0">
              <a:solidFill>
                <a:srgbClr val="FFFF00"/>
              </a:solidFill>
              <a:latin typeface="Abadi MT Condensed Extra Bold" panose="020B0A06030101010103" pitchFamily="34" charset="0"/>
            </a:endParaRPr>
          </a:p>
          <a:p>
            <a:pPr marL="0" indent="0">
              <a:buNone/>
            </a:pPr>
            <a:endParaRPr lang="es-SV" dirty="0">
              <a:solidFill>
                <a:srgbClr val="FFFF00"/>
              </a:solidFill>
              <a:latin typeface="Abadi MT Condensed Extra Bold" panose="020B0A06030101010103" pitchFamily="34" charset="0"/>
            </a:endParaRPr>
          </a:p>
        </p:txBody>
      </p:sp>
      <p:sp>
        <p:nvSpPr>
          <p:cNvPr id="4" name="Título 1">
            <a:extLst>
              <a:ext uri="{FF2B5EF4-FFF2-40B4-BE49-F238E27FC236}">
                <a16:creationId xmlns:a16="http://schemas.microsoft.com/office/drawing/2014/main" id="{30FFBC81-6852-42F5-9467-86AD9D68B450}"/>
              </a:ext>
            </a:extLst>
          </p:cNvPr>
          <p:cNvSpPr>
            <a:spLocks noGrp="1"/>
          </p:cNvSpPr>
          <p:nvPr>
            <p:ph type="title"/>
          </p:nvPr>
        </p:nvSpPr>
        <p:spPr>
          <a:xfrm>
            <a:off x="78789" y="126586"/>
            <a:ext cx="9026903" cy="1039605"/>
          </a:xfrm>
        </p:spPr>
        <p:txBody>
          <a:bodyPr>
            <a:noAutofit/>
          </a:bodyPr>
          <a:lstStyle/>
          <a:p>
            <a:pPr algn="ctr"/>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QUINTA COPA (quinta plaga)</a:t>
            </a:r>
          </a:p>
        </p:txBody>
      </p:sp>
      <p:pic>
        <p:nvPicPr>
          <p:cNvPr id="5" name="Imagen 4">
            <a:extLst>
              <a:ext uri="{FF2B5EF4-FFF2-40B4-BE49-F238E27FC236}">
                <a16:creationId xmlns:a16="http://schemas.microsoft.com/office/drawing/2014/main" id="{4AA6C1C7-4F61-4C12-930E-6237112EE24D}"/>
              </a:ext>
            </a:extLst>
          </p:cNvPr>
          <p:cNvPicPr>
            <a:picLocks noChangeAspect="1"/>
          </p:cNvPicPr>
          <p:nvPr/>
        </p:nvPicPr>
        <p:blipFill>
          <a:blip r:embed="rId2"/>
          <a:stretch>
            <a:fillRect/>
          </a:stretch>
        </p:blipFill>
        <p:spPr>
          <a:xfrm>
            <a:off x="78788" y="3057938"/>
            <a:ext cx="5937595" cy="3800061"/>
          </a:xfrm>
          <a:prstGeom prst="rect">
            <a:avLst/>
          </a:prstGeom>
        </p:spPr>
      </p:pic>
      <p:pic>
        <p:nvPicPr>
          <p:cNvPr id="9" name="Imagen 8">
            <a:extLst>
              <a:ext uri="{FF2B5EF4-FFF2-40B4-BE49-F238E27FC236}">
                <a16:creationId xmlns:a16="http://schemas.microsoft.com/office/drawing/2014/main" id="{415506F6-BE8B-471A-8136-BD301BBEB551}"/>
              </a:ext>
            </a:extLst>
          </p:cNvPr>
          <p:cNvPicPr>
            <a:picLocks noChangeAspect="1"/>
          </p:cNvPicPr>
          <p:nvPr/>
        </p:nvPicPr>
        <p:blipFill rotWithShape="1">
          <a:blip r:embed="rId3">
            <a:extLst>
              <a:ext uri="{28A0092B-C50C-407E-A947-70E740481C1C}">
                <a14:useLocalDpi xmlns:a14="http://schemas.microsoft.com/office/drawing/2010/main" val="0"/>
              </a:ext>
            </a:extLst>
          </a:blip>
          <a:srcRect l="5698" t="61725" r="58381" b="9945"/>
          <a:stretch/>
        </p:blipFill>
        <p:spPr>
          <a:xfrm>
            <a:off x="0" y="3057938"/>
            <a:ext cx="1987827" cy="1192696"/>
          </a:xfrm>
          <a:prstGeom prst="ellipse">
            <a:avLst/>
          </a:prstGeom>
          <a:ln>
            <a:noFill/>
          </a:ln>
          <a:effectLst>
            <a:softEdge rad="112500"/>
          </a:effectLst>
        </p:spPr>
      </p:pic>
      <p:sp>
        <p:nvSpPr>
          <p:cNvPr id="10" name="CuadroTexto 9">
            <a:extLst>
              <a:ext uri="{FF2B5EF4-FFF2-40B4-BE49-F238E27FC236}">
                <a16:creationId xmlns:a16="http://schemas.microsoft.com/office/drawing/2014/main" id="{FBEF5622-DC7D-4867-A486-DE4720F32B17}"/>
              </a:ext>
            </a:extLst>
          </p:cNvPr>
          <p:cNvSpPr txBox="1"/>
          <p:nvPr/>
        </p:nvSpPr>
        <p:spPr>
          <a:xfrm>
            <a:off x="3047585" y="3087996"/>
            <a:ext cx="2664102" cy="307777"/>
          </a:xfrm>
          <a:prstGeom prst="rect">
            <a:avLst/>
          </a:prstGeom>
          <a:noFill/>
        </p:spPr>
        <p:txBody>
          <a:bodyPr wrap="square" rtlCol="0">
            <a:spAutoFit/>
          </a:bodyPr>
          <a:lstStyle/>
          <a:p>
            <a:r>
              <a:rPr lang="es-ES" sz="1400" dirty="0">
                <a:solidFill>
                  <a:schemeClr val="bg1"/>
                </a:solidFill>
                <a:latin typeface="Arial Narrow" panose="020B0606020202030204" pitchFamily="34" charset="0"/>
              </a:rPr>
              <a:t>¡MALDITOS POR SIEMPRE!</a:t>
            </a:r>
          </a:p>
        </p:txBody>
      </p:sp>
      <p:sp>
        <p:nvSpPr>
          <p:cNvPr id="11" name="Rectángulo 10">
            <a:extLst>
              <a:ext uri="{FF2B5EF4-FFF2-40B4-BE49-F238E27FC236}">
                <a16:creationId xmlns:a16="http://schemas.microsoft.com/office/drawing/2014/main" id="{A888F1E3-A5B9-40EE-8877-678D29951D37}"/>
              </a:ext>
            </a:extLst>
          </p:cNvPr>
          <p:cNvSpPr/>
          <p:nvPr/>
        </p:nvSpPr>
        <p:spPr>
          <a:xfrm>
            <a:off x="6254300" y="3654286"/>
            <a:ext cx="2729948" cy="3046988"/>
          </a:xfrm>
          <a:prstGeom prst="rect">
            <a:avLst/>
          </a:prstGeom>
        </p:spPr>
        <p:txBody>
          <a:bodyPr wrap="square">
            <a:spAutoFit/>
          </a:bodyPr>
          <a:lstStyle/>
          <a:p>
            <a:r>
              <a:rPr lang="es-SV" sz="2400" dirty="0">
                <a:solidFill>
                  <a:schemeClr val="bg1"/>
                </a:solidFill>
                <a:latin typeface="Abadi MT Condensed Extra Bold" panose="020B0A06030101010103" pitchFamily="34" charset="0"/>
              </a:rPr>
              <a:t>También oí a otro, que desde el altar decía</a:t>
            </a:r>
            <a:r>
              <a:rPr lang="es-SV" sz="2400" dirty="0">
                <a:latin typeface="Abadi MT Condensed Extra Bold" panose="020B0A06030101010103" pitchFamily="34" charset="0"/>
              </a:rPr>
              <a:t>: Ciertamente, Señor Dios Todopoderoso, tus </a:t>
            </a:r>
            <a:r>
              <a:rPr lang="es-SV" sz="2400" dirty="0">
                <a:solidFill>
                  <a:schemeClr val="bg1"/>
                </a:solidFill>
                <a:latin typeface="Abadi MT Condensed Extra Bold" panose="020B0A06030101010103" pitchFamily="34" charset="0"/>
              </a:rPr>
              <a:t>juicios son verdaderos y justos.</a:t>
            </a:r>
          </a:p>
          <a:p>
            <a:pPr algn="ctr"/>
            <a:r>
              <a:rPr lang="es-SV" sz="2400" dirty="0">
                <a:solidFill>
                  <a:srgbClr val="FFFF00"/>
                </a:solidFill>
                <a:latin typeface="Abadi MT Condensed Extra Bold" panose="020B0A06030101010103" pitchFamily="34" charset="0"/>
              </a:rPr>
              <a:t>Ap. 16.7</a:t>
            </a:r>
            <a:endParaRPr lang="es-ES" sz="2400" dirty="0">
              <a:solidFill>
                <a:srgbClr val="FFFF00"/>
              </a:solidFill>
              <a:latin typeface="Abadi MT Condensed Extra Bold" panose="020B0A06030101010103" pitchFamily="34" charset="0"/>
            </a:endParaRPr>
          </a:p>
        </p:txBody>
      </p:sp>
    </p:spTree>
    <p:extLst>
      <p:ext uri="{BB962C8B-B14F-4D97-AF65-F5344CB8AC3E}">
        <p14:creationId xmlns:p14="http://schemas.microsoft.com/office/powerpoint/2010/main" val="1243991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CD3CB1F-D9A1-4E0B-B549-DFDE507D47E3}"/>
              </a:ext>
            </a:extLst>
          </p:cNvPr>
          <p:cNvSpPr>
            <a:spLocks noGrp="1"/>
          </p:cNvSpPr>
          <p:nvPr>
            <p:ph idx="1"/>
          </p:nvPr>
        </p:nvSpPr>
        <p:spPr>
          <a:xfrm>
            <a:off x="546237" y="1073424"/>
            <a:ext cx="8316567" cy="5473149"/>
          </a:xfrm>
        </p:spPr>
        <p:txBody>
          <a:bodyPr>
            <a:normAutofit/>
          </a:bodyPr>
          <a:lstStyle/>
          <a:p>
            <a:pPr marL="0" indent="0" algn="ctr">
              <a:buNone/>
            </a:pPr>
            <a:r>
              <a:rPr lang="es-SV" dirty="0">
                <a:solidFill>
                  <a:schemeClr val="bg1"/>
                </a:solidFill>
                <a:latin typeface="Abadi MT Condensed Extra Bold" panose="020B0A06030101010103" pitchFamily="34" charset="0"/>
              </a:rPr>
              <a:t>“El sexto ángel derramó su copa sobre el gran río Éufrates; y el agua de éste se secó, para que estuviese preparado el camino a los reyes del oriente. Y vi salir de la boca del dragón, y de la boca de la bestia, y de la boca del falso profeta, tres espíritus inmundos a manera de ranas; pues son espíritus de demonios, que hacen señales, y van a los reyes de la tierra en todo el mundo, para reunirlos a la batalla de aquel gran día del Dios Todopoderoso. He aquí, yo vengo como ladrón. </a:t>
            </a:r>
            <a:r>
              <a:rPr lang="es-SV" dirty="0">
                <a:solidFill>
                  <a:srgbClr val="FF0000"/>
                </a:solidFill>
                <a:latin typeface="Abadi MT Condensed Extra Bold" panose="020B0A06030101010103" pitchFamily="34" charset="0"/>
              </a:rPr>
              <a:t>Bienaventurado el que vela, y guarda sus ropas, para que no ande desnudo, y vean su vergüenza Y los reunió en el lugar que en hebreo se llama Armagedón” </a:t>
            </a:r>
          </a:p>
          <a:p>
            <a:pPr marL="0" indent="0" algn="ctr">
              <a:buNone/>
            </a:pPr>
            <a:r>
              <a:rPr lang="es-SV" dirty="0">
                <a:solidFill>
                  <a:srgbClr val="FFFF00"/>
                </a:solidFill>
                <a:latin typeface="Abadi MT Condensed Extra Bold" panose="020B0A06030101010103" pitchFamily="34" charset="0"/>
              </a:rPr>
              <a:t>(Apocalipsis 16.12 – 16) </a:t>
            </a:r>
          </a:p>
          <a:p>
            <a:pPr marL="0" indent="0">
              <a:buNone/>
            </a:pPr>
            <a:endParaRPr lang="es-SV" dirty="0">
              <a:solidFill>
                <a:srgbClr val="FFFF00"/>
              </a:solidFill>
              <a:latin typeface="Abadi MT Condensed Extra Bold" panose="020B0A06030101010103" pitchFamily="34" charset="0"/>
            </a:endParaRPr>
          </a:p>
        </p:txBody>
      </p:sp>
      <p:sp>
        <p:nvSpPr>
          <p:cNvPr id="4" name="Título 1">
            <a:extLst>
              <a:ext uri="{FF2B5EF4-FFF2-40B4-BE49-F238E27FC236}">
                <a16:creationId xmlns:a16="http://schemas.microsoft.com/office/drawing/2014/main" id="{30FFBC81-6852-42F5-9467-86AD9D68B450}"/>
              </a:ext>
            </a:extLst>
          </p:cNvPr>
          <p:cNvSpPr>
            <a:spLocks noGrp="1"/>
          </p:cNvSpPr>
          <p:nvPr>
            <p:ph type="title"/>
          </p:nvPr>
        </p:nvSpPr>
        <p:spPr>
          <a:xfrm>
            <a:off x="78789" y="126586"/>
            <a:ext cx="9026903" cy="1039605"/>
          </a:xfrm>
        </p:spPr>
        <p:txBody>
          <a:bodyPr>
            <a:noAutofit/>
          </a:bodyPr>
          <a:lstStyle/>
          <a:p>
            <a:pPr algn="ctr"/>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SEXTA COPA (sexta plaga)</a:t>
            </a:r>
          </a:p>
        </p:txBody>
      </p:sp>
    </p:spTree>
    <p:extLst>
      <p:ext uri="{BB962C8B-B14F-4D97-AF65-F5344CB8AC3E}">
        <p14:creationId xmlns:p14="http://schemas.microsoft.com/office/powerpoint/2010/main" val="1660660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0FFBC81-6852-42F5-9467-86AD9D68B450}"/>
              </a:ext>
            </a:extLst>
          </p:cNvPr>
          <p:cNvSpPr>
            <a:spLocks noGrp="1"/>
          </p:cNvSpPr>
          <p:nvPr>
            <p:ph type="title"/>
          </p:nvPr>
        </p:nvSpPr>
        <p:spPr>
          <a:xfrm>
            <a:off x="78789" y="126586"/>
            <a:ext cx="9026903" cy="1039605"/>
          </a:xfrm>
        </p:spPr>
        <p:txBody>
          <a:bodyPr>
            <a:noAutofit/>
          </a:bodyPr>
          <a:lstStyle/>
          <a:p>
            <a:pPr algn="ctr"/>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SEXTA COPA (sexta plaga)</a:t>
            </a:r>
          </a:p>
        </p:txBody>
      </p:sp>
      <p:pic>
        <p:nvPicPr>
          <p:cNvPr id="11" name="Imagen 10">
            <a:extLst>
              <a:ext uri="{FF2B5EF4-FFF2-40B4-BE49-F238E27FC236}">
                <a16:creationId xmlns:a16="http://schemas.microsoft.com/office/drawing/2014/main" id="{C75FE4C5-6B86-4889-A313-EA8559843AD0}"/>
              </a:ext>
            </a:extLst>
          </p:cNvPr>
          <p:cNvPicPr>
            <a:picLocks noChangeAspect="1"/>
          </p:cNvPicPr>
          <p:nvPr/>
        </p:nvPicPr>
        <p:blipFill rotWithShape="1">
          <a:blip r:embed="rId2">
            <a:extLst>
              <a:ext uri="{28A0092B-C50C-407E-A947-70E740481C1C}">
                <a14:useLocalDpi xmlns:a14="http://schemas.microsoft.com/office/drawing/2010/main" val="0"/>
              </a:ext>
            </a:extLst>
          </a:blip>
          <a:srcRect l="9988" t="19215" r="6239" b="42222"/>
          <a:stretch/>
        </p:blipFill>
        <p:spPr>
          <a:xfrm>
            <a:off x="404552" y="768625"/>
            <a:ext cx="8553917" cy="6089375"/>
          </a:xfrm>
          <a:prstGeom prst="rect">
            <a:avLst/>
          </a:prstGeom>
        </p:spPr>
      </p:pic>
    </p:spTree>
    <p:extLst>
      <p:ext uri="{BB962C8B-B14F-4D97-AF65-F5344CB8AC3E}">
        <p14:creationId xmlns:p14="http://schemas.microsoft.com/office/powerpoint/2010/main" val="39817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5F7D3F-9D9A-4F86-BBBD-77769F7636CE}"/>
              </a:ext>
            </a:extLst>
          </p:cNvPr>
          <p:cNvSpPr>
            <a:spLocks noGrp="1"/>
          </p:cNvSpPr>
          <p:nvPr>
            <p:ph type="title"/>
          </p:nvPr>
        </p:nvSpPr>
        <p:spPr/>
        <p:txBody>
          <a:bodyPr/>
          <a:lstStyle/>
          <a:p>
            <a:endParaRPr lang="es-ES"/>
          </a:p>
        </p:txBody>
      </p:sp>
      <p:pic>
        <p:nvPicPr>
          <p:cNvPr id="7" name="Marcador de contenido 6">
            <a:extLst>
              <a:ext uri="{FF2B5EF4-FFF2-40B4-BE49-F238E27FC236}">
                <a16:creationId xmlns:a16="http://schemas.microsoft.com/office/drawing/2014/main" id="{ABAFC9AA-BE12-4FCB-ABEC-3EE8C68D3FC8}"/>
              </a:ext>
            </a:extLst>
          </p:cNvPr>
          <p:cNvPicPr>
            <a:picLocks noGrp="1" noChangeAspect="1"/>
          </p:cNvPicPr>
          <p:nvPr>
            <p:ph idx="1"/>
          </p:nvPr>
        </p:nvPicPr>
        <p:blipFill>
          <a:blip r:embed="rId2"/>
          <a:stretch>
            <a:fillRect/>
          </a:stretch>
        </p:blipFill>
        <p:spPr>
          <a:xfrm>
            <a:off x="138319" y="183998"/>
            <a:ext cx="8731798" cy="6521602"/>
          </a:xfrm>
          <a:prstGeom prst="rect">
            <a:avLst/>
          </a:prstGeom>
        </p:spPr>
      </p:pic>
      <p:sp>
        <p:nvSpPr>
          <p:cNvPr id="8" name="Rectángulo 7">
            <a:extLst>
              <a:ext uri="{FF2B5EF4-FFF2-40B4-BE49-F238E27FC236}">
                <a16:creationId xmlns:a16="http://schemas.microsoft.com/office/drawing/2014/main" id="{5DB6731D-0370-4184-B47A-A5BDCABFE3E4}"/>
              </a:ext>
            </a:extLst>
          </p:cNvPr>
          <p:cNvSpPr/>
          <p:nvPr/>
        </p:nvSpPr>
        <p:spPr>
          <a:xfrm>
            <a:off x="628650" y="5737184"/>
            <a:ext cx="8356323" cy="830997"/>
          </a:xfrm>
          <a:prstGeom prst="rect">
            <a:avLst/>
          </a:prstGeom>
        </p:spPr>
        <p:txBody>
          <a:bodyPr wrap="square">
            <a:spAutoFit/>
          </a:bodyPr>
          <a:lstStyle/>
          <a:p>
            <a:r>
              <a:rPr lang="es-SV" sz="2400" b="1" dirty="0">
                <a:solidFill>
                  <a:schemeClr val="bg1"/>
                </a:solidFill>
                <a:latin typeface="Abadi MT Condensed Extra Bold" panose="020B0A06030101010103" pitchFamily="34" charset="0"/>
              </a:rPr>
              <a:t>Y vi salir de la boca del dragón, y de la boca de la bestia, y de la boca del falso profeta, tres espíritus inmundos a manera de ranas</a:t>
            </a:r>
            <a:endParaRPr lang="es-ES" sz="2400" b="1" dirty="0">
              <a:solidFill>
                <a:schemeClr val="bg1"/>
              </a:solidFill>
              <a:latin typeface="Abadi MT Condensed Extra Bold" panose="020B0A06030101010103" pitchFamily="34" charset="0"/>
            </a:endParaRPr>
          </a:p>
        </p:txBody>
      </p:sp>
    </p:spTree>
    <p:extLst>
      <p:ext uri="{BB962C8B-B14F-4D97-AF65-F5344CB8AC3E}">
        <p14:creationId xmlns:p14="http://schemas.microsoft.com/office/powerpoint/2010/main" val="34086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D415D8D0-0EBD-4EBA-A34C-FDE5C03205E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717" t="56083" r="7768" b="9999"/>
          <a:stretch/>
        </p:blipFill>
        <p:spPr>
          <a:xfrm>
            <a:off x="940904" y="225287"/>
            <a:ext cx="7112474" cy="5420140"/>
          </a:xfrm>
        </p:spPr>
      </p:pic>
      <p:sp>
        <p:nvSpPr>
          <p:cNvPr id="6" name="CuadroTexto 5">
            <a:extLst>
              <a:ext uri="{FF2B5EF4-FFF2-40B4-BE49-F238E27FC236}">
                <a16:creationId xmlns:a16="http://schemas.microsoft.com/office/drawing/2014/main" id="{2A225678-6A41-4D90-9FC2-AD1D325978FB}"/>
              </a:ext>
            </a:extLst>
          </p:cNvPr>
          <p:cNvSpPr txBox="1"/>
          <p:nvPr/>
        </p:nvSpPr>
        <p:spPr>
          <a:xfrm>
            <a:off x="940904" y="5645427"/>
            <a:ext cx="7262192" cy="954107"/>
          </a:xfrm>
          <a:prstGeom prst="rect">
            <a:avLst/>
          </a:prstGeom>
          <a:noFill/>
        </p:spPr>
        <p:txBody>
          <a:bodyPr wrap="square" rtlCol="0">
            <a:spAutoFit/>
          </a:bodyPr>
          <a:lstStyle/>
          <a:p>
            <a:pPr algn="ctr"/>
            <a:r>
              <a:rPr lang="es-ES" sz="2800" b="1" dirty="0">
                <a:latin typeface="Arial Narrow" panose="020B0606020202030204" pitchFamily="34" charset="0"/>
              </a:rPr>
              <a:t>Esta plaga matará millones aún antes de nacer y matará también física y espiritual</a:t>
            </a:r>
          </a:p>
        </p:txBody>
      </p:sp>
    </p:spTree>
    <p:extLst>
      <p:ext uri="{BB962C8B-B14F-4D97-AF65-F5344CB8AC3E}">
        <p14:creationId xmlns:p14="http://schemas.microsoft.com/office/powerpoint/2010/main" val="359719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98F290-DEF4-471A-9551-D9F135D1396B}"/>
              </a:ext>
            </a:extLst>
          </p:cNvPr>
          <p:cNvSpPr>
            <a:spLocks noGrp="1"/>
          </p:cNvSpPr>
          <p:nvPr>
            <p:ph type="title"/>
          </p:nvPr>
        </p:nvSpPr>
        <p:spPr>
          <a:xfrm>
            <a:off x="641902" y="166344"/>
            <a:ext cx="8343072" cy="575777"/>
          </a:xfrm>
        </p:spPr>
        <p:txBody>
          <a:bodyPr>
            <a:normAutofit fontScale="90000"/>
          </a:bodyPr>
          <a:lstStyle/>
          <a:p>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 séptima copa (séptima plaga)</a:t>
            </a:r>
          </a:p>
        </p:txBody>
      </p:sp>
      <p:sp>
        <p:nvSpPr>
          <p:cNvPr id="3" name="Marcador de contenido 2">
            <a:extLst>
              <a:ext uri="{FF2B5EF4-FFF2-40B4-BE49-F238E27FC236}">
                <a16:creationId xmlns:a16="http://schemas.microsoft.com/office/drawing/2014/main" id="{35CDDB4B-5C44-4A4B-BA19-1754D32092E0}"/>
              </a:ext>
            </a:extLst>
          </p:cNvPr>
          <p:cNvSpPr>
            <a:spLocks noGrp="1"/>
          </p:cNvSpPr>
          <p:nvPr>
            <p:ph idx="1"/>
          </p:nvPr>
        </p:nvSpPr>
        <p:spPr>
          <a:xfrm>
            <a:off x="496127" y="874645"/>
            <a:ext cx="8303316" cy="4351338"/>
          </a:xfrm>
        </p:spPr>
        <p:txBody>
          <a:bodyPr>
            <a:normAutofit fontScale="92500" lnSpcReduction="10000"/>
          </a:bodyPr>
          <a:lstStyle/>
          <a:p>
            <a:pPr marL="0" indent="0" algn="ctr">
              <a:buNone/>
            </a:pPr>
            <a:r>
              <a:rPr lang="es-ES" i="1" dirty="0">
                <a:solidFill>
                  <a:schemeClr val="bg1"/>
                </a:solidFill>
                <a:latin typeface="Abadi MT Condensed Extra Bold" panose="020B0A06030101010103" pitchFamily="34" charset="0"/>
              </a:rPr>
              <a:t>El séptimo ángel derramó su copa por el aire; y salió una gran voz del templo del cielo, del trono, diciendo: Hecho está. Entonces hubo relámpagos y voces y truenos, y un gran temblor de tierra, un terremoto tan grande, cual no lo hubo jamás desde que los hombres han estado sobre la tierra. Y la gran ciudad fue dividida en tres partes, y las ciudades de las naciones cayeron; y la gran Babilonia vino en memoria delante de Dios, para darle el cáliz del vino del ardor de su ira. Y toda isla huyó, y los montes no fueron hallados. Y cayó del cielo sobre los hombres un enorme granizo como del peso de un talento; y los hombres blasfemaron contra Dios por la plaga del granizo; porque su plaga fue sobremanera grande” </a:t>
            </a:r>
          </a:p>
          <a:p>
            <a:pPr marL="0" indent="0" algn="ctr">
              <a:buNone/>
            </a:pPr>
            <a:r>
              <a:rPr lang="es-ES" i="1" dirty="0">
                <a:solidFill>
                  <a:srgbClr val="FF0000"/>
                </a:solidFill>
                <a:latin typeface="Abadi MT Condensed Extra Bold" panose="020B0A06030101010103" pitchFamily="34" charset="0"/>
              </a:rPr>
              <a:t>Apocalipsis 16.17 – 21 </a:t>
            </a:r>
            <a:endParaRPr lang="es-ES" dirty="0">
              <a:solidFill>
                <a:srgbClr val="FF0000"/>
              </a:solidFill>
              <a:latin typeface="Abadi MT Condensed Extra Bold" panose="020B0A06030101010103" pitchFamily="34" charset="0"/>
            </a:endParaRPr>
          </a:p>
          <a:p>
            <a:endParaRPr lang="es-ES" dirty="0">
              <a:solidFill>
                <a:schemeClr val="bg1"/>
              </a:solidFill>
              <a:latin typeface="Abadi MT Condensed Extra Bold" panose="020B0A06030101010103" pitchFamily="34" charset="0"/>
            </a:endParaRPr>
          </a:p>
        </p:txBody>
      </p:sp>
    </p:spTree>
    <p:extLst>
      <p:ext uri="{BB962C8B-B14F-4D97-AF65-F5344CB8AC3E}">
        <p14:creationId xmlns:p14="http://schemas.microsoft.com/office/powerpoint/2010/main" val="1364163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AD9CEB-5596-4A19-A628-A625251800A4}"/>
              </a:ext>
            </a:extLst>
          </p:cNvPr>
          <p:cNvSpPr>
            <a:spLocks noGrp="1"/>
          </p:cNvSpPr>
          <p:nvPr>
            <p:ph type="title"/>
          </p:nvPr>
        </p:nvSpPr>
        <p:spPr>
          <a:xfrm>
            <a:off x="509381" y="139839"/>
            <a:ext cx="7886700" cy="642039"/>
          </a:xfrm>
        </p:spPr>
        <p:txBody>
          <a:bodyPr>
            <a:normAutofit fontScale="90000"/>
          </a:bodyPr>
          <a:lstStyle/>
          <a:p>
            <a:pPr algn="ctr"/>
            <a:r>
              <a:rPr lang="es-E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badi MT Condensed Extra Bold" panose="020B0A06030101010103" pitchFamily="34" charset="0"/>
              </a:rPr>
              <a:t>El escenario final</a:t>
            </a:r>
          </a:p>
        </p:txBody>
      </p:sp>
      <p:pic>
        <p:nvPicPr>
          <p:cNvPr id="4" name="Marcador de contenido 3">
            <a:extLst>
              <a:ext uri="{FF2B5EF4-FFF2-40B4-BE49-F238E27FC236}">
                <a16:creationId xmlns:a16="http://schemas.microsoft.com/office/drawing/2014/main" id="{F2E5822F-726C-4C90-BF90-60FB3F8F1B16}"/>
              </a:ext>
            </a:extLst>
          </p:cNvPr>
          <p:cNvPicPr>
            <a:picLocks noGrp="1" noChangeAspect="1"/>
          </p:cNvPicPr>
          <p:nvPr>
            <p:ph idx="1"/>
          </p:nvPr>
        </p:nvPicPr>
        <p:blipFill>
          <a:blip r:embed="rId2"/>
          <a:stretch>
            <a:fillRect/>
          </a:stretch>
        </p:blipFill>
        <p:spPr>
          <a:xfrm>
            <a:off x="163704" y="781878"/>
            <a:ext cx="2667585" cy="2731172"/>
          </a:xfrm>
          <a:prstGeom prst="rect">
            <a:avLst/>
          </a:prstGeom>
        </p:spPr>
      </p:pic>
      <p:pic>
        <p:nvPicPr>
          <p:cNvPr id="5" name="Imagen 4">
            <a:extLst>
              <a:ext uri="{FF2B5EF4-FFF2-40B4-BE49-F238E27FC236}">
                <a16:creationId xmlns:a16="http://schemas.microsoft.com/office/drawing/2014/main" id="{D04A5D74-48DC-46C7-B77E-5C3C608B44E1}"/>
              </a:ext>
            </a:extLst>
          </p:cNvPr>
          <p:cNvPicPr>
            <a:picLocks noChangeAspect="1"/>
          </p:cNvPicPr>
          <p:nvPr/>
        </p:nvPicPr>
        <p:blipFill>
          <a:blip r:embed="rId3"/>
          <a:stretch>
            <a:fillRect/>
          </a:stretch>
        </p:blipFill>
        <p:spPr>
          <a:xfrm>
            <a:off x="2956636" y="781878"/>
            <a:ext cx="2401483" cy="2731172"/>
          </a:xfrm>
          <a:prstGeom prst="rect">
            <a:avLst/>
          </a:prstGeom>
        </p:spPr>
      </p:pic>
      <p:pic>
        <p:nvPicPr>
          <p:cNvPr id="6" name="Imagen 5">
            <a:extLst>
              <a:ext uri="{FF2B5EF4-FFF2-40B4-BE49-F238E27FC236}">
                <a16:creationId xmlns:a16="http://schemas.microsoft.com/office/drawing/2014/main" id="{C18A4AD4-BCD3-4FE9-B5C7-47A5F475A30C}"/>
              </a:ext>
            </a:extLst>
          </p:cNvPr>
          <p:cNvPicPr>
            <a:picLocks noChangeAspect="1"/>
          </p:cNvPicPr>
          <p:nvPr/>
        </p:nvPicPr>
        <p:blipFill>
          <a:blip r:embed="rId4"/>
          <a:stretch>
            <a:fillRect/>
          </a:stretch>
        </p:blipFill>
        <p:spPr>
          <a:xfrm>
            <a:off x="5483466" y="781878"/>
            <a:ext cx="3302724" cy="2616844"/>
          </a:xfrm>
          <a:prstGeom prst="rect">
            <a:avLst/>
          </a:prstGeom>
        </p:spPr>
      </p:pic>
      <p:pic>
        <p:nvPicPr>
          <p:cNvPr id="7" name="Imagen 6">
            <a:extLst>
              <a:ext uri="{FF2B5EF4-FFF2-40B4-BE49-F238E27FC236}">
                <a16:creationId xmlns:a16="http://schemas.microsoft.com/office/drawing/2014/main" id="{61EA9422-8107-4A21-9464-DDD27360A7AC}"/>
              </a:ext>
            </a:extLst>
          </p:cNvPr>
          <p:cNvPicPr>
            <a:picLocks noChangeAspect="1"/>
          </p:cNvPicPr>
          <p:nvPr/>
        </p:nvPicPr>
        <p:blipFill>
          <a:blip r:embed="rId5"/>
          <a:stretch>
            <a:fillRect/>
          </a:stretch>
        </p:blipFill>
        <p:spPr>
          <a:xfrm>
            <a:off x="163704" y="3859902"/>
            <a:ext cx="1714500" cy="2371725"/>
          </a:xfrm>
          <a:prstGeom prst="rect">
            <a:avLst/>
          </a:prstGeom>
        </p:spPr>
      </p:pic>
      <p:sp>
        <p:nvSpPr>
          <p:cNvPr id="8" name="Rectángulo 7">
            <a:extLst>
              <a:ext uri="{FF2B5EF4-FFF2-40B4-BE49-F238E27FC236}">
                <a16:creationId xmlns:a16="http://schemas.microsoft.com/office/drawing/2014/main" id="{D89CA7EB-2658-478E-A9E7-C0DF5DD330DC}"/>
              </a:ext>
            </a:extLst>
          </p:cNvPr>
          <p:cNvSpPr/>
          <p:nvPr/>
        </p:nvSpPr>
        <p:spPr>
          <a:xfrm>
            <a:off x="1878204" y="3513050"/>
            <a:ext cx="7093517" cy="3139321"/>
          </a:xfrm>
          <a:prstGeom prst="rect">
            <a:avLst/>
          </a:prstGeom>
        </p:spPr>
        <p:txBody>
          <a:bodyPr wrap="square">
            <a:spAutoFit/>
          </a:bodyPr>
          <a:lstStyle/>
          <a:p>
            <a:r>
              <a:rPr lang="es-SV" sz="2200" dirty="0">
                <a:solidFill>
                  <a:schemeClr val="bg1"/>
                </a:solidFill>
                <a:latin typeface="Arial Narrow" panose="020B0606020202030204" pitchFamily="34" charset="0"/>
              </a:rPr>
              <a:t>Hecho está. … hubo </a:t>
            </a:r>
            <a:r>
              <a:rPr lang="es-SV" sz="2200" b="1" dirty="0">
                <a:solidFill>
                  <a:schemeClr val="bg1"/>
                </a:solidFill>
                <a:latin typeface="Arial Narrow" panose="020B0606020202030204" pitchFamily="34" charset="0"/>
              </a:rPr>
              <a:t>relámpagos</a:t>
            </a:r>
            <a:r>
              <a:rPr lang="es-SV" sz="2200" dirty="0">
                <a:solidFill>
                  <a:schemeClr val="bg1"/>
                </a:solidFill>
                <a:latin typeface="Arial Narrow" panose="020B0606020202030204" pitchFamily="34" charset="0"/>
              </a:rPr>
              <a:t> y voces y </a:t>
            </a:r>
            <a:r>
              <a:rPr lang="es-SV" sz="2200" b="1" dirty="0">
                <a:solidFill>
                  <a:schemeClr val="bg1"/>
                </a:solidFill>
                <a:latin typeface="Arial Narrow" panose="020B0606020202030204" pitchFamily="34" charset="0"/>
              </a:rPr>
              <a:t>truenos</a:t>
            </a:r>
            <a:r>
              <a:rPr lang="es-SV" sz="2200" dirty="0">
                <a:solidFill>
                  <a:schemeClr val="bg1"/>
                </a:solidFill>
                <a:latin typeface="Arial Narrow" panose="020B0606020202030204" pitchFamily="34" charset="0"/>
              </a:rPr>
              <a:t>, y un </a:t>
            </a:r>
            <a:r>
              <a:rPr lang="es-SV" sz="2200" b="1" dirty="0">
                <a:solidFill>
                  <a:schemeClr val="bg1"/>
                </a:solidFill>
                <a:latin typeface="Arial Narrow" panose="020B0606020202030204" pitchFamily="34" charset="0"/>
              </a:rPr>
              <a:t>gran temblor de tierra</a:t>
            </a:r>
            <a:r>
              <a:rPr lang="es-SV" sz="2200" dirty="0">
                <a:solidFill>
                  <a:schemeClr val="bg1"/>
                </a:solidFill>
                <a:latin typeface="Arial Narrow" panose="020B0606020202030204" pitchFamily="34" charset="0"/>
              </a:rPr>
              <a:t>, un </a:t>
            </a:r>
            <a:r>
              <a:rPr lang="es-SV" sz="2200" b="1" dirty="0">
                <a:solidFill>
                  <a:schemeClr val="bg1"/>
                </a:solidFill>
                <a:latin typeface="Arial Narrow" panose="020B0606020202030204" pitchFamily="34" charset="0"/>
              </a:rPr>
              <a:t>terremoto</a:t>
            </a:r>
            <a:r>
              <a:rPr lang="es-SV" sz="2200" dirty="0">
                <a:solidFill>
                  <a:schemeClr val="bg1"/>
                </a:solidFill>
                <a:latin typeface="Arial Narrow" panose="020B0606020202030204" pitchFamily="34" charset="0"/>
              </a:rPr>
              <a:t> </a:t>
            </a:r>
            <a:r>
              <a:rPr lang="es-SV" sz="2200" b="1" dirty="0">
                <a:solidFill>
                  <a:schemeClr val="bg1"/>
                </a:solidFill>
                <a:latin typeface="Arial Narrow" panose="020B0606020202030204" pitchFamily="34" charset="0"/>
              </a:rPr>
              <a:t>tan grande</a:t>
            </a:r>
            <a:r>
              <a:rPr lang="es-SV" sz="2200" dirty="0">
                <a:solidFill>
                  <a:schemeClr val="bg1"/>
                </a:solidFill>
                <a:latin typeface="Arial Narrow" panose="020B0606020202030204" pitchFamily="34" charset="0"/>
              </a:rPr>
              <a:t>, cual no lo hubo jamás…. la gran ciudad fue dividida en tres partes, y las ciudades de las naciones cayeron; y la gran Babilonia vino en memoria </a:t>
            </a:r>
            <a:r>
              <a:rPr lang="es-SV" sz="2200" dirty="0">
                <a:latin typeface="Arial Narrow" panose="020B0606020202030204" pitchFamily="34" charset="0"/>
              </a:rPr>
              <a:t>delante de Dios, para darle el cáliz del vino del ardor de su ira. Y </a:t>
            </a:r>
            <a:r>
              <a:rPr lang="es-SV" sz="2200" b="1" dirty="0">
                <a:latin typeface="Arial Narrow" panose="020B0606020202030204" pitchFamily="34" charset="0"/>
              </a:rPr>
              <a:t>toda isla huyó</a:t>
            </a:r>
            <a:r>
              <a:rPr lang="es-SV" sz="2200" dirty="0">
                <a:latin typeface="Arial Narrow" panose="020B0606020202030204" pitchFamily="34" charset="0"/>
              </a:rPr>
              <a:t>, y los montes no fueron hallados. Y cayó del cielo </a:t>
            </a:r>
            <a:r>
              <a:rPr lang="es-SV" sz="2200" dirty="0">
                <a:solidFill>
                  <a:srgbClr val="FFFF00"/>
                </a:solidFill>
                <a:latin typeface="Arial Narrow" panose="020B0606020202030204" pitchFamily="34" charset="0"/>
              </a:rPr>
              <a:t>sobre los hombres </a:t>
            </a:r>
            <a:r>
              <a:rPr lang="es-SV" sz="2200" b="1" dirty="0">
                <a:solidFill>
                  <a:srgbClr val="FFFF00"/>
                </a:solidFill>
                <a:latin typeface="Arial Narrow" panose="020B0606020202030204" pitchFamily="34" charset="0"/>
              </a:rPr>
              <a:t>un enorme granizo </a:t>
            </a:r>
            <a:r>
              <a:rPr lang="es-SV" sz="2200" dirty="0">
                <a:solidFill>
                  <a:srgbClr val="FFFF00"/>
                </a:solidFill>
                <a:latin typeface="Arial Narrow" panose="020B0606020202030204" pitchFamily="34" charset="0"/>
              </a:rPr>
              <a:t>como del peso de un talento; y los hombres blasfemaron contra Dios por la plaga del granizo; porque su plaga fue sobremanera grande.</a:t>
            </a:r>
            <a:endParaRPr lang="es-ES" sz="2200"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1073360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0DF376-3999-4535-844E-AD456DEF5884}"/>
              </a:ext>
            </a:extLst>
          </p:cNvPr>
          <p:cNvSpPr>
            <a:spLocks noGrp="1"/>
          </p:cNvSpPr>
          <p:nvPr>
            <p:ph type="title"/>
          </p:nvPr>
        </p:nvSpPr>
        <p:spPr/>
        <p:txBody>
          <a:bodyPr/>
          <a:lstStyle/>
          <a:p>
            <a:endParaRPr lang="es-ES"/>
          </a:p>
        </p:txBody>
      </p:sp>
      <p:pic>
        <p:nvPicPr>
          <p:cNvPr id="4" name="Marcador de contenido 3">
            <a:extLst>
              <a:ext uri="{FF2B5EF4-FFF2-40B4-BE49-F238E27FC236}">
                <a16:creationId xmlns:a16="http://schemas.microsoft.com/office/drawing/2014/main" id="{12F20CE1-86D9-4C54-9210-9EE0B7691326}"/>
              </a:ext>
            </a:extLst>
          </p:cNvPr>
          <p:cNvPicPr>
            <a:picLocks noGrp="1" noChangeAspect="1"/>
          </p:cNvPicPr>
          <p:nvPr>
            <p:ph idx="1"/>
          </p:nvPr>
        </p:nvPicPr>
        <p:blipFill>
          <a:blip r:embed="rId2"/>
          <a:stretch>
            <a:fillRect/>
          </a:stretch>
        </p:blipFill>
        <p:spPr>
          <a:xfrm>
            <a:off x="1" y="0"/>
            <a:ext cx="5804534" cy="3803374"/>
          </a:xfrm>
          <a:prstGeom prst="rect">
            <a:avLst/>
          </a:prstGeom>
        </p:spPr>
      </p:pic>
      <p:pic>
        <p:nvPicPr>
          <p:cNvPr id="5" name="Imagen 4">
            <a:extLst>
              <a:ext uri="{FF2B5EF4-FFF2-40B4-BE49-F238E27FC236}">
                <a16:creationId xmlns:a16="http://schemas.microsoft.com/office/drawing/2014/main" id="{CD6B6DE3-DFED-4F5A-8A99-4D26248A1076}"/>
              </a:ext>
            </a:extLst>
          </p:cNvPr>
          <p:cNvPicPr>
            <a:picLocks noChangeAspect="1"/>
          </p:cNvPicPr>
          <p:nvPr/>
        </p:nvPicPr>
        <p:blipFill>
          <a:blip r:embed="rId3"/>
          <a:stretch>
            <a:fillRect/>
          </a:stretch>
        </p:blipFill>
        <p:spPr>
          <a:xfrm>
            <a:off x="0" y="3803374"/>
            <a:ext cx="5804535" cy="3054626"/>
          </a:xfrm>
          <a:prstGeom prst="rect">
            <a:avLst/>
          </a:prstGeom>
        </p:spPr>
      </p:pic>
      <p:pic>
        <p:nvPicPr>
          <p:cNvPr id="6" name="Imagen 5">
            <a:extLst>
              <a:ext uri="{FF2B5EF4-FFF2-40B4-BE49-F238E27FC236}">
                <a16:creationId xmlns:a16="http://schemas.microsoft.com/office/drawing/2014/main" id="{AFB25DD6-561C-40D3-867F-FB01804BE058}"/>
              </a:ext>
            </a:extLst>
          </p:cNvPr>
          <p:cNvPicPr>
            <a:picLocks noChangeAspect="1"/>
          </p:cNvPicPr>
          <p:nvPr/>
        </p:nvPicPr>
        <p:blipFill>
          <a:blip r:embed="rId4"/>
          <a:stretch>
            <a:fillRect/>
          </a:stretch>
        </p:blipFill>
        <p:spPr>
          <a:xfrm>
            <a:off x="5526385" y="0"/>
            <a:ext cx="3617614" cy="2835965"/>
          </a:xfrm>
          <a:prstGeom prst="rect">
            <a:avLst/>
          </a:prstGeom>
        </p:spPr>
      </p:pic>
      <p:pic>
        <p:nvPicPr>
          <p:cNvPr id="7" name="Imagen 6">
            <a:extLst>
              <a:ext uri="{FF2B5EF4-FFF2-40B4-BE49-F238E27FC236}">
                <a16:creationId xmlns:a16="http://schemas.microsoft.com/office/drawing/2014/main" id="{6F1C8D7A-15B2-4DA2-9354-48328B81B18A}"/>
              </a:ext>
            </a:extLst>
          </p:cNvPr>
          <p:cNvPicPr>
            <a:picLocks noChangeAspect="1"/>
          </p:cNvPicPr>
          <p:nvPr/>
        </p:nvPicPr>
        <p:blipFill>
          <a:blip r:embed="rId5"/>
          <a:stretch>
            <a:fillRect/>
          </a:stretch>
        </p:blipFill>
        <p:spPr>
          <a:xfrm>
            <a:off x="4837251" y="2835965"/>
            <a:ext cx="4306749" cy="4008491"/>
          </a:xfrm>
          <a:prstGeom prst="rect">
            <a:avLst/>
          </a:prstGeom>
          <a:ln>
            <a:noFill/>
          </a:ln>
          <a:effectLst>
            <a:outerShdw blurRad="190500" algn="tl" rotWithShape="0">
              <a:srgbClr val="000000">
                <a:alpha val="70000"/>
              </a:srgbClr>
            </a:outerShdw>
          </a:effectLst>
        </p:spPr>
      </p:pic>
      <p:sp>
        <p:nvSpPr>
          <p:cNvPr id="8" name="CuadroTexto 7">
            <a:extLst>
              <a:ext uri="{FF2B5EF4-FFF2-40B4-BE49-F238E27FC236}">
                <a16:creationId xmlns:a16="http://schemas.microsoft.com/office/drawing/2014/main" id="{835233C0-2A2A-4061-8431-2EEAC8446D8C}"/>
              </a:ext>
            </a:extLst>
          </p:cNvPr>
          <p:cNvSpPr txBox="1"/>
          <p:nvPr/>
        </p:nvSpPr>
        <p:spPr>
          <a:xfrm>
            <a:off x="1298713" y="6158731"/>
            <a:ext cx="6891130" cy="461665"/>
          </a:xfrm>
          <a:prstGeom prst="rect">
            <a:avLst/>
          </a:prstGeom>
          <a:noFill/>
        </p:spPr>
        <p:txBody>
          <a:bodyPr wrap="square" rtlCol="0">
            <a:spAutoFit/>
          </a:bodyPr>
          <a:lstStyle/>
          <a:p>
            <a:r>
              <a:rPr lang="es-ES" sz="2400" dirty="0">
                <a:solidFill>
                  <a:srgbClr val="FFFF00"/>
                </a:solidFill>
                <a:latin typeface="Abadi MT Condensed Extra Bold" panose="020B0A06030101010103" pitchFamily="34" charset="0"/>
              </a:rPr>
              <a:t>Quien no te temerá oh Señor! Y glorificará tu nombre</a:t>
            </a:r>
          </a:p>
        </p:txBody>
      </p:sp>
    </p:spTree>
    <p:extLst>
      <p:ext uri="{BB962C8B-B14F-4D97-AF65-F5344CB8AC3E}">
        <p14:creationId xmlns:p14="http://schemas.microsoft.com/office/powerpoint/2010/main" val="108803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6E4AD2-1F1C-4AF3-8701-E48F3365EACE}"/>
              </a:ext>
            </a:extLst>
          </p:cNvPr>
          <p:cNvSpPr>
            <a:spLocks noGrp="1"/>
          </p:cNvSpPr>
          <p:nvPr>
            <p:ph type="title"/>
          </p:nvPr>
        </p:nvSpPr>
        <p:spPr>
          <a:xfrm>
            <a:off x="602147" y="2782957"/>
            <a:ext cx="7886700" cy="1132368"/>
          </a:xfrm>
        </p:spPr>
        <p:txBody>
          <a:bodyPr>
            <a:noAutofit/>
          </a:bodyPr>
          <a:lstStyle/>
          <a:p>
            <a:pPr algn="ctr"/>
            <a:r>
              <a:rPr lang="es-SV" sz="3200" dirty="0">
                <a:solidFill>
                  <a:schemeClr val="bg1"/>
                </a:solidFill>
                <a:latin typeface="Abadi MT Condensed Extra Bold" panose="020B0A06030101010103" pitchFamily="34" charset="0"/>
              </a:rPr>
              <a:t>Mas el fin de todas las cosas se acerca; sed, pues, sobrios, y velad en oración.</a:t>
            </a:r>
            <a:r>
              <a:rPr lang="es-SV" sz="3200" dirty="0">
                <a:solidFill>
                  <a:srgbClr val="FFFF00"/>
                </a:solidFill>
                <a:latin typeface="Abadi MT Condensed Extra Bold" panose="020B0A06030101010103" pitchFamily="34" charset="0"/>
              </a:rPr>
              <a:t>1ª Pedro 4.7</a:t>
            </a:r>
            <a:endParaRPr lang="es-ES" sz="3200" dirty="0">
              <a:solidFill>
                <a:srgbClr val="FFFF00"/>
              </a:solidFill>
              <a:latin typeface="Abadi MT Condensed Extra Bold" panose="020B0A06030101010103" pitchFamily="34" charset="0"/>
            </a:endParaRPr>
          </a:p>
        </p:txBody>
      </p:sp>
    </p:spTree>
    <p:extLst>
      <p:ext uri="{BB962C8B-B14F-4D97-AF65-F5344CB8AC3E}">
        <p14:creationId xmlns:p14="http://schemas.microsoft.com/office/powerpoint/2010/main" val="76839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B2A51-7CA0-4ED2-9440-BD068066BA52}"/>
              </a:ext>
            </a:extLst>
          </p:cNvPr>
          <p:cNvSpPr>
            <a:spLocks noGrp="1"/>
          </p:cNvSpPr>
          <p:nvPr>
            <p:ph type="title"/>
          </p:nvPr>
        </p:nvSpPr>
        <p:spPr/>
        <p:txBody>
          <a:bodyPr/>
          <a:lstStyle/>
          <a:p>
            <a:endParaRPr lang="es-ES"/>
          </a:p>
        </p:txBody>
      </p:sp>
      <p:pic>
        <p:nvPicPr>
          <p:cNvPr id="7" name="Marcador de contenido 6">
            <a:extLst>
              <a:ext uri="{FF2B5EF4-FFF2-40B4-BE49-F238E27FC236}">
                <a16:creationId xmlns:a16="http://schemas.microsoft.com/office/drawing/2014/main" id="{BF590D4D-3D5F-4B9F-96EA-EC906C2EBB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5685183"/>
          </a:xfrm>
        </p:spPr>
      </p:pic>
      <p:sp>
        <p:nvSpPr>
          <p:cNvPr id="8" name="Rectángulo 7">
            <a:extLst>
              <a:ext uri="{FF2B5EF4-FFF2-40B4-BE49-F238E27FC236}">
                <a16:creationId xmlns:a16="http://schemas.microsoft.com/office/drawing/2014/main" id="{6DEA7418-EDD1-4808-9C6B-F8891CCB45BD}"/>
              </a:ext>
            </a:extLst>
          </p:cNvPr>
          <p:cNvSpPr/>
          <p:nvPr/>
        </p:nvSpPr>
        <p:spPr>
          <a:xfrm>
            <a:off x="119270" y="4691125"/>
            <a:ext cx="9024730" cy="2166875"/>
          </a:xfrm>
          <a:prstGeom prst="rect">
            <a:avLst/>
          </a:prstGeom>
        </p:spPr>
        <p:txBody>
          <a:bodyPr wrap="square">
            <a:spAutoFit/>
          </a:bodyPr>
          <a:lstStyle/>
          <a:p>
            <a:pPr>
              <a:lnSpc>
                <a:spcPct val="107000"/>
              </a:lnSpc>
              <a:spcAft>
                <a:spcPts val="800"/>
              </a:spcAft>
            </a:pPr>
            <a:r>
              <a:rPr lang="es-ES" b="1" i="1" dirty="0">
                <a:solidFill>
                  <a:schemeClr val="bg1"/>
                </a:solidFill>
                <a:latin typeface="Arial Narrow" panose="020B0606020202030204" pitchFamily="34" charset="0"/>
                <a:ea typeface="Calibri" panose="020F0502020204030204" pitchFamily="34" charset="0"/>
                <a:cs typeface="Arial" panose="020B0604020202020204" pitchFamily="34" charset="0"/>
              </a:rPr>
              <a:t>“Siete ángeles… vestidos de lino limpio y resplandeciente, y ceñidos alrededor del pecho con cintos de oro”</a:t>
            </a:r>
            <a:r>
              <a:rPr lang="es-ES" b="1" dirty="0">
                <a:solidFill>
                  <a:schemeClr val="bg1"/>
                </a:solidFill>
                <a:latin typeface="Arial Narrow" panose="020B0606020202030204" pitchFamily="34" charset="0"/>
                <a:ea typeface="Calibri" panose="020F0502020204030204" pitchFamily="34" charset="0"/>
                <a:cs typeface="Arial" panose="020B0604020202020204" pitchFamily="34" charset="0"/>
              </a:rPr>
              <a:t> traen </a:t>
            </a:r>
            <a:r>
              <a:rPr lang="es-ES" b="1" i="1" dirty="0">
                <a:solidFill>
                  <a:schemeClr val="bg1"/>
                </a:solidFill>
                <a:latin typeface="Arial Narrow" panose="020B0606020202030204" pitchFamily="34" charset="0"/>
                <a:ea typeface="Calibri" panose="020F0502020204030204" pitchFamily="34" charset="0"/>
                <a:cs typeface="Arial" panose="020B0604020202020204" pitchFamily="34" charset="0"/>
              </a:rPr>
              <a:t>“Las siete copas de oro, llenas de la ira de Dios</a:t>
            </a:r>
            <a:r>
              <a:rPr lang="es-ES" i="1" dirty="0">
                <a:solidFill>
                  <a:schemeClr val="bg1"/>
                </a:solidFill>
                <a:latin typeface="Arial Narrow" panose="020B0606020202030204" pitchFamily="34" charset="0"/>
                <a:ea typeface="Calibri" panose="020F0502020204030204" pitchFamily="34" charset="0"/>
                <a:cs typeface="Arial" panose="020B0604020202020204" pitchFamily="34" charset="0"/>
              </a:rPr>
              <a:t>”</a:t>
            </a:r>
            <a:r>
              <a:rPr lang="es-ES" dirty="0">
                <a:solidFill>
                  <a:schemeClr val="bg1"/>
                </a:solidFill>
                <a:latin typeface="Arial Narrow" panose="020B0606020202030204" pitchFamily="34" charset="0"/>
                <a:ea typeface="Calibri" panose="020F0502020204030204" pitchFamily="34" charset="0"/>
                <a:cs typeface="Arial" panose="020B0604020202020204" pitchFamily="34" charset="0"/>
              </a:rPr>
              <a:t>, las que contienen </a:t>
            </a:r>
            <a:r>
              <a:rPr lang="es-ES" b="1" i="1" dirty="0">
                <a:solidFill>
                  <a:schemeClr val="bg1"/>
                </a:solidFill>
                <a:latin typeface="Arial Narrow" panose="020B0606020202030204" pitchFamily="34" charset="0"/>
                <a:ea typeface="Calibri" panose="020F0502020204030204" pitchFamily="34" charset="0"/>
                <a:cs typeface="Arial" panose="020B0604020202020204" pitchFamily="34" charset="0"/>
              </a:rPr>
              <a:t>“Las siete plagas postreras”</a:t>
            </a:r>
            <a:r>
              <a:rPr lang="es-ES" b="1" dirty="0">
                <a:solidFill>
                  <a:schemeClr val="bg1"/>
                </a:solidFill>
                <a:latin typeface="Arial Narrow" panose="020B0606020202030204" pitchFamily="34" charset="0"/>
                <a:ea typeface="Calibri" panose="020F0502020204030204" pitchFamily="34" charset="0"/>
                <a:cs typeface="Arial" panose="020B0604020202020204" pitchFamily="34" charset="0"/>
              </a:rPr>
              <a:t>. </a:t>
            </a:r>
            <a:r>
              <a:rPr lang="es-ES" dirty="0">
                <a:solidFill>
                  <a:schemeClr val="bg1"/>
                </a:solidFill>
                <a:latin typeface="Arial Narrow" panose="020B0606020202030204" pitchFamily="34" charset="0"/>
                <a:ea typeface="Calibri" panose="020F0502020204030204" pitchFamily="34" charset="0"/>
                <a:cs typeface="Arial" panose="020B0604020202020204" pitchFamily="34" charset="0"/>
              </a:rPr>
              <a:t>En esta visualización de los eventos, los siete ángeles, saliendo del </a:t>
            </a:r>
            <a:r>
              <a:rPr lang="es-ES" i="1" dirty="0">
                <a:solidFill>
                  <a:schemeClr val="bg1"/>
                </a:solidFill>
                <a:latin typeface="Arial Narrow" panose="020B0606020202030204" pitchFamily="34" charset="0"/>
                <a:ea typeface="Calibri" panose="020F0502020204030204" pitchFamily="34" charset="0"/>
                <a:cs typeface="Arial" panose="020B0604020202020204" pitchFamily="34" charset="0"/>
              </a:rPr>
              <a:t>“templo del tabernáculo del testimonio”</a:t>
            </a:r>
            <a:r>
              <a:rPr lang="es-ES" dirty="0">
                <a:solidFill>
                  <a:schemeClr val="bg1"/>
                </a:solidFill>
                <a:latin typeface="Arial Narrow" panose="020B0606020202030204" pitchFamily="34" charset="0"/>
                <a:ea typeface="Calibri" panose="020F0502020204030204" pitchFamily="34" charset="0"/>
                <a:cs typeface="Arial" panose="020B0604020202020204" pitchFamily="34" charset="0"/>
              </a:rPr>
              <a:t>, se paran sobre</a:t>
            </a:r>
            <a:r>
              <a:rPr lang="es-ES" b="1" dirty="0">
                <a:solidFill>
                  <a:schemeClr val="bg1"/>
                </a:solidFill>
                <a:latin typeface="Arial Narrow" panose="020B0606020202030204" pitchFamily="34" charset="0"/>
                <a:ea typeface="Calibri" panose="020F0502020204030204" pitchFamily="34" charset="0"/>
                <a:cs typeface="Arial" panose="020B0604020202020204" pitchFamily="34" charset="0"/>
              </a:rPr>
              <a:t> </a:t>
            </a:r>
            <a:r>
              <a:rPr lang="es-ES" b="1" i="1" dirty="0">
                <a:solidFill>
                  <a:schemeClr val="bg1"/>
                </a:solidFill>
                <a:latin typeface="Arial Narrow" panose="020B0606020202030204" pitchFamily="34" charset="0"/>
                <a:ea typeface="Calibri" panose="020F0502020204030204" pitchFamily="34" charset="0"/>
                <a:cs typeface="Arial" panose="020B0604020202020204" pitchFamily="34" charset="0"/>
              </a:rPr>
              <a:t>“un mar de vidrio mezclado con fuego”</a:t>
            </a:r>
            <a:r>
              <a:rPr lang="es-ES" dirty="0">
                <a:solidFill>
                  <a:schemeClr val="bg1"/>
                </a:solidFill>
                <a:latin typeface="Arial Narrow" panose="020B0606020202030204" pitchFamily="34" charset="0"/>
                <a:ea typeface="Calibri" panose="020F0502020204030204" pitchFamily="34" charset="0"/>
                <a:cs typeface="Arial" panose="020B0604020202020204" pitchFamily="34" charset="0"/>
              </a:rPr>
              <a:t>.</a:t>
            </a:r>
            <a:r>
              <a:rPr lang="es-ES" b="1" dirty="0">
                <a:solidFill>
                  <a:schemeClr val="bg1"/>
                </a:solidFill>
                <a:latin typeface="Arial Narrow" panose="020B0606020202030204" pitchFamily="34" charset="0"/>
                <a:ea typeface="Calibri" panose="020F0502020204030204" pitchFamily="34" charset="0"/>
                <a:cs typeface="Arial" panose="020B0604020202020204" pitchFamily="34" charset="0"/>
              </a:rPr>
              <a:t> </a:t>
            </a:r>
            <a:r>
              <a:rPr lang="es-ES" dirty="0">
                <a:solidFill>
                  <a:schemeClr val="bg1"/>
                </a:solidFill>
                <a:latin typeface="Arial Narrow" panose="020B0606020202030204" pitchFamily="34" charset="0"/>
                <a:ea typeface="Calibri" panose="020F0502020204030204" pitchFamily="34" charset="0"/>
                <a:cs typeface="Arial" panose="020B0604020202020204" pitchFamily="34" charset="0"/>
              </a:rPr>
              <a:t>Este último detalle de la pintura no figura en el relato del apóstol Juan. A la izquierda, los seres entre las nubes representan </a:t>
            </a:r>
            <a:r>
              <a:rPr lang="es-ES" b="1" i="1" dirty="0">
                <a:solidFill>
                  <a:schemeClr val="bg1"/>
                </a:solidFill>
                <a:latin typeface="Arial Narrow" panose="020B0606020202030204" pitchFamily="34" charset="0"/>
                <a:ea typeface="Calibri" panose="020F0502020204030204" pitchFamily="34" charset="0"/>
                <a:cs typeface="Arial" panose="020B0604020202020204" pitchFamily="34" charset="0"/>
              </a:rPr>
              <a:t>“a los que habían alcanzado la victoria sobre la bestia… en pie sobre el mar de vidrio”</a:t>
            </a:r>
            <a:r>
              <a:rPr lang="es-ES" dirty="0">
                <a:solidFill>
                  <a:schemeClr val="bg1"/>
                </a:solidFill>
                <a:latin typeface="Arial Narrow" panose="020B0606020202030204" pitchFamily="34" charset="0"/>
                <a:ea typeface="Calibri" panose="020F0502020204030204" pitchFamily="34" charset="0"/>
                <a:cs typeface="Arial" panose="020B0604020202020204" pitchFamily="34" charset="0"/>
              </a:rPr>
              <a:t>.</a:t>
            </a:r>
            <a:r>
              <a:rPr lang="es-ES" b="1" dirty="0">
                <a:solidFill>
                  <a:schemeClr val="bg1"/>
                </a:solidFill>
                <a:latin typeface="Arial Narrow" panose="020B0606020202030204" pitchFamily="34" charset="0"/>
                <a:ea typeface="Calibri" panose="020F0502020204030204" pitchFamily="34" charset="0"/>
                <a:cs typeface="Arial" panose="020B0604020202020204" pitchFamily="34" charset="0"/>
              </a:rPr>
              <a:t> </a:t>
            </a:r>
            <a:r>
              <a:rPr lang="es-ES" dirty="0">
                <a:solidFill>
                  <a:schemeClr val="bg1"/>
                </a:solidFill>
                <a:latin typeface="Arial Narrow" panose="020B0606020202030204" pitchFamily="34" charset="0"/>
                <a:ea typeface="Calibri" panose="020F0502020204030204" pitchFamily="34" charset="0"/>
                <a:cs typeface="Arial" panose="020B0604020202020204" pitchFamily="34" charset="0"/>
              </a:rPr>
              <a:t>Apocalipsis 15 y 16.</a:t>
            </a:r>
            <a:r>
              <a:rPr lang="es-ES" b="1" i="1" dirty="0">
                <a:solidFill>
                  <a:schemeClr val="bg1"/>
                </a:solidFill>
                <a:latin typeface="Arial Narrow" panose="020B0606020202030204" pitchFamily="34" charset="0"/>
                <a:ea typeface="Calibri" panose="020F0502020204030204" pitchFamily="34" charset="0"/>
                <a:cs typeface="Arial" panose="020B0604020202020204" pitchFamily="34" charset="0"/>
              </a:rPr>
              <a:t> </a:t>
            </a:r>
            <a:endPar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830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E51C29-AAD4-412D-8D7F-40D68F022540}"/>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04DF35C8-A491-4A74-B6D5-EA338E6542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906" y="116094"/>
            <a:ext cx="8951329" cy="6589246"/>
          </a:xfrm>
        </p:spPr>
      </p:pic>
    </p:spTree>
    <p:extLst>
      <p:ext uri="{BB962C8B-B14F-4D97-AF65-F5344CB8AC3E}">
        <p14:creationId xmlns:p14="http://schemas.microsoft.com/office/powerpoint/2010/main" val="141662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D451C86-857C-4537-B545-FF39DB3BE69E}"/>
              </a:ext>
            </a:extLst>
          </p:cNvPr>
          <p:cNvSpPr>
            <a:spLocks noGrp="1"/>
          </p:cNvSpPr>
          <p:nvPr>
            <p:ph idx="1"/>
          </p:nvPr>
        </p:nvSpPr>
        <p:spPr>
          <a:xfrm>
            <a:off x="324678" y="1083504"/>
            <a:ext cx="7886700" cy="1778966"/>
          </a:xfrm>
        </p:spPr>
        <p:txBody>
          <a:bodyPr/>
          <a:lstStyle/>
          <a:p>
            <a:pPr marL="0" indent="0">
              <a:buNone/>
            </a:pPr>
            <a:r>
              <a:rPr lang="es-E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badi MT Condensed Extra Bold" panose="020B0A06030101010103" pitchFamily="34" charset="0"/>
              </a:rPr>
              <a:t>Según los Capítulos 15 y 16 de Apocalipsis, </a:t>
            </a:r>
            <a:r>
              <a:rPr lang="es-ES"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badi MT Condensed Extra Bold" panose="020B0A06030101010103" pitchFamily="34" charset="0"/>
              </a:rPr>
              <a:t>“las siete copas de oro, llenas de la ira de Dios”</a:t>
            </a:r>
            <a:r>
              <a:rPr lang="es-E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badi MT Condensed Extra Bold" panose="020B0A06030101010103" pitchFamily="34" charset="0"/>
              </a:rPr>
              <a:t>, contienen </a:t>
            </a:r>
            <a:r>
              <a:rPr lang="es-ES"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badi MT Condensed Extra Bold" panose="020B0A06030101010103" pitchFamily="34" charset="0"/>
              </a:rPr>
              <a:t>“las siete plagas postreras”</a:t>
            </a:r>
            <a:r>
              <a:rPr lang="es-E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badi MT Condensed Extra Bold" panose="020B0A06030101010103" pitchFamily="34" charset="0"/>
              </a:rPr>
              <a:t>. Esto queda evidente al leer los siguientes versículos.</a:t>
            </a:r>
          </a:p>
          <a:p>
            <a:endParaRPr lang="es-E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badi MT Condensed Extra Bold" panose="020B0A06030101010103" pitchFamily="34" charset="0"/>
            </a:endParaRPr>
          </a:p>
        </p:txBody>
      </p:sp>
      <p:sp>
        <p:nvSpPr>
          <p:cNvPr id="4" name="Título 1">
            <a:extLst>
              <a:ext uri="{FF2B5EF4-FFF2-40B4-BE49-F238E27FC236}">
                <a16:creationId xmlns:a16="http://schemas.microsoft.com/office/drawing/2014/main" id="{B27B651D-F7D9-43D3-85FE-14B88A98B19C}"/>
              </a:ext>
            </a:extLst>
          </p:cNvPr>
          <p:cNvSpPr>
            <a:spLocks noGrp="1"/>
          </p:cNvSpPr>
          <p:nvPr>
            <p:ph type="title"/>
          </p:nvPr>
        </p:nvSpPr>
        <p:spPr>
          <a:xfrm>
            <a:off x="324678" y="139839"/>
            <a:ext cx="8494643" cy="761309"/>
          </a:xfrm>
        </p:spPr>
        <p:txBody>
          <a:bodyPr>
            <a:noAutofit/>
          </a:bodyPr>
          <a:lstStyle/>
          <a:p>
            <a:r>
              <a:rPr lang="es-ES" sz="4800"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Las siete copas de la ira de Dios</a:t>
            </a:r>
          </a:p>
        </p:txBody>
      </p:sp>
      <p:sp>
        <p:nvSpPr>
          <p:cNvPr id="5" name="Rectángulo 4">
            <a:extLst>
              <a:ext uri="{FF2B5EF4-FFF2-40B4-BE49-F238E27FC236}">
                <a16:creationId xmlns:a16="http://schemas.microsoft.com/office/drawing/2014/main" id="{C8BDC500-D3ED-4887-9CCD-DF50AB177ECA}"/>
              </a:ext>
            </a:extLst>
          </p:cNvPr>
          <p:cNvSpPr/>
          <p:nvPr/>
        </p:nvSpPr>
        <p:spPr>
          <a:xfrm>
            <a:off x="-318053" y="2762511"/>
            <a:ext cx="3260035" cy="2104935"/>
          </a:xfrm>
          <a:prstGeom prst="rect">
            <a:avLst/>
          </a:prstGeom>
        </p:spPr>
        <p:txBody>
          <a:bodyPr wrap="square">
            <a:spAutoFit/>
          </a:bodyPr>
          <a:lstStyle/>
          <a:p>
            <a:pPr marL="457200" algn="ctr">
              <a:lnSpc>
                <a:spcPct val="107000"/>
              </a:lnSpc>
              <a:spcBef>
                <a:spcPts val="600"/>
              </a:spcBef>
              <a:spcAft>
                <a:spcPts val="0"/>
              </a:spcAft>
            </a:pPr>
            <a:r>
              <a:rPr lang="es-ES" sz="2000" i="1"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“Vi en el cielo otra señal, grande y admirable: siete ángeles que tenían </a:t>
            </a:r>
            <a:r>
              <a:rPr lang="es-ES" sz="2000" b="1" i="1"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las siete plagas postreras</a:t>
            </a:r>
            <a:r>
              <a:rPr lang="es-ES" dirty="0">
                <a:solidFill>
                  <a:schemeClr val="bg1"/>
                </a:solidFill>
                <a:latin typeface="Abadi MT Condensed Extra Bold" panose="020B0A06030101010103" pitchFamily="34" charset="0"/>
                <a:ea typeface="Calibri" panose="020F0502020204030204" pitchFamily="34" charset="0"/>
                <a:cs typeface="Times New Roman" panose="02020603050405020304" pitchFamily="18" charset="0"/>
              </a:rPr>
              <a:t>…”   </a:t>
            </a:r>
          </a:p>
          <a:p>
            <a:pPr marL="457200">
              <a:lnSpc>
                <a:spcPct val="107000"/>
              </a:lnSpc>
              <a:spcBef>
                <a:spcPts val="600"/>
              </a:spcBef>
              <a:spcAft>
                <a:spcPts val="0"/>
              </a:spcAft>
            </a:pPr>
            <a:r>
              <a:rPr lang="es-ES" dirty="0">
                <a:solidFill>
                  <a:schemeClr val="bg1"/>
                </a:solidFill>
                <a:latin typeface="Abadi MT Condensed Extra Bold" panose="020B0A06030101010103" pitchFamily="34" charset="0"/>
                <a:ea typeface="Calibri" panose="020F0502020204030204" pitchFamily="34" charset="0"/>
                <a:cs typeface="Times New Roman" panose="02020603050405020304" pitchFamily="18" charset="0"/>
              </a:rPr>
              <a:t>(</a:t>
            </a:r>
            <a:r>
              <a:rPr lang="es-ES" u="sng" dirty="0">
                <a:latin typeface="Abadi MT Condensed Extra Bold" panose="020B0A06030101010103" pitchFamily="34" charset="0"/>
                <a:ea typeface="Calibri" panose="020F0502020204030204" pitchFamily="34" charset="0"/>
                <a:cs typeface="Times New Roman" panose="02020603050405020304" pitchFamily="18" charset="0"/>
              </a:rPr>
              <a:t>Apocalipsis 15:1</a:t>
            </a:r>
            <a:r>
              <a:rPr lang="es-ES" dirty="0">
                <a:solidFill>
                  <a:schemeClr val="bg1"/>
                </a:solidFill>
                <a:latin typeface="Abadi MT Condensed Extra Bold" panose="020B0A06030101010103" pitchFamily="34" charset="0"/>
                <a:ea typeface="Calibri" panose="020F0502020204030204" pitchFamily="34" charset="0"/>
                <a:cs typeface="Times New Roman" panose="02020603050405020304" pitchFamily="18" charset="0"/>
              </a:rPr>
              <a:t>).</a:t>
            </a:r>
            <a:endParaRPr lang="es-ES" dirty="0">
              <a:solidFill>
                <a:schemeClr val="bg1"/>
              </a:solidFill>
              <a:effectLst/>
              <a:latin typeface="Abadi MT Condensed Extra Bold" panose="020B0A06030101010103" pitchFamily="34"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333CAD7C-1297-47EF-88B2-967D7936D438}"/>
              </a:ext>
            </a:extLst>
          </p:cNvPr>
          <p:cNvSpPr/>
          <p:nvPr/>
        </p:nvSpPr>
        <p:spPr>
          <a:xfrm>
            <a:off x="3286538" y="2700269"/>
            <a:ext cx="2570922" cy="1938992"/>
          </a:xfrm>
          <a:prstGeom prst="rect">
            <a:avLst/>
          </a:prstGeom>
        </p:spPr>
        <p:txBody>
          <a:bodyPr wrap="square">
            <a:spAutoFit/>
          </a:bodyPr>
          <a:lstStyle/>
          <a:p>
            <a:pPr algn="ctr"/>
            <a:r>
              <a:rPr lang="es-ES" sz="2000" i="1"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“Y uno de los cuatro seres vivientes dio a los siete ángeles </a:t>
            </a:r>
            <a:r>
              <a:rPr lang="es-ES" sz="2000" b="1" i="1"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siete copas de oro, llenas de la ira de Dios</a:t>
            </a:r>
            <a:r>
              <a:rPr lang="es-ES" sz="2000" i="1"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   </a:t>
            </a:r>
          </a:p>
          <a:p>
            <a:pPr algn="ctr"/>
            <a:r>
              <a:rPr lang="es-ES" sz="2000"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a:t>
            </a:r>
            <a:r>
              <a:rPr lang="es-ES" dirty="0">
                <a:latin typeface="Abadi MT Condensed Extra Bold" panose="020B0A06030101010103" pitchFamily="34" charset="0"/>
              </a:rPr>
              <a:t>Apocalipsis 15:7</a:t>
            </a:r>
            <a:r>
              <a:rPr lang="es-ES" dirty="0">
                <a:solidFill>
                  <a:schemeClr val="bg1"/>
                </a:solidFill>
                <a:latin typeface="Abadi MT Condensed Extra Bold" panose="020B0A06030101010103" pitchFamily="34" charset="0"/>
                <a:ea typeface="Calibri" panose="020F0502020204030204" pitchFamily="34" charset="0"/>
                <a:cs typeface="Times New Roman" panose="02020603050405020304" pitchFamily="18" charset="0"/>
              </a:rPr>
              <a:t>).</a:t>
            </a:r>
            <a:endParaRPr lang="es-ES" sz="2000" dirty="0">
              <a:solidFill>
                <a:schemeClr val="bg1"/>
              </a:solidFill>
              <a:latin typeface="Abadi MT Condensed Extra Bold" panose="020B0A06030101010103" pitchFamily="34" charset="0"/>
            </a:endParaRPr>
          </a:p>
        </p:txBody>
      </p:sp>
      <p:sp>
        <p:nvSpPr>
          <p:cNvPr id="7" name="Rectángulo 6">
            <a:extLst>
              <a:ext uri="{FF2B5EF4-FFF2-40B4-BE49-F238E27FC236}">
                <a16:creationId xmlns:a16="http://schemas.microsoft.com/office/drawing/2014/main" id="{1B2F47B3-54B1-4FBD-82B3-DB806E35ED9C}"/>
              </a:ext>
            </a:extLst>
          </p:cNvPr>
          <p:cNvSpPr/>
          <p:nvPr/>
        </p:nvSpPr>
        <p:spPr>
          <a:xfrm>
            <a:off x="5751444" y="2307002"/>
            <a:ext cx="3299792" cy="2718758"/>
          </a:xfrm>
          <a:prstGeom prst="rect">
            <a:avLst/>
          </a:prstGeom>
        </p:spPr>
        <p:txBody>
          <a:bodyPr wrap="square">
            <a:spAutoFit/>
          </a:bodyPr>
          <a:lstStyle/>
          <a:p>
            <a:pPr marL="457200">
              <a:lnSpc>
                <a:spcPct val="107000"/>
              </a:lnSpc>
              <a:spcBef>
                <a:spcPts val="600"/>
              </a:spcBef>
              <a:spcAft>
                <a:spcPts val="0"/>
              </a:spcAft>
            </a:pPr>
            <a:r>
              <a:rPr lang="es-ES" sz="2000" i="1"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“Y el templo se llenó de humo por la gloria de Dios, y por su poder; y nadie podía entrar en el templo hasta que se hubiesen cumplido las </a:t>
            </a:r>
            <a:r>
              <a:rPr lang="es-ES" sz="2000" b="1" i="1"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siete plagas</a:t>
            </a:r>
            <a:r>
              <a:rPr lang="es-ES" sz="2000" i="1"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 de los siete ángeles” </a:t>
            </a:r>
            <a:r>
              <a:rPr lang="es-ES" sz="2000" dirty="0">
                <a:solidFill>
                  <a:schemeClr val="bg1"/>
                </a:solidFill>
                <a:latin typeface="Abadi MT Condensed Extra Bold" panose="020B0A06030101010103" pitchFamily="34" charset="0"/>
                <a:ea typeface="Times New Roman" panose="02020603050405020304" pitchFamily="18" charset="0"/>
                <a:cs typeface="Arial" panose="020B0604020202020204" pitchFamily="34" charset="0"/>
              </a:rPr>
              <a:t>(</a:t>
            </a:r>
            <a:r>
              <a:rPr lang="es-ES" u="sng" dirty="0">
                <a:latin typeface="Abadi MT Condensed Extra Bold" panose="020B0A06030101010103" pitchFamily="34" charset="0"/>
                <a:ea typeface="Calibri" panose="020F0502020204030204" pitchFamily="34" charset="0"/>
                <a:cs typeface="Times New Roman" panose="02020603050405020304" pitchFamily="18" charset="0"/>
              </a:rPr>
              <a:t>Ap. 15:8</a:t>
            </a:r>
            <a:r>
              <a:rPr lang="es-ES" dirty="0">
                <a:solidFill>
                  <a:schemeClr val="bg1"/>
                </a:solidFill>
                <a:latin typeface="Abadi MT Condensed Extra Bold" panose="020B0A06030101010103" pitchFamily="34" charset="0"/>
                <a:ea typeface="Calibri" panose="020F0502020204030204" pitchFamily="34" charset="0"/>
                <a:cs typeface="Times New Roman" panose="02020603050405020304" pitchFamily="18" charset="0"/>
              </a:rPr>
              <a:t>).</a:t>
            </a:r>
            <a:endParaRPr lang="es-ES" dirty="0">
              <a:solidFill>
                <a:schemeClr val="bg1"/>
              </a:solidFill>
              <a:effectLst/>
              <a:latin typeface="Abadi MT Condensed Extra Bold" panose="020B0A06030101010103" pitchFamily="34"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442A4A3E-7296-41FE-ACB8-4F678BFCD2A9}"/>
              </a:ext>
            </a:extLst>
          </p:cNvPr>
          <p:cNvSpPr/>
          <p:nvPr/>
        </p:nvSpPr>
        <p:spPr>
          <a:xfrm>
            <a:off x="139148" y="5534561"/>
            <a:ext cx="4379844" cy="1323439"/>
          </a:xfrm>
          <a:prstGeom prst="rect">
            <a:avLst/>
          </a:prstGeom>
        </p:spPr>
        <p:txBody>
          <a:bodyPr wrap="square">
            <a:spAutoFit/>
          </a:bodyPr>
          <a:lstStyle/>
          <a:p>
            <a:r>
              <a:rPr lang="es-ES" sz="2000" i="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“Oí una gran voz que decía desde el templo a los siete ángeles: </a:t>
            </a:r>
            <a:r>
              <a:rPr lang="es-ES" sz="2000" b="1" i="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Id y derramad sobre la tierra las siete copas de la ira de Dios</a:t>
            </a:r>
            <a:r>
              <a:rPr lang="es-ES" sz="2000" i="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 </a:t>
            </a:r>
            <a:r>
              <a:rPr lang="es-ES" sz="2000" dirty="0">
                <a:solidFill>
                  <a:schemeClr val="bg1"/>
                </a:solidFill>
                <a:latin typeface="Arial Narrow" panose="020B0606020202030204" pitchFamily="34" charset="0"/>
                <a:ea typeface="Times New Roman" panose="02020603050405020304" pitchFamily="18" charset="0"/>
                <a:cs typeface="Arial" panose="020B0604020202020204" pitchFamily="34" charset="0"/>
              </a:rPr>
              <a:t>(</a:t>
            </a:r>
            <a:r>
              <a:rPr lang="es-ES" sz="2000" u="sng" dirty="0">
                <a:solidFill>
                  <a:schemeClr val="bg1"/>
                </a:solidFill>
                <a:latin typeface="Arial Narrow" panose="020B0606020202030204" pitchFamily="34" charset="0"/>
                <a:ea typeface="Times New Roman" panose="02020603050405020304" pitchFamily="18" charset="0"/>
                <a:cs typeface="Arial" panose="020B0604020202020204" pitchFamily="34" charset="0"/>
              </a:rPr>
              <a:t>Apocalipsis 16:1</a:t>
            </a:r>
            <a:r>
              <a:rPr lang="es-ES" sz="2000" dirty="0">
                <a:solidFill>
                  <a:schemeClr val="bg1"/>
                </a:solidFill>
                <a:latin typeface="Arial Narrow" panose="020B0606020202030204" pitchFamily="34" charset="0"/>
                <a:ea typeface="Times New Roman" panose="02020603050405020304" pitchFamily="18" charset="0"/>
                <a:cs typeface="Arial" panose="020B0604020202020204" pitchFamily="34" charset="0"/>
              </a:rPr>
              <a:t>).</a:t>
            </a:r>
            <a:endParaRPr lang="es-ES" sz="2000" dirty="0">
              <a:solidFill>
                <a:schemeClr val="bg1"/>
              </a:solidFill>
            </a:endParaRPr>
          </a:p>
        </p:txBody>
      </p:sp>
      <p:sp>
        <p:nvSpPr>
          <p:cNvPr id="9" name="Rectángulo 8">
            <a:extLst>
              <a:ext uri="{FF2B5EF4-FFF2-40B4-BE49-F238E27FC236}">
                <a16:creationId xmlns:a16="http://schemas.microsoft.com/office/drawing/2014/main" id="{1A2DCC38-C3EF-4FA5-92C9-F1C23C9F53DC}"/>
              </a:ext>
            </a:extLst>
          </p:cNvPr>
          <p:cNvSpPr/>
          <p:nvPr/>
        </p:nvSpPr>
        <p:spPr>
          <a:xfrm>
            <a:off x="4678018" y="5427169"/>
            <a:ext cx="4373218" cy="1323439"/>
          </a:xfrm>
          <a:prstGeom prst="rect">
            <a:avLst/>
          </a:prstGeom>
        </p:spPr>
        <p:txBody>
          <a:bodyPr wrap="square">
            <a:spAutoFit/>
          </a:bodyPr>
          <a:lstStyle/>
          <a:p>
            <a:r>
              <a:rPr lang="es-ES" sz="2000" i="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“Y los hombres se quemaron con el gran calor, y blasfemaron el nombre de Dios, que tiene poder sobre </a:t>
            </a:r>
            <a:r>
              <a:rPr lang="es-ES" sz="2000" b="1" i="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estas plagas</a:t>
            </a:r>
            <a:r>
              <a:rPr lang="es-ES" sz="2000" i="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 y no se arrepintieron para darle gloria” </a:t>
            </a:r>
            <a:r>
              <a:rPr lang="es-ES" sz="2000" dirty="0">
                <a:solidFill>
                  <a:schemeClr val="bg1"/>
                </a:solidFill>
                <a:latin typeface="Arial Narrow" panose="020B0606020202030204" pitchFamily="34" charset="0"/>
                <a:ea typeface="Times New Roman" panose="02020603050405020304" pitchFamily="18" charset="0"/>
                <a:cs typeface="Arial" panose="020B0604020202020204" pitchFamily="34" charset="0"/>
              </a:rPr>
              <a:t>(</a:t>
            </a:r>
            <a:r>
              <a:rPr lang="es-ES" sz="1400" u="sng" dirty="0">
                <a:solidFill>
                  <a:schemeClr val="bg1"/>
                </a:solidFill>
                <a:latin typeface="Arial Narrow" panose="020B0606020202030204" pitchFamily="34" charset="0"/>
                <a:ea typeface="Times New Roman" panose="02020603050405020304" pitchFamily="18" charset="0"/>
                <a:cs typeface="Arial" panose="020B0604020202020204" pitchFamily="34" charset="0"/>
              </a:rPr>
              <a:t>Apocalipsis 16:9</a:t>
            </a:r>
            <a:r>
              <a:rPr lang="es-ES" sz="2000" dirty="0">
                <a:solidFill>
                  <a:schemeClr val="bg1"/>
                </a:solidFill>
                <a:latin typeface="Arial Narrow" panose="020B0606020202030204" pitchFamily="34" charset="0"/>
                <a:ea typeface="Times New Roman" panose="02020603050405020304" pitchFamily="18" charset="0"/>
                <a:cs typeface="Arial" panose="020B0604020202020204" pitchFamily="34" charset="0"/>
              </a:rPr>
              <a:t>). </a:t>
            </a:r>
            <a:endParaRPr lang="es-ES" sz="2000" dirty="0">
              <a:solidFill>
                <a:schemeClr val="bg1"/>
              </a:solidFill>
            </a:endParaRPr>
          </a:p>
        </p:txBody>
      </p:sp>
    </p:spTree>
    <p:extLst>
      <p:ext uri="{BB962C8B-B14F-4D97-AF65-F5344CB8AC3E}">
        <p14:creationId xmlns:p14="http://schemas.microsoft.com/office/powerpoint/2010/main" val="365419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D451C86-857C-4537-B545-FF39DB3BE69E}"/>
              </a:ext>
            </a:extLst>
          </p:cNvPr>
          <p:cNvSpPr>
            <a:spLocks noGrp="1"/>
          </p:cNvSpPr>
          <p:nvPr>
            <p:ph idx="1"/>
          </p:nvPr>
        </p:nvSpPr>
        <p:spPr>
          <a:xfrm>
            <a:off x="218661" y="5592417"/>
            <a:ext cx="8925339" cy="1358348"/>
          </a:xfrm>
        </p:spPr>
        <p:txBody>
          <a:bodyPr>
            <a:normAutofit lnSpcReduction="10000"/>
          </a:bodyPr>
          <a:lstStyle/>
          <a:p>
            <a:pPr marL="0" indent="0" algn="ctr">
              <a:buNone/>
            </a:pPr>
            <a:r>
              <a:rPr lang="es-SV"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badi MT Condensed Extra Bold" panose="020B0A06030101010103" pitchFamily="34" charset="0"/>
              </a:rPr>
              <a:t>Vemos, pues, que las catástrofes que resultan cuando los ángeles derraman las siete copas de la ira de Dios se describen como “estas plagas”. Por lo tanto, es evidente que “las siete copas de oro ”contienen” “las siete plagas postreras”.</a:t>
            </a:r>
            <a:endParaRPr lang="es-E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badi MT Condensed Extra Bold" panose="020B0A06030101010103" pitchFamily="34" charset="0"/>
            </a:endParaRPr>
          </a:p>
        </p:txBody>
      </p:sp>
      <p:sp>
        <p:nvSpPr>
          <p:cNvPr id="4" name="Título 1">
            <a:extLst>
              <a:ext uri="{FF2B5EF4-FFF2-40B4-BE49-F238E27FC236}">
                <a16:creationId xmlns:a16="http://schemas.microsoft.com/office/drawing/2014/main" id="{B27B651D-F7D9-43D3-85FE-14B88A98B19C}"/>
              </a:ext>
            </a:extLst>
          </p:cNvPr>
          <p:cNvSpPr>
            <a:spLocks noGrp="1"/>
          </p:cNvSpPr>
          <p:nvPr>
            <p:ph type="title"/>
          </p:nvPr>
        </p:nvSpPr>
        <p:spPr>
          <a:xfrm>
            <a:off x="324678" y="139839"/>
            <a:ext cx="8494643" cy="761309"/>
          </a:xfrm>
        </p:spPr>
        <p:txBody>
          <a:bodyPr>
            <a:noAutofit/>
          </a:bodyPr>
          <a:lstStyle/>
          <a:p>
            <a:r>
              <a:rPr lang="es-ES" sz="4800"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Las siete copas de la ira de Dios</a:t>
            </a:r>
          </a:p>
        </p:txBody>
      </p:sp>
      <p:pic>
        <p:nvPicPr>
          <p:cNvPr id="10" name="Imagen 9">
            <a:extLst>
              <a:ext uri="{FF2B5EF4-FFF2-40B4-BE49-F238E27FC236}">
                <a16:creationId xmlns:a16="http://schemas.microsoft.com/office/drawing/2014/main" id="{12E4FB20-9406-4770-80A0-15AE6C241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694" y="901148"/>
            <a:ext cx="7520609" cy="4691269"/>
          </a:xfrm>
          <a:prstGeom prst="rect">
            <a:avLst/>
          </a:prstGeom>
        </p:spPr>
      </p:pic>
    </p:spTree>
    <p:extLst>
      <p:ext uri="{BB962C8B-B14F-4D97-AF65-F5344CB8AC3E}">
        <p14:creationId xmlns:p14="http://schemas.microsoft.com/office/powerpoint/2010/main" val="102819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D451C86-857C-4537-B545-FF39DB3BE69E}"/>
              </a:ext>
            </a:extLst>
          </p:cNvPr>
          <p:cNvSpPr>
            <a:spLocks noGrp="1"/>
          </p:cNvSpPr>
          <p:nvPr>
            <p:ph idx="1"/>
          </p:nvPr>
        </p:nvSpPr>
        <p:spPr>
          <a:xfrm>
            <a:off x="218661" y="5592417"/>
            <a:ext cx="8925339" cy="1358348"/>
          </a:xfrm>
        </p:spPr>
        <p:txBody>
          <a:bodyPr>
            <a:normAutofit/>
          </a:bodyPr>
          <a:lstStyle/>
          <a:p>
            <a:pPr marL="0" indent="0" algn="ctr">
              <a:buNone/>
            </a:pPr>
            <a:r>
              <a:rPr lang="es-SV"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badi MT Condensed Extra Bold" panose="020B0A06030101010103" pitchFamily="34" charset="0"/>
              </a:rPr>
              <a:t>Después de estas, no vendrán otras plagas, porque una vez acaecidas estas ¡el universo material visible, como además el tiempo mismo, terminarán para siempre! (2 Corintios 4:18; Apocalipsis 10:5-7).</a:t>
            </a:r>
            <a:endParaRPr lang="es-E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badi MT Condensed Extra Bold" panose="020B0A06030101010103" pitchFamily="34" charset="0"/>
            </a:endParaRPr>
          </a:p>
        </p:txBody>
      </p:sp>
      <p:sp>
        <p:nvSpPr>
          <p:cNvPr id="4" name="Título 1">
            <a:extLst>
              <a:ext uri="{FF2B5EF4-FFF2-40B4-BE49-F238E27FC236}">
                <a16:creationId xmlns:a16="http://schemas.microsoft.com/office/drawing/2014/main" id="{B27B651D-F7D9-43D3-85FE-14B88A98B19C}"/>
              </a:ext>
            </a:extLst>
          </p:cNvPr>
          <p:cNvSpPr>
            <a:spLocks noGrp="1"/>
          </p:cNvSpPr>
          <p:nvPr>
            <p:ph type="title"/>
          </p:nvPr>
        </p:nvSpPr>
        <p:spPr>
          <a:xfrm>
            <a:off x="324678" y="139839"/>
            <a:ext cx="8494643" cy="761309"/>
          </a:xfrm>
        </p:spPr>
        <p:txBody>
          <a:bodyPr>
            <a:noAutofit/>
          </a:bodyPr>
          <a:lstStyle/>
          <a:p>
            <a:r>
              <a:rPr lang="es-ES" sz="4800"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Las siete copas de la ira de Dios</a:t>
            </a:r>
          </a:p>
        </p:txBody>
      </p:sp>
      <p:sp>
        <p:nvSpPr>
          <p:cNvPr id="2" name="Rectángulo 1">
            <a:extLst>
              <a:ext uri="{FF2B5EF4-FFF2-40B4-BE49-F238E27FC236}">
                <a16:creationId xmlns:a16="http://schemas.microsoft.com/office/drawing/2014/main" id="{5809A56E-4903-426A-9139-3ABD37898E54}"/>
              </a:ext>
            </a:extLst>
          </p:cNvPr>
          <p:cNvSpPr/>
          <p:nvPr/>
        </p:nvSpPr>
        <p:spPr>
          <a:xfrm>
            <a:off x="1252330" y="1138535"/>
            <a:ext cx="7070035" cy="954107"/>
          </a:xfrm>
          <a:prstGeom prst="rect">
            <a:avLst/>
          </a:prstGeom>
        </p:spPr>
        <p:txBody>
          <a:bodyPr wrap="square">
            <a:spAutoFit/>
          </a:bodyPr>
          <a:lstStyle/>
          <a:p>
            <a:r>
              <a:rPr lang="es-ES" sz="2800" dirty="0">
                <a:solidFill>
                  <a:schemeClr val="bg1"/>
                </a:solidFill>
                <a:latin typeface="Arial Narrow" panose="020B0606020202030204" pitchFamily="34" charset="0"/>
                <a:ea typeface="Times New Roman" panose="02020603050405020304" pitchFamily="18" charset="0"/>
                <a:cs typeface="Arial" panose="020B0604020202020204" pitchFamily="34" charset="0"/>
              </a:rPr>
              <a:t>Estas </a:t>
            </a:r>
            <a:r>
              <a:rPr lang="es-ES" sz="2800" b="1" i="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“siete plagas”</a:t>
            </a:r>
            <a:r>
              <a:rPr lang="es-ES" sz="2800" dirty="0">
                <a:solidFill>
                  <a:schemeClr val="bg1"/>
                </a:solidFill>
                <a:latin typeface="Arial Narrow" panose="020B0606020202030204" pitchFamily="34" charset="0"/>
                <a:ea typeface="Times New Roman" panose="02020603050405020304" pitchFamily="18" charset="0"/>
                <a:cs typeface="Arial" panose="020B0604020202020204" pitchFamily="34" charset="0"/>
              </a:rPr>
              <a:t> son las </a:t>
            </a:r>
            <a:r>
              <a:rPr lang="es-ES" sz="2800" b="1" i="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“postreras”</a:t>
            </a:r>
            <a:r>
              <a:rPr lang="es-ES" sz="2800" dirty="0">
                <a:solidFill>
                  <a:schemeClr val="bg1"/>
                </a:solidFill>
                <a:latin typeface="Arial Narrow" panose="020B0606020202030204" pitchFamily="34" charset="0"/>
                <a:ea typeface="Times New Roman" panose="02020603050405020304" pitchFamily="18" charset="0"/>
                <a:cs typeface="Arial" panose="020B0604020202020204" pitchFamily="34" charset="0"/>
              </a:rPr>
              <a:t>. </a:t>
            </a:r>
            <a:r>
              <a:rPr lang="es-ES" sz="2800" i="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“…siete ángeles que tenían las </a:t>
            </a:r>
            <a:r>
              <a:rPr lang="es-ES" sz="2800" b="1" i="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siete plagas postreras</a:t>
            </a:r>
            <a:r>
              <a:rPr lang="es-ES" sz="2800" i="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a:t>
            </a:r>
            <a:endParaRPr lang="es-ES" sz="2800" dirty="0">
              <a:solidFill>
                <a:schemeClr val="bg1"/>
              </a:solidFill>
            </a:endParaRPr>
          </a:p>
        </p:txBody>
      </p:sp>
      <p:sp>
        <p:nvSpPr>
          <p:cNvPr id="5" name="Rectángulo 4">
            <a:extLst>
              <a:ext uri="{FF2B5EF4-FFF2-40B4-BE49-F238E27FC236}">
                <a16:creationId xmlns:a16="http://schemas.microsoft.com/office/drawing/2014/main" id="{B90437E0-1AB4-473D-BB28-229D8F100A2A}"/>
              </a:ext>
            </a:extLst>
          </p:cNvPr>
          <p:cNvSpPr/>
          <p:nvPr/>
        </p:nvSpPr>
        <p:spPr>
          <a:xfrm>
            <a:off x="324678" y="2228525"/>
            <a:ext cx="3180521" cy="2677656"/>
          </a:xfrm>
          <a:prstGeom prst="rect">
            <a:avLst/>
          </a:prstGeom>
        </p:spPr>
        <p:txBody>
          <a:bodyPr wrap="square">
            <a:spAutoFit/>
          </a:bodyPr>
          <a:lstStyle/>
          <a:p>
            <a:r>
              <a:rPr lang="es-ES" sz="2400" i="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El hecho de que sean </a:t>
            </a:r>
            <a:r>
              <a:rPr lang="es-ES" sz="2400" b="1" i="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“Postreras” </a:t>
            </a:r>
            <a:r>
              <a:rPr lang="es-ES" sz="2400" dirty="0">
                <a:solidFill>
                  <a:schemeClr val="bg1"/>
                </a:solidFill>
                <a:latin typeface="Arial Narrow" panose="020B0606020202030204" pitchFamily="34" charset="0"/>
                <a:ea typeface="Times New Roman" panose="02020603050405020304" pitchFamily="18" charset="0"/>
                <a:cs typeface="Arial" panose="020B0604020202020204" pitchFamily="34" charset="0"/>
              </a:rPr>
              <a:t>implica que hubo </a:t>
            </a:r>
            <a:r>
              <a:rPr lang="es-ES" sz="2400" b="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plagas “anteriores”</a:t>
            </a:r>
            <a:r>
              <a:rPr lang="es-ES" sz="2400" dirty="0">
                <a:solidFill>
                  <a:schemeClr val="bg1"/>
                </a:solidFill>
                <a:latin typeface="Arial Narrow" panose="020B0606020202030204" pitchFamily="34" charset="0"/>
                <a:ea typeface="Times New Roman" panose="02020603050405020304" pitchFamily="18" charset="0"/>
                <a:cs typeface="Arial" panose="020B0604020202020204" pitchFamily="34" charset="0"/>
              </a:rPr>
              <a:t>. ¿Cuáles son las plagas que ocurren antes de las </a:t>
            </a:r>
            <a:r>
              <a:rPr lang="es-ES" sz="2400" i="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“siete plagas postreras”</a:t>
            </a:r>
            <a:r>
              <a:rPr lang="es-ES" sz="2400" dirty="0">
                <a:solidFill>
                  <a:schemeClr val="bg1"/>
                </a:solidFill>
                <a:latin typeface="Arial Narrow" panose="020B0606020202030204" pitchFamily="34" charset="0"/>
                <a:ea typeface="Times New Roman" panose="02020603050405020304" pitchFamily="18" charset="0"/>
                <a:cs typeface="Arial" panose="020B0604020202020204" pitchFamily="34" charset="0"/>
              </a:rPr>
              <a:t>?</a:t>
            </a:r>
            <a:endParaRPr lang="es-ES" sz="2400" dirty="0">
              <a:solidFill>
                <a:schemeClr val="bg1"/>
              </a:solidFill>
            </a:endParaRPr>
          </a:p>
        </p:txBody>
      </p:sp>
      <p:sp>
        <p:nvSpPr>
          <p:cNvPr id="6" name="Rectángulo 5">
            <a:extLst>
              <a:ext uri="{FF2B5EF4-FFF2-40B4-BE49-F238E27FC236}">
                <a16:creationId xmlns:a16="http://schemas.microsoft.com/office/drawing/2014/main" id="{D11DD2D0-F3B6-4F65-8F13-C21ADF6BA0B3}"/>
              </a:ext>
            </a:extLst>
          </p:cNvPr>
          <p:cNvSpPr/>
          <p:nvPr/>
        </p:nvSpPr>
        <p:spPr>
          <a:xfrm>
            <a:off x="4412974" y="2228525"/>
            <a:ext cx="4406346" cy="2677656"/>
          </a:xfrm>
          <a:prstGeom prst="rect">
            <a:avLst/>
          </a:prstGeom>
        </p:spPr>
        <p:txBody>
          <a:bodyPr wrap="square">
            <a:spAutoFit/>
          </a:bodyPr>
          <a:lstStyle/>
          <a:p>
            <a:pPr algn="ctr"/>
            <a:r>
              <a:rPr lang="es-SV"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badi MT Condensed Extra Bold" panose="020B0A06030101010103" pitchFamily="34" charset="0"/>
              </a:rPr>
              <a:t>No mirando nosotros las cosas que se ven, sino las que no se ven; pues las cosas que se ven son temporales, pero las que no se ven son eternas. </a:t>
            </a:r>
            <a:r>
              <a:rPr lang="es-SV" sz="2800" b="1" dirty="0">
                <a:ln w="12700" cmpd="sng">
                  <a:solidFill>
                    <a:schemeClr val="accent4"/>
                  </a:solidFill>
                  <a:prstDash val="solid"/>
                </a:ln>
                <a:latin typeface="Abadi MT Condensed Extra Bold" panose="020B0A06030101010103" pitchFamily="34" charset="0"/>
              </a:rPr>
              <a:t>2ª Corintios 4.18 </a:t>
            </a:r>
          </a:p>
        </p:txBody>
      </p:sp>
    </p:spTree>
    <p:extLst>
      <p:ext uri="{BB962C8B-B14F-4D97-AF65-F5344CB8AC3E}">
        <p14:creationId xmlns:p14="http://schemas.microsoft.com/office/powerpoint/2010/main" val="175368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27B651D-F7D9-43D3-85FE-14B88A98B19C}"/>
              </a:ext>
            </a:extLst>
          </p:cNvPr>
          <p:cNvSpPr>
            <a:spLocks noGrp="1"/>
          </p:cNvSpPr>
          <p:nvPr>
            <p:ph type="title"/>
          </p:nvPr>
        </p:nvSpPr>
        <p:spPr>
          <a:xfrm>
            <a:off x="324678" y="139839"/>
            <a:ext cx="8494643" cy="761309"/>
          </a:xfrm>
        </p:spPr>
        <p:txBody>
          <a:bodyPr>
            <a:noAutofit/>
          </a:bodyPr>
          <a:lstStyle/>
          <a:p>
            <a:r>
              <a:rPr lang="es-ES" sz="4800" b="1"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rPr>
              <a:t>Las siete copas de la ira de Dios</a:t>
            </a:r>
          </a:p>
        </p:txBody>
      </p:sp>
      <p:pic>
        <p:nvPicPr>
          <p:cNvPr id="10" name="Imagen 9">
            <a:extLst>
              <a:ext uri="{FF2B5EF4-FFF2-40B4-BE49-F238E27FC236}">
                <a16:creationId xmlns:a16="http://schemas.microsoft.com/office/drawing/2014/main" id="{C44BEBE6-623D-4B2D-9172-B701A4A54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3" y="901148"/>
            <a:ext cx="8947232" cy="5882070"/>
          </a:xfrm>
          <a:prstGeom prst="rect">
            <a:avLst/>
          </a:prstGeom>
        </p:spPr>
      </p:pic>
    </p:spTree>
    <p:extLst>
      <p:ext uri="{BB962C8B-B14F-4D97-AF65-F5344CB8AC3E}">
        <p14:creationId xmlns:p14="http://schemas.microsoft.com/office/powerpoint/2010/main" val="204796296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TotalTime>
  <Words>2002</Words>
  <Application>Microsoft Office PowerPoint</Application>
  <PresentationFormat>Presentación en pantalla (4:3)</PresentationFormat>
  <Paragraphs>81</Paragraphs>
  <Slides>27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Abadi MT Condensed Extra Bold</vt:lpstr>
      <vt:lpstr>Arial</vt:lpstr>
      <vt:lpstr>Arial Narrow</vt:lpstr>
      <vt:lpstr>Calibri</vt:lpstr>
      <vt:lpstr>Calibri Light</vt:lpstr>
      <vt:lpstr>Impact</vt:lpstr>
      <vt:lpstr>Times New Roman</vt:lpstr>
      <vt:lpstr>Tema de Office</vt:lpstr>
      <vt:lpstr>Las siete copas de la ira de Dios</vt:lpstr>
      <vt:lpstr>Presentación de PowerPoint</vt:lpstr>
      <vt:lpstr>Mas el fin de todas las cosas se acerca; sed, pues, sobrios, y velad en oración.1ª Pedro 4.7</vt:lpstr>
      <vt:lpstr>Presentación de PowerPoint</vt:lpstr>
      <vt:lpstr>Presentación de PowerPoint</vt:lpstr>
      <vt:lpstr>Las siete copas de la ira de Dios</vt:lpstr>
      <vt:lpstr>Las siete copas de la ira de Dios</vt:lpstr>
      <vt:lpstr>Las siete copas de la ira de Dios</vt:lpstr>
      <vt:lpstr>Las siete copas de la ira de Dios</vt:lpstr>
      <vt:lpstr>Las siete copas de la ira de Dios</vt:lpstr>
      <vt:lpstr>Las siete copas de la ira de Dios</vt:lpstr>
      <vt:lpstr>Las siete copas de la ira de Dios</vt:lpstr>
      <vt:lpstr>Las siete copas de la ira de Dios</vt:lpstr>
      <vt:lpstr>Las siete copas de la ira de Dios</vt:lpstr>
      <vt:lpstr>LA PRIMERA COPA (primera plaga)</vt:lpstr>
      <vt:lpstr>LA SEGUNDA COPA (segunda plaga)</vt:lpstr>
      <vt:lpstr>LA TERCERA COPA (tercera plaga)</vt:lpstr>
      <vt:lpstr>LA CUARTA COPA (cuarta plaga)</vt:lpstr>
      <vt:lpstr>LA CUARTA COPA (cuarta plaga)</vt:lpstr>
      <vt:lpstr>LA QUINTA COPA (quinta plaga)</vt:lpstr>
      <vt:lpstr>LA SEXTA COPA (sexta plaga)</vt:lpstr>
      <vt:lpstr>LA SEXTA COPA (sexta plaga)</vt:lpstr>
      <vt:lpstr>Presentación de PowerPoint</vt:lpstr>
      <vt:lpstr>Presentación de PowerPoint</vt:lpstr>
      <vt:lpstr>La séptima copa (séptima plaga)</vt:lpstr>
      <vt:lpstr>El escenario final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CE12583 GERBER REYES</dc:creator>
  <cp:lastModifiedBy>CE12583 GERBER REYES</cp:lastModifiedBy>
  <cp:revision>29</cp:revision>
  <dcterms:created xsi:type="dcterms:W3CDTF">2017-07-07T15:34:24Z</dcterms:created>
  <dcterms:modified xsi:type="dcterms:W3CDTF">2017-07-15T19:24:12Z</dcterms:modified>
</cp:coreProperties>
</file>