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214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508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972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3847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188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796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2678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2951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33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659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673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2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919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681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96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475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968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522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35041C-6AD7-4B42-BBCC-02457723CB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0816" y="1219201"/>
            <a:ext cx="8188119" cy="1212572"/>
          </a:xfrm>
        </p:spPr>
        <p:txBody>
          <a:bodyPr>
            <a:normAutofit/>
          </a:bodyPr>
          <a:lstStyle/>
          <a:p>
            <a:r>
              <a:rPr lang="es-ES" sz="7200" b="1" cap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PERSEVERANCIA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5919B26-5053-4A58-95B8-0AEEE7F958FA}"/>
              </a:ext>
            </a:extLst>
          </p:cNvPr>
          <p:cNvSpPr txBox="1"/>
          <p:nvPr/>
        </p:nvSpPr>
        <p:spPr>
          <a:xfrm>
            <a:off x="3485322" y="410818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 Narrow" panose="020B0606020202030204" pitchFamily="34" charset="0"/>
              </a:rPr>
              <a:t>IGLESIA DE CRISTO USULUTÁN – 12 DE AGOSTO DE 2017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DA2E870-E3DE-4D13-B8AB-E516C6B25855}"/>
              </a:ext>
            </a:extLst>
          </p:cNvPr>
          <p:cNvSpPr/>
          <p:nvPr/>
        </p:nvSpPr>
        <p:spPr>
          <a:xfrm>
            <a:off x="1404730" y="2967335"/>
            <a:ext cx="622852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dirty="0"/>
              <a:t>“Orando en todo tiempo con toda oración y súplica en el Espíritu, y velando en ello con toda </a:t>
            </a:r>
            <a:r>
              <a:rPr lang="es-SV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perseverancia</a:t>
            </a:r>
            <a:r>
              <a:rPr lang="es-SV" sz="2800" dirty="0"/>
              <a:t> y súplica por todos los santos”</a:t>
            </a:r>
            <a:endParaRPr lang="es-ES" sz="28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C8DFC86-9EFB-4A60-A455-6D795CF16E1C}"/>
              </a:ext>
            </a:extLst>
          </p:cNvPr>
          <p:cNvSpPr txBox="1"/>
          <p:nvPr/>
        </p:nvSpPr>
        <p:spPr>
          <a:xfrm>
            <a:off x="3935895" y="4783217"/>
            <a:ext cx="1537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0070C0"/>
                </a:solidFill>
                <a:latin typeface="Arial Narrow" panose="020B0606020202030204" pitchFamily="34" charset="0"/>
              </a:rPr>
              <a:t>EFESIOS 6.18</a:t>
            </a:r>
          </a:p>
        </p:txBody>
      </p:sp>
    </p:spTree>
    <p:extLst>
      <p:ext uri="{BB962C8B-B14F-4D97-AF65-F5344CB8AC3E}">
        <p14:creationId xmlns:p14="http://schemas.microsoft.com/office/powerpoint/2010/main" val="429491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1A188A5-96D5-4062-B967-3C2B93F68834}"/>
              </a:ext>
            </a:extLst>
          </p:cNvPr>
          <p:cNvSpPr/>
          <p:nvPr/>
        </p:nvSpPr>
        <p:spPr>
          <a:xfrm>
            <a:off x="808384" y="1457739"/>
            <a:ext cx="8004311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/>
              <a:t>La perseverancia cristiana es un deber del creyente no solamente porque es un don de Dios. Sino que  también es mediante su poder que aquellos que confían en él,  son:</a:t>
            </a:r>
          </a:p>
          <a:p>
            <a:endParaRPr lang="es-ES" sz="3200" dirty="0"/>
          </a:p>
          <a:p>
            <a:r>
              <a:rPr lang="es-ES" sz="3200" dirty="0"/>
              <a:t> “guardados por el poder de Dios mediante la fe, </a:t>
            </a:r>
            <a:r>
              <a:rPr lang="es-ES" sz="3200" b="1" i="1" dirty="0"/>
              <a:t>para alcanzar la salvación</a:t>
            </a:r>
            <a:r>
              <a:rPr lang="es-ES" sz="3200" dirty="0"/>
              <a:t> que está preparada para ser manifestada en el tiempo postrero” (1ª Pedro_1:5).</a:t>
            </a:r>
          </a:p>
          <a:p>
            <a:pPr algn="ctr"/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310162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1A188A5-96D5-4062-B967-3C2B93F68834}"/>
              </a:ext>
            </a:extLst>
          </p:cNvPr>
          <p:cNvSpPr/>
          <p:nvPr/>
        </p:nvSpPr>
        <p:spPr>
          <a:xfrm>
            <a:off x="901149" y="675860"/>
            <a:ext cx="784528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/>
              <a:t>La perseverancia consiste en permanecer firmes en el compromiso de ser fieles a los mandamientos de Dios a pesar de la tentación, la oposición o la adversidad; incluye también la abstención de ciertas cosas o productos que pueden llegar a resultar perjudiciales para la salud espiritual del </a:t>
            </a:r>
            <a:r>
              <a:rPr lang="es-ES" sz="2800" dirty="0" err="1"/>
              <a:t>del</a:t>
            </a:r>
            <a:r>
              <a:rPr lang="es-ES" sz="2800" dirty="0"/>
              <a:t> creyente. Compárese (Números 6.2 – 4) También poner por obra todo mandamiento que haya puesto el creador para su pueblo; y persistir en ello con amor. Compárese (Deuteronomio_8.1) La perseverancia como tal, le permite al creyente fiel, mantener una estrecha y buena relación con Dios; porque mantiene la esperanza, albergada en la fe que profesa.</a:t>
            </a:r>
          </a:p>
        </p:txBody>
      </p:sp>
    </p:spTree>
    <p:extLst>
      <p:ext uri="{BB962C8B-B14F-4D97-AF65-F5344CB8AC3E}">
        <p14:creationId xmlns:p14="http://schemas.microsoft.com/office/powerpoint/2010/main" val="3656852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1A188A5-96D5-4062-B967-3C2B93F68834}"/>
              </a:ext>
            </a:extLst>
          </p:cNvPr>
          <p:cNvSpPr/>
          <p:nvPr/>
        </p:nvSpPr>
        <p:spPr>
          <a:xfrm>
            <a:off x="1007167" y="1245704"/>
            <a:ext cx="736820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/>
              <a:t>“Vino el Espíritu de Dios sobre Azarías hijo de Obed, y salió al encuentro de Asa, y le dijo: Oídme, Asa y todo Judá y Benjamín: Jehová estará con vosotros, </a:t>
            </a:r>
            <a:r>
              <a:rPr lang="es-ES" sz="3200" b="1" i="1" dirty="0"/>
              <a:t>si vosotros estuviereis con él</a:t>
            </a:r>
            <a:r>
              <a:rPr lang="es-ES" sz="3200" dirty="0"/>
              <a:t>; y si le buscareis, será hallado de vosotros; más si le dejareis, él también os dejará”. </a:t>
            </a:r>
          </a:p>
          <a:p>
            <a:pPr algn="ctr"/>
            <a:r>
              <a:rPr lang="es-ES" sz="3200" b="1" dirty="0">
                <a:solidFill>
                  <a:srgbClr val="0070C0"/>
                </a:solidFill>
              </a:rPr>
              <a:t>2º Crónicas 15.1 – 2 </a:t>
            </a:r>
          </a:p>
        </p:txBody>
      </p:sp>
    </p:spTree>
    <p:extLst>
      <p:ext uri="{BB962C8B-B14F-4D97-AF65-F5344CB8AC3E}">
        <p14:creationId xmlns:p14="http://schemas.microsoft.com/office/powerpoint/2010/main" val="1112712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1A188A5-96D5-4062-B967-3C2B93F68834}"/>
              </a:ext>
            </a:extLst>
          </p:cNvPr>
          <p:cNvSpPr/>
          <p:nvPr/>
        </p:nvSpPr>
        <p:spPr>
          <a:xfrm>
            <a:off x="1073428" y="1311965"/>
            <a:ext cx="736820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/>
              <a:t>No hay duda que la dependencia del que profesa la fe cristiana; está en Dios y en su Cristo, porque la confianza le permite permanecer en la esperanza de la fe; de quien consumará la salvación de sus hijos, pues se mantiene firme en sus promesas con un corazón dispuesto y un Dios que no desampara. </a:t>
            </a:r>
          </a:p>
        </p:txBody>
      </p:sp>
    </p:spTree>
    <p:extLst>
      <p:ext uri="{BB962C8B-B14F-4D97-AF65-F5344CB8AC3E}">
        <p14:creationId xmlns:p14="http://schemas.microsoft.com/office/powerpoint/2010/main" val="3309312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1A188A5-96D5-4062-B967-3C2B93F68834}"/>
              </a:ext>
            </a:extLst>
          </p:cNvPr>
          <p:cNvSpPr/>
          <p:nvPr/>
        </p:nvSpPr>
        <p:spPr>
          <a:xfrm>
            <a:off x="1033671" y="1378226"/>
            <a:ext cx="736820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/>
              <a:t>“Enséñame, oh Jehová, tu camino; caminaré yo en tu verdad;  </a:t>
            </a:r>
            <a:r>
              <a:rPr lang="es-ES" sz="3200" b="1" i="1" dirty="0"/>
              <a:t>Afirma mi corazón</a:t>
            </a:r>
            <a:r>
              <a:rPr lang="es-ES" sz="3200" dirty="0"/>
              <a:t> para que tema tu nombre. Al único que hace grandes maravillas, Porque para siempre es su misericordia. El es el que en nuestro abatimiento se acordó de nosotros, </a:t>
            </a:r>
            <a:r>
              <a:rPr lang="es-ES" sz="3200" b="1" i="1" dirty="0"/>
              <a:t>Porque para siempre es su misericordia” </a:t>
            </a:r>
          </a:p>
          <a:p>
            <a:pPr algn="ctr"/>
            <a:r>
              <a:rPr lang="es-ES" sz="3200" b="1" i="1" dirty="0"/>
              <a:t>(</a:t>
            </a:r>
            <a:r>
              <a:rPr lang="es-ES" sz="3200" dirty="0"/>
              <a:t>Salmos_ 86.11, 136.4, 23) </a:t>
            </a:r>
          </a:p>
        </p:txBody>
      </p:sp>
    </p:spTree>
    <p:extLst>
      <p:ext uri="{BB962C8B-B14F-4D97-AF65-F5344CB8AC3E}">
        <p14:creationId xmlns:p14="http://schemas.microsoft.com/office/powerpoint/2010/main" val="4299755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1A188A5-96D5-4062-B967-3C2B93F68834}"/>
              </a:ext>
            </a:extLst>
          </p:cNvPr>
          <p:cNvSpPr/>
          <p:nvPr/>
        </p:nvSpPr>
        <p:spPr>
          <a:xfrm>
            <a:off x="662606" y="596347"/>
            <a:ext cx="801756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000" dirty="0"/>
              <a:t>Todo ser humano debería estar consciente de que el amor de Dios, se ha manifestado a la humanidad de la manera más sublime; que es mediante el sacrificio de Cristo en la cruz del calvario; sin embargo, el ser humano PERSISTE (persevera) en hacer el mal; y hacer el bien no supieron, pues el corazón humano se inclina hacia lo malo y a lo establecido por Dios se resiste. </a:t>
            </a:r>
            <a:r>
              <a:rPr lang="es-SV" sz="3000" dirty="0"/>
              <a:t>Esto a pesar de que Dios nunca desamparó a su pueblo y nunca lo dejó sin mensaje, sino que perseveró en enviar una y otra vez a sus siervos; para anunciar el camino de la fe, de la salvación eterna.</a:t>
            </a: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2061754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1A188A5-96D5-4062-B967-3C2B93F68834}"/>
              </a:ext>
            </a:extLst>
          </p:cNvPr>
          <p:cNvSpPr/>
          <p:nvPr/>
        </p:nvSpPr>
        <p:spPr>
          <a:xfrm>
            <a:off x="662610" y="768626"/>
            <a:ext cx="7606747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dirty="0"/>
              <a:t>“Y envió Jehová a vosotros todos sus siervos los profetas, enviándoles desde temprano y </a:t>
            </a:r>
            <a:r>
              <a:rPr lang="es-ES" sz="2800" b="1" i="1" dirty="0"/>
              <a:t>sin cesar</a:t>
            </a:r>
            <a:r>
              <a:rPr lang="es-ES" sz="2800" dirty="0"/>
              <a:t>; pero no oísteis, ni inclinasteis vuestro oído para escuchar.  Cuando decían: Volveos ahora de vuestro mal camino y de la maldad de vuestras obras, y moraréis en la tierra que os dio Jehová a vosotros y a vuestros padres para siempre;  y no vayáis en </a:t>
            </a:r>
            <a:r>
              <a:rPr lang="es-ES" sz="2800" dirty="0" err="1"/>
              <a:t>pos</a:t>
            </a:r>
            <a:r>
              <a:rPr lang="es-ES" sz="2800" dirty="0"/>
              <a:t> de dioses ajenos, sirviéndoles y adorándoles, ni me provoquéis a ira con la obra de vuestras manos; y no os haré mal.  Pero no me habéis oído, dice Jehová, para provocarme a ira con la obra de vuestras manos para mal vuestro” </a:t>
            </a:r>
          </a:p>
          <a:p>
            <a:pPr algn="ctr"/>
            <a:r>
              <a:rPr lang="es-ES" sz="2800" dirty="0"/>
              <a:t>(Jeremías_25.4 – 7)</a:t>
            </a:r>
          </a:p>
        </p:txBody>
      </p:sp>
    </p:spTree>
    <p:extLst>
      <p:ext uri="{BB962C8B-B14F-4D97-AF65-F5344CB8AC3E}">
        <p14:creationId xmlns:p14="http://schemas.microsoft.com/office/powerpoint/2010/main" val="2496354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1A188A5-96D5-4062-B967-3C2B93F68834}"/>
              </a:ext>
            </a:extLst>
          </p:cNvPr>
          <p:cNvSpPr/>
          <p:nvPr/>
        </p:nvSpPr>
        <p:spPr>
          <a:xfrm>
            <a:off x="874644" y="1868556"/>
            <a:ext cx="760674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/>
              <a:t>Vemos aquí que la perseverancia, tiene dos caminos, distintos; pues si el ser humano busca a Dios y a sus preceptos; y se esfuerza por seguir y permanecer en ello, alcanzará la misericordia y las promesas; pero si insiste en vivir en el pecado, entonces la gracia huirá de él y será alcanzado por el mal. </a:t>
            </a:r>
          </a:p>
        </p:txBody>
      </p:sp>
    </p:spTree>
    <p:extLst>
      <p:ext uri="{BB962C8B-B14F-4D97-AF65-F5344CB8AC3E}">
        <p14:creationId xmlns:p14="http://schemas.microsoft.com/office/powerpoint/2010/main" val="21994002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1A188A5-96D5-4062-B967-3C2B93F68834}"/>
              </a:ext>
            </a:extLst>
          </p:cNvPr>
          <p:cNvSpPr/>
          <p:nvPr/>
        </p:nvSpPr>
        <p:spPr>
          <a:xfrm>
            <a:off x="874644" y="1868556"/>
            <a:ext cx="760674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dirty="0"/>
              <a:t>“Solamente temed a Jehová y servidle de verdad con todo vuestro corazón, pues considerad cuán grandes cosas ha hecho por vosotros. Mas si perseverareis en hacer mal, vosotros y vuestro rey pereceréis” </a:t>
            </a:r>
            <a:r>
              <a:rPr lang="es-E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(1º Samuel 12.24 – 25) </a:t>
            </a:r>
            <a:endParaRPr lang="es-ES" sz="5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82996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1A188A5-96D5-4062-B967-3C2B93F68834}"/>
              </a:ext>
            </a:extLst>
          </p:cNvPr>
          <p:cNvSpPr/>
          <p:nvPr/>
        </p:nvSpPr>
        <p:spPr>
          <a:xfrm>
            <a:off x="874644" y="1987825"/>
            <a:ext cx="760674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000" dirty="0"/>
              <a:t>De este hecho podemos destacar que la perseverancia es en si la permanencia en Dios y en sus mandamientos, mandamientos de fidelidad; es decir que la persona puede dejar de alcanzar el don de la gracia o la salvación si en su vida esto se descuida. </a:t>
            </a:r>
          </a:p>
          <a:p>
            <a:pPr algn="ctr"/>
            <a:r>
              <a:rPr lang="es-ES" sz="3000" dirty="0"/>
              <a:t>Véase (Hebreos 2.1 – 3)</a:t>
            </a:r>
          </a:p>
        </p:txBody>
      </p:sp>
    </p:spTree>
    <p:extLst>
      <p:ext uri="{BB962C8B-B14F-4D97-AF65-F5344CB8AC3E}">
        <p14:creationId xmlns:p14="http://schemas.microsoft.com/office/powerpoint/2010/main" val="1070828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1A188A5-96D5-4062-B967-3C2B93F68834}"/>
              </a:ext>
            </a:extLst>
          </p:cNvPr>
          <p:cNvSpPr/>
          <p:nvPr/>
        </p:nvSpPr>
        <p:spPr>
          <a:xfrm>
            <a:off x="1325217" y="2066187"/>
            <a:ext cx="622852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3600" dirty="0"/>
              <a:t>Y por haberse multiplicado la maldad, el amor de muchos se enfriará. </a:t>
            </a:r>
            <a:r>
              <a:rPr lang="es-ES" sz="3600" dirty="0"/>
              <a:t>Mas el que </a:t>
            </a:r>
            <a:r>
              <a:rPr lang="es-E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persevere</a:t>
            </a:r>
            <a:r>
              <a:rPr lang="es-ES" sz="3600" dirty="0"/>
              <a:t> hasta el fin, éste será salvo</a:t>
            </a:r>
            <a:endParaRPr lang="es-ES" sz="48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76C74B1-A024-4CA4-9C26-5C60C3A2C183}"/>
              </a:ext>
            </a:extLst>
          </p:cNvPr>
          <p:cNvSpPr txBox="1"/>
          <p:nvPr/>
        </p:nvSpPr>
        <p:spPr>
          <a:xfrm>
            <a:off x="3670851" y="4756713"/>
            <a:ext cx="1855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0070C0"/>
                </a:solidFill>
                <a:latin typeface="Arial Narrow" panose="020B0606020202030204" pitchFamily="34" charset="0"/>
              </a:rPr>
              <a:t>MATEO 24.12 – 13 </a:t>
            </a:r>
          </a:p>
        </p:txBody>
      </p:sp>
    </p:spTree>
    <p:extLst>
      <p:ext uri="{BB962C8B-B14F-4D97-AF65-F5344CB8AC3E}">
        <p14:creationId xmlns:p14="http://schemas.microsoft.com/office/powerpoint/2010/main" val="9844543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1A188A5-96D5-4062-B967-3C2B93F68834}"/>
              </a:ext>
            </a:extLst>
          </p:cNvPr>
          <p:cNvSpPr/>
          <p:nvPr/>
        </p:nvSpPr>
        <p:spPr>
          <a:xfrm>
            <a:off x="1113182" y="1497496"/>
            <a:ext cx="760674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2800" dirty="0"/>
              <a:t>“Por tanto, es necesario que con más diligencia atendamos a las cosas que hemos oído, no sea que nos deslicemos. Porque si la palabra dicha por medio de los ángeles fue firme, y toda transgresión y desobediencia recibió justa retribución, </a:t>
            </a:r>
          </a:p>
          <a:p>
            <a:r>
              <a:rPr lang="es-SV" sz="2800" dirty="0"/>
              <a:t>¿cómo escaparemos nosotros, si descuidamos una salvación tan grande? La cual, habiendo sido anunciada primeramente por el Señor, nos fue confirmada por los que oyeron”. </a:t>
            </a:r>
          </a:p>
          <a:p>
            <a:pPr algn="ctr"/>
            <a:r>
              <a:rPr lang="es-SV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Hebreos 2.1 – 3 </a:t>
            </a:r>
          </a:p>
        </p:txBody>
      </p:sp>
    </p:spTree>
    <p:extLst>
      <p:ext uri="{BB962C8B-B14F-4D97-AF65-F5344CB8AC3E}">
        <p14:creationId xmlns:p14="http://schemas.microsoft.com/office/powerpoint/2010/main" val="25039985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1A188A5-96D5-4062-B967-3C2B93F68834}"/>
              </a:ext>
            </a:extLst>
          </p:cNvPr>
          <p:cNvSpPr/>
          <p:nvPr/>
        </p:nvSpPr>
        <p:spPr>
          <a:xfrm>
            <a:off x="1113182" y="1497496"/>
            <a:ext cx="7606747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/>
              <a:t>No hay duda alguna para el creyente fiel, de que, su permanencia en la fe de Cristo, la permanencia en Cristo y perseverar en ello es lo único que le garantizará el galardón ofrecido por Cristo cuando dice: </a:t>
            </a:r>
          </a:p>
          <a:p>
            <a:endParaRPr lang="es-ES" sz="3200" dirty="0"/>
          </a:p>
          <a:p>
            <a:r>
              <a:rPr lang="es-ES" sz="3200" dirty="0"/>
              <a:t>“</a:t>
            </a:r>
            <a:r>
              <a:rPr lang="es-E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aquí yo vengo pronto y mi galardón conmigo, para recompensar a cada uno según sea su obra</a:t>
            </a:r>
            <a:r>
              <a:rPr lang="es-SV" sz="2800" dirty="0"/>
              <a:t>”. </a:t>
            </a:r>
          </a:p>
          <a:p>
            <a:pPr algn="ctr"/>
            <a:r>
              <a:rPr lang="es-SV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Apocalipsis 22.12</a:t>
            </a:r>
          </a:p>
        </p:txBody>
      </p:sp>
    </p:spTree>
    <p:extLst>
      <p:ext uri="{BB962C8B-B14F-4D97-AF65-F5344CB8AC3E}">
        <p14:creationId xmlns:p14="http://schemas.microsoft.com/office/powerpoint/2010/main" val="7056050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1A188A5-96D5-4062-B967-3C2B93F68834}"/>
              </a:ext>
            </a:extLst>
          </p:cNvPr>
          <p:cNvSpPr/>
          <p:nvPr/>
        </p:nvSpPr>
        <p:spPr>
          <a:xfrm>
            <a:off x="755375" y="2107096"/>
            <a:ext cx="7620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dirty="0"/>
              <a:t>También se sabe que todos queremos un galardón bueno, pero que eso dependerá de las condiciones en la que seamos hallados: </a:t>
            </a:r>
          </a:p>
          <a:p>
            <a:pPr algn="ctr"/>
            <a:r>
              <a:rPr lang="es-ES" sz="3200" dirty="0"/>
              <a:t>“</a:t>
            </a:r>
            <a:r>
              <a:rPr lang="es-E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 el Hijo del Hombre venga; ¿Hallará fe en la tierra</a:t>
            </a:r>
            <a:r>
              <a:rPr lang="es-ES" sz="3200" dirty="0"/>
              <a:t>?” véase Lucas 18.8</a:t>
            </a:r>
            <a:endParaRPr lang="es-SV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45437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1A188A5-96D5-4062-B967-3C2B93F68834}"/>
              </a:ext>
            </a:extLst>
          </p:cNvPr>
          <p:cNvSpPr/>
          <p:nvPr/>
        </p:nvSpPr>
        <p:spPr>
          <a:xfrm>
            <a:off x="834887" y="689114"/>
            <a:ext cx="762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dirty="0"/>
              <a:t>Una cosa es segura y siempre será así: ¡Dios permanece fiel! Véase (Salmos 33.11, 102.12) (Lamentaciones 5.19) </a:t>
            </a:r>
            <a:endParaRPr lang="es-SV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41BE28F2-5CE5-426D-9934-8E502F64E5BA}"/>
              </a:ext>
            </a:extLst>
          </p:cNvPr>
          <p:cNvSpPr/>
          <p:nvPr/>
        </p:nvSpPr>
        <p:spPr>
          <a:xfrm>
            <a:off x="516835" y="1874681"/>
            <a:ext cx="39093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dirty="0"/>
              <a:t>“</a:t>
            </a:r>
            <a:r>
              <a:rPr lang="es-SV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consejo de Jehová permanecerá para siempre; Los pensamientos de su corazón por todas las generaciones</a:t>
            </a:r>
            <a:r>
              <a:rPr lang="es-SV" sz="2800" dirty="0"/>
              <a:t>” </a:t>
            </a:r>
          </a:p>
          <a:p>
            <a:pPr algn="ctr"/>
            <a:r>
              <a:rPr lang="es-SV" sz="2800" dirty="0"/>
              <a:t>Salmos 33.11</a:t>
            </a:r>
            <a:endParaRPr lang="es-ES" sz="2800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15AE88A7-CC13-46BE-A65B-A5688839B2F4}"/>
              </a:ext>
            </a:extLst>
          </p:cNvPr>
          <p:cNvSpPr/>
          <p:nvPr/>
        </p:nvSpPr>
        <p:spPr>
          <a:xfrm>
            <a:off x="4823791" y="1874681"/>
            <a:ext cx="389613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dirty="0"/>
              <a:t>“</a:t>
            </a:r>
            <a:r>
              <a:rPr lang="es-SV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 tú, Jehová, permanecerás para siempre, </a:t>
            </a:r>
          </a:p>
          <a:p>
            <a:pPr algn="ctr"/>
            <a:r>
              <a:rPr lang="es-SV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tu memoria de generación en generación</a:t>
            </a:r>
            <a:r>
              <a:rPr lang="es-SV" sz="2800" dirty="0"/>
              <a:t>” </a:t>
            </a:r>
          </a:p>
          <a:p>
            <a:pPr algn="ctr"/>
            <a:r>
              <a:rPr lang="es-SV" sz="2800" dirty="0"/>
              <a:t>Salmos 102.12</a:t>
            </a:r>
            <a:endParaRPr lang="es-ES" sz="2800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0613403F-66D3-45E3-A959-E747B96364D5}"/>
              </a:ext>
            </a:extLst>
          </p:cNvPr>
          <p:cNvSpPr/>
          <p:nvPr/>
        </p:nvSpPr>
        <p:spPr>
          <a:xfrm>
            <a:off x="834888" y="5337794"/>
            <a:ext cx="75139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 tú, Jehová, permanecerás para siempre;  Tu trono de generación en generación. </a:t>
            </a:r>
          </a:p>
          <a:p>
            <a:pPr algn="ctr"/>
            <a:r>
              <a:rPr lang="es-SV" sz="2400" dirty="0"/>
              <a:t>Lamentaciones 5.19</a:t>
            </a:r>
          </a:p>
        </p:txBody>
      </p:sp>
    </p:spTree>
    <p:extLst>
      <p:ext uri="{BB962C8B-B14F-4D97-AF65-F5344CB8AC3E}">
        <p14:creationId xmlns:p14="http://schemas.microsoft.com/office/powerpoint/2010/main" val="4354894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1A188A5-96D5-4062-B967-3C2B93F68834}"/>
              </a:ext>
            </a:extLst>
          </p:cNvPr>
          <p:cNvSpPr/>
          <p:nvPr/>
        </p:nvSpPr>
        <p:spPr>
          <a:xfrm>
            <a:off x="834888" y="504449"/>
            <a:ext cx="7620000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3600" b="1" dirty="0">
                <a:ln/>
                <a:solidFill>
                  <a:schemeClr val="accent6">
                    <a:lumMod val="75000"/>
                  </a:schemeClr>
                </a:solidFill>
              </a:rPr>
              <a:t>La sentencia dictada por Cristo</a:t>
            </a:r>
            <a:endParaRPr lang="es-SV" sz="6000" b="1" dirty="0">
              <a:ln/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CF3A5D1-6899-46B3-A1B4-DA6FC78FF896}"/>
              </a:ext>
            </a:extLst>
          </p:cNvPr>
          <p:cNvSpPr/>
          <p:nvPr/>
        </p:nvSpPr>
        <p:spPr>
          <a:xfrm>
            <a:off x="1232455" y="1291584"/>
            <a:ext cx="722243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s-SV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Permaneced en mí, y yo en vosotros. Como el pámpano no puede llevar fruto por sí mismo, si no permanece en la vid, así tampoco vosotros, si no permanecéis en mí. (</a:t>
            </a:r>
            <a:r>
              <a:rPr lang="es-SV" sz="2800" dirty="0"/>
              <a:t>Juan_15.4)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D279F97D-98E4-47FA-A211-68B4A82FD3E8}"/>
              </a:ext>
            </a:extLst>
          </p:cNvPr>
          <p:cNvSpPr/>
          <p:nvPr/>
        </p:nvSpPr>
        <p:spPr>
          <a:xfrm>
            <a:off x="1232455" y="3380791"/>
            <a:ext cx="706340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s-SV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que en mí no permanece, será echado fuera como pámpano, y se secará; y los recogen, y los echan en el fuego, y arden. </a:t>
            </a:r>
            <a:r>
              <a:rPr lang="es-SV" sz="2800" dirty="0"/>
              <a:t>(Juan 15.6) </a:t>
            </a:r>
          </a:p>
          <a:p>
            <a:endParaRPr lang="es-SV" sz="28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SV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 el que persevere hasta el fin, éste será salvo</a:t>
            </a:r>
            <a:r>
              <a:rPr lang="es-SV" sz="2800" dirty="0"/>
              <a:t>. Mateo 24.13</a:t>
            </a:r>
          </a:p>
        </p:txBody>
      </p:sp>
    </p:spTree>
    <p:extLst>
      <p:ext uri="{BB962C8B-B14F-4D97-AF65-F5344CB8AC3E}">
        <p14:creationId xmlns:p14="http://schemas.microsoft.com/office/powerpoint/2010/main" val="507588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1A188A5-96D5-4062-B967-3C2B93F68834}"/>
              </a:ext>
            </a:extLst>
          </p:cNvPr>
          <p:cNvSpPr/>
          <p:nvPr/>
        </p:nvSpPr>
        <p:spPr>
          <a:xfrm>
            <a:off x="781877" y="1085526"/>
            <a:ext cx="7871791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/>
              <a:t>El significado estrictamente bíblico, a diferencia del posterior significado teológico de este término, se indica en el contexto del único lugar donde aparece </a:t>
            </a:r>
            <a:r>
              <a:rPr lang="es-ES" sz="3200" dirty="0" err="1"/>
              <a:t>proskartereµsis</a:t>
            </a:r>
            <a:r>
              <a:rPr lang="es-ES" sz="3200" dirty="0"/>
              <a:t>, en… </a:t>
            </a:r>
          </a:p>
          <a:p>
            <a:endParaRPr lang="es-ES" sz="1600" dirty="0"/>
          </a:p>
          <a:p>
            <a:pPr algn="ctr"/>
            <a:r>
              <a:rPr lang="es-ES" sz="3200" dirty="0"/>
              <a:t>“</a:t>
            </a:r>
            <a:r>
              <a:rPr lang="es-ES" sz="3200" b="1" i="1" dirty="0"/>
              <a:t>Orando en todo tiempo con toda oración y súplica en el Espíritu, y velando en ello con toda </a:t>
            </a:r>
            <a:r>
              <a:rPr lang="es-ES" sz="32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perseverancia</a:t>
            </a:r>
            <a:r>
              <a:rPr lang="es-ES" sz="3200" b="1" i="1" dirty="0"/>
              <a:t> y súplica por todos los santos</a:t>
            </a:r>
            <a:r>
              <a:rPr lang="es-ES" sz="3200" dirty="0"/>
              <a:t>” </a:t>
            </a:r>
            <a:r>
              <a:rPr lang="es-ES" sz="3200" b="1" dirty="0">
                <a:solidFill>
                  <a:srgbClr val="0070C0"/>
                </a:solidFill>
              </a:rPr>
              <a:t>Efesios 6.18</a:t>
            </a:r>
          </a:p>
        </p:txBody>
      </p:sp>
    </p:spTree>
    <p:extLst>
      <p:ext uri="{BB962C8B-B14F-4D97-AF65-F5344CB8AC3E}">
        <p14:creationId xmlns:p14="http://schemas.microsoft.com/office/powerpoint/2010/main" val="2589820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1A188A5-96D5-4062-B967-3C2B93F68834}"/>
              </a:ext>
            </a:extLst>
          </p:cNvPr>
          <p:cNvSpPr/>
          <p:nvPr/>
        </p:nvSpPr>
        <p:spPr>
          <a:xfrm>
            <a:off x="675861" y="874644"/>
            <a:ext cx="78452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000" dirty="0"/>
              <a:t>La relación con la idea de constancia, paciencia, persistencia, se confirma por el uso del verbo </a:t>
            </a:r>
            <a:r>
              <a:rPr lang="es-ES" sz="3000" dirty="0" err="1"/>
              <a:t>proskartereo</a:t>
            </a:r>
            <a:r>
              <a:rPr lang="es-ES" sz="3000" dirty="0"/>
              <a:t>µ, que significa: atender constantemente, continuar sin desvíos, adherirse firmemente, agarrarse bien de. </a:t>
            </a:r>
          </a:p>
          <a:p>
            <a:endParaRPr lang="es-ES" sz="3000" dirty="0"/>
          </a:p>
          <a:p>
            <a:r>
              <a:rPr lang="es-ES" sz="3000" dirty="0"/>
              <a:t>Se usa en Marcos_3:9 “</a:t>
            </a:r>
            <a:r>
              <a:rPr lang="es-ES" sz="3000" b="1" i="1" dirty="0"/>
              <a:t>Y dijo a sus discípulos que le tuviesen siempre lista la barca, a causa del gentío, para que no le oprimiesen</a:t>
            </a:r>
            <a:r>
              <a:rPr lang="es-ES" sz="3000" dirty="0"/>
              <a:t>”  Para describir a un esquife esperando tranquilamente el momento conveniente para alejar a Jesús de la agitada multitud.</a:t>
            </a:r>
            <a:endParaRPr lang="es-ES" sz="3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12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1A188A5-96D5-4062-B967-3C2B93F68834}"/>
              </a:ext>
            </a:extLst>
          </p:cNvPr>
          <p:cNvSpPr/>
          <p:nvPr/>
        </p:nvSpPr>
        <p:spPr>
          <a:xfrm>
            <a:off x="755372" y="1484243"/>
            <a:ext cx="7633253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dirty="0"/>
              <a:t>Hechos_10:7  dice: </a:t>
            </a:r>
          </a:p>
          <a:p>
            <a:r>
              <a:rPr lang="es-ES" sz="3200" dirty="0"/>
              <a:t>“</a:t>
            </a:r>
            <a:r>
              <a:rPr lang="es-ES" sz="3200" i="1" dirty="0"/>
              <a:t>Ido el ángel que hablaba con Cornelio, éste llamó a dos de sus criados, y a un </a:t>
            </a:r>
            <a:r>
              <a:rPr lang="es-ES" sz="3200" b="1" i="1" u="sng" dirty="0"/>
              <a:t>devoto</a:t>
            </a:r>
            <a:r>
              <a:rPr lang="es-ES" sz="3200" i="1" dirty="0"/>
              <a:t> soldado de los que le asistían</a:t>
            </a:r>
            <a:r>
              <a:rPr lang="es-ES" sz="3200" dirty="0"/>
              <a:t>” </a:t>
            </a:r>
          </a:p>
          <a:p>
            <a:endParaRPr lang="es-ES" dirty="0"/>
          </a:p>
          <a:p>
            <a:r>
              <a:rPr lang="es-ES" sz="3200" dirty="0"/>
              <a:t>Para los soldados de la guardia personal de Cornelio que estaban a sus órdenes ininterrumpidamente. Es decir perseveraban siempre en su servicio con devoción.</a:t>
            </a:r>
          </a:p>
        </p:txBody>
      </p:sp>
    </p:spTree>
    <p:extLst>
      <p:ext uri="{BB962C8B-B14F-4D97-AF65-F5344CB8AC3E}">
        <p14:creationId xmlns:p14="http://schemas.microsoft.com/office/powerpoint/2010/main" val="2758776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1A188A5-96D5-4062-B967-3C2B93F68834}"/>
              </a:ext>
            </a:extLst>
          </p:cNvPr>
          <p:cNvSpPr/>
          <p:nvPr/>
        </p:nvSpPr>
        <p:spPr>
          <a:xfrm>
            <a:off x="755372" y="1749286"/>
            <a:ext cx="763325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dirty="0"/>
              <a:t>En su aplicación espiritual siempre tiene que ver con la perseverancia en la vida cristiana, particularmente en relación con la oración.</a:t>
            </a:r>
          </a:p>
          <a:p>
            <a:endParaRPr lang="es-ES" sz="3600" dirty="0"/>
          </a:p>
          <a:p>
            <a:r>
              <a:rPr lang="es-ES" sz="3600" dirty="0"/>
              <a:t> (compárese Hechos_1:14; 6:4; 8:13; Romanos_12:12; 13:6; Colosenses_4:2).  </a:t>
            </a:r>
          </a:p>
        </p:txBody>
      </p:sp>
    </p:spTree>
    <p:extLst>
      <p:ext uri="{BB962C8B-B14F-4D97-AF65-F5344CB8AC3E}">
        <p14:creationId xmlns:p14="http://schemas.microsoft.com/office/powerpoint/2010/main" val="2116855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1A188A5-96D5-4062-B967-3C2B93F68834}"/>
              </a:ext>
            </a:extLst>
          </p:cNvPr>
          <p:cNvSpPr/>
          <p:nvPr/>
        </p:nvSpPr>
        <p:spPr>
          <a:xfrm>
            <a:off x="685329" y="780199"/>
            <a:ext cx="807435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/>
              <a:t>“Todos éstos perseveraban </a:t>
            </a:r>
            <a:r>
              <a:rPr lang="es-ES" sz="2800" b="1" i="1" dirty="0"/>
              <a:t>unánimes en oración y ruego</a:t>
            </a:r>
            <a:r>
              <a:rPr lang="es-ES" sz="2800" dirty="0"/>
              <a:t>, con las mujeres, y con María la madre de Jesús, y con sus hermanos. Y nosotros </a:t>
            </a:r>
            <a:r>
              <a:rPr lang="es-ES" sz="2800" b="1" i="1" dirty="0"/>
              <a:t>persistiremos en la oración</a:t>
            </a:r>
            <a:r>
              <a:rPr lang="es-ES" sz="2800" dirty="0"/>
              <a:t> y en el ministerio de la palabra. También creyó Simón mismo, y habiéndose bautizado, </a:t>
            </a:r>
            <a:r>
              <a:rPr lang="es-ES" sz="2800" b="1" i="1" dirty="0"/>
              <a:t>estaba siempre</a:t>
            </a:r>
            <a:r>
              <a:rPr lang="es-ES" sz="2800" dirty="0"/>
              <a:t> con Felipe; y viendo las señales y grandes milagros que se hacían, estaba atónito. Gozosos en la esperanza; sufridos en la tribulación; </a:t>
            </a:r>
            <a:r>
              <a:rPr lang="es-ES" sz="2800" b="1" i="1" dirty="0"/>
              <a:t>constantes en la oración</a:t>
            </a:r>
            <a:r>
              <a:rPr lang="es-ES" sz="2800" dirty="0"/>
              <a:t>. Pues por esto pagáis también los tributos, porque son </a:t>
            </a:r>
            <a:r>
              <a:rPr lang="es-ES" sz="2800" b="1" i="1" dirty="0"/>
              <a:t>servidores de Dios que atienden continuamente</a:t>
            </a:r>
            <a:r>
              <a:rPr lang="es-ES" sz="2800" dirty="0"/>
              <a:t> a esto mismo. Perseverad en la oración, </a:t>
            </a:r>
            <a:r>
              <a:rPr lang="es-ES" sz="2800" b="1" i="1" dirty="0"/>
              <a:t>velando </a:t>
            </a:r>
            <a:r>
              <a:rPr lang="es-ES" sz="2800" dirty="0"/>
              <a:t>en ella con acción de gracias”.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CD9B7229-A7CE-4A19-94A9-7F7694264BFB}"/>
              </a:ext>
            </a:extLst>
          </p:cNvPr>
          <p:cNvSpPr/>
          <p:nvPr/>
        </p:nvSpPr>
        <p:spPr>
          <a:xfrm>
            <a:off x="685329" y="6043178"/>
            <a:ext cx="77733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i="1" dirty="0"/>
              <a:t>Hechos_1:14; 6:4; 8:13; Romanos_12:12; 13:6; Colosenses_4:2</a:t>
            </a:r>
          </a:p>
        </p:txBody>
      </p:sp>
    </p:spTree>
    <p:extLst>
      <p:ext uri="{BB962C8B-B14F-4D97-AF65-F5344CB8AC3E}">
        <p14:creationId xmlns:p14="http://schemas.microsoft.com/office/powerpoint/2010/main" val="2509590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1A188A5-96D5-4062-B967-3C2B93F68834}"/>
              </a:ext>
            </a:extLst>
          </p:cNvPr>
          <p:cNvSpPr/>
          <p:nvPr/>
        </p:nvSpPr>
        <p:spPr>
          <a:xfrm>
            <a:off x="1046922" y="1298713"/>
            <a:ext cx="708991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/>
              <a:t>Existe un trasfondo doctrinal respecto a este término en el Nuevo Testamento. Se relaciona siempre con la continua y paciente dependencia del cristiano de Cristo. La parábola de nuestro Señor referente a la viuda insistente constituye el ejemplo más pertinente. </a:t>
            </a:r>
          </a:p>
          <a:p>
            <a:r>
              <a:rPr lang="es-ES" sz="3200" dirty="0"/>
              <a:t>(compárese Lucas_18:1-8). </a:t>
            </a:r>
          </a:p>
        </p:txBody>
      </p:sp>
    </p:spTree>
    <p:extLst>
      <p:ext uri="{BB962C8B-B14F-4D97-AF65-F5344CB8AC3E}">
        <p14:creationId xmlns:p14="http://schemas.microsoft.com/office/powerpoint/2010/main" val="1017697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F1A188A5-96D5-4062-B967-3C2B93F68834}"/>
              </a:ext>
            </a:extLst>
          </p:cNvPr>
          <p:cNvSpPr/>
          <p:nvPr/>
        </p:nvSpPr>
        <p:spPr>
          <a:xfrm>
            <a:off x="371062" y="980661"/>
            <a:ext cx="8348868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500" dirty="0"/>
              <a:t>“También les refirió Jesús una parábola sobre la necesidad de orar siempre, y </a:t>
            </a:r>
            <a:r>
              <a:rPr lang="es-ES" sz="2500" b="1" dirty="0"/>
              <a:t>no desmayar</a:t>
            </a:r>
            <a:r>
              <a:rPr lang="es-ES" sz="2500" dirty="0"/>
              <a:t>,  diciendo: Había en una ciudad un juez, que ni temía a Dios, ni respetaba a hombre. Había también en aquella ciudad una viuda, la cual venía a él, diciendo: Hazme justicia de mi adversario. Y él no quiso por algún tiempo; pero después de esto dijo dentro de sí: Aunque ni temo a Dios, ni tengo respeto a hombre, sin embargo, porque esta viuda me es molesta, le haré justicia, no sea que viniendo de continuo, me agote la paciencia. Y dijo el Señor: Oíd lo que dijo el juez injusto.  ¿Y acaso Dios no hará justicia a sus escogidos, que claman a él día y noche? ¿Se tardará en responderles?  Os digo que pronto les hará justicia. Pero cuando venga el Hijo del Hombre, ¿</a:t>
            </a:r>
            <a:r>
              <a:rPr lang="es-ES" sz="2500" b="1" i="1" dirty="0"/>
              <a:t>hallará fe en la tierra</a:t>
            </a:r>
            <a:r>
              <a:rPr lang="es-ES" sz="2500" dirty="0"/>
              <a:t>?” </a:t>
            </a:r>
          </a:p>
          <a:p>
            <a:pPr algn="ctr"/>
            <a:r>
              <a:rPr lang="es-ES" sz="2500" dirty="0"/>
              <a:t>Lucas 18.1 – 8 </a:t>
            </a:r>
          </a:p>
        </p:txBody>
      </p:sp>
    </p:spTree>
    <p:extLst>
      <p:ext uri="{BB962C8B-B14F-4D97-AF65-F5344CB8AC3E}">
        <p14:creationId xmlns:p14="http://schemas.microsoft.com/office/powerpoint/2010/main" val="2362745272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130</TotalTime>
  <Words>1844</Words>
  <Application>Microsoft Office PowerPoint</Application>
  <PresentationFormat>Presentación en pantalla (4:3)</PresentationFormat>
  <Paragraphs>63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9" baseType="lpstr">
      <vt:lpstr>Arial</vt:lpstr>
      <vt:lpstr>Arial Narrow</vt:lpstr>
      <vt:lpstr>Tw Cen MT</vt:lpstr>
      <vt:lpstr>Wingdings</vt:lpstr>
      <vt:lpstr>Gota</vt:lpstr>
      <vt:lpstr>LA PERSEVERANCIA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PERSEVERANCIA</dc:title>
  <dc:creator>CE12583 GERBER REYES</dc:creator>
  <cp:lastModifiedBy>CE12583 GERBER REYES</cp:lastModifiedBy>
  <cp:revision>14</cp:revision>
  <dcterms:created xsi:type="dcterms:W3CDTF">2017-08-12T15:48:33Z</dcterms:created>
  <dcterms:modified xsi:type="dcterms:W3CDTF">2017-08-12T17:58:59Z</dcterms:modified>
</cp:coreProperties>
</file>