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59" r:id="rId5"/>
    <p:sldId id="260" r:id="rId6"/>
    <p:sldId id="284"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55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86960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21618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‹Nº›</a:t>
            </a:fld>
            <a:endParaRPr lang="en-US" dirty="0"/>
          </a:p>
        </p:txBody>
      </p:sp>
    </p:spTree>
    <p:extLst>
      <p:ext uri="{BB962C8B-B14F-4D97-AF65-F5344CB8AC3E}">
        <p14:creationId xmlns:p14="http://schemas.microsoft.com/office/powerpoint/2010/main" val="377989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0EBB0C4-6273-4C6E-B9BD-2EDC30F1CD52}" type="datetimeFigureOut">
              <a:rPr lang="en-US" smtClean="0"/>
              <a:t>12/26/2016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30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76671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07583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96183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12/26/2016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91623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12/26/2016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44787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C9CAD897-D46E-4AD2-BD9B-49DD3E640873}" type="datetimeFigureOut">
              <a:rPr lang="en-US" smtClean="0"/>
              <a:t>12/26/2016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58087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12/26/2016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‹Nº›</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828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5" name="Rectangle 1"/>
          <p:cNvSpPr>
            <a:spLocks noGrp="1" noChangeArrowheads="1"/>
          </p:cNvSpPr>
          <p:nvPr>
            <p:ph type="ctrTitle"/>
          </p:nvPr>
        </p:nvSpPr>
        <p:spPr bwMode="auto">
          <a:xfrm>
            <a:off x="1775791" y="25044"/>
            <a:ext cx="712343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SV" altLang="es-ES" sz="5400" b="1" i="1" u="none" strike="noStrike" spc="0" normalizeH="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a typeface="Calibri" panose="020F0502020204030204" pitchFamily="34" charset="0"/>
                <a:cs typeface="Times New Roman" panose="02020603050405020304" pitchFamily="18" charset="0"/>
              </a:rPr>
              <a:t>La Gran Batalla de Armaged</a:t>
            </a:r>
            <a:r>
              <a:rPr lang="es-SV" altLang="es-ES" sz="5400" b="1" i="1"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a typeface="Calibri" panose="020F0502020204030204" pitchFamily="34" charset="0"/>
                <a:cs typeface="Times New Roman" panose="02020603050405020304" pitchFamily="18" charset="0"/>
              </a:rPr>
              <a:t>ó</a:t>
            </a:r>
            <a:r>
              <a:rPr kumimoji="0" lang="es-SV" altLang="es-ES" sz="5400" b="1" i="1" u="none" strike="noStrike" spc="0" normalizeH="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a typeface="Calibri" panose="020F0502020204030204" pitchFamily="34" charset="0"/>
                <a:cs typeface="Times New Roman" panose="02020603050405020304" pitchFamily="18" charset="0"/>
              </a:rPr>
              <a:t>n</a:t>
            </a:r>
            <a:endParaRPr kumimoji="0" lang="es-ES" altLang="es-ES" sz="5400" b="1" i="0" u="none" strike="noStrike" spc="0" normalizeH="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SV" altLang="es-ES" sz="3200" b="1" i="0" u="none" strike="noStrike" spc="0" normalizeH="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badi MT Condensed Extra Bold" panose="020B0A06030101010103" pitchFamily="34" charset="0"/>
                <a:ea typeface="Calibri" panose="020F0502020204030204" pitchFamily="34" charset="0"/>
                <a:cs typeface="Times New Roman" panose="02020603050405020304" pitchFamily="18" charset="0"/>
              </a:rPr>
              <a:t>(Y el fin del mundo)</a:t>
            </a:r>
            <a:endParaRPr kumimoji="0" lang="es-SV" altLang="es-ES" sz="3200" b="1" i="0" u="none" strike="noStrike" spc="0" normalizeH="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badi MT Condensed Extra Bold" panose="020B0A06030101010103" pitchFamily="34" charset="0"/>
            </a:endParaRPr>
          </a:p>
        </p:txBody>
      </p:sp>
      <p:sp>
        <p:nvSpPr>
          <p:cNvPr id="6" name="CuadroTexto 5"/>
          <p:cNvSpPr txBox="1"/>
          <p:nvPr/>
        </p:nvSpPr>
        <p:spPr>
          <a:xfrm>
            <a:off x="185638" y="1031282"/>
            <a:ext cx="2670924" cy="646331"/>
          </a:xfrm>
          <a:prstGeom prst="rect">
            <a:avLst/>
          </a:prstGeom>
          <a:noFill/>
        </p:spPr>
        <p:txBody>
          <a:bodyPr wrap="none" rtlCol="0">
            <a:spAutoFit/>
          </a:bodyPr>
          <a:lstStyle/>
          <a:p>
            <a:r>
              <a:rPr lang="es-ES" b="1" dirty="0">
                <a:latin typeface="Arial Narrow" panose="020B0606020202030204" pitchFamily="34" charset="0"/>
              </a:rPr>
              <a:t>Iglesia de Cristo – Usulután</a:t>
            </a:r>
          </a:p>
          <a:p>
            <a:pPr algn="ctr"/>
            <a:r>
              <a:rPr lang="es-ES" b="1" dirty="0">
                <a:latin typeface="Arial Narrow" panose="020B0606020202030204" pitchFamily="34" charset="0"/>
              </a:rPr>
              <a:t> 10 – Diciembre – 2016 </a:t>
            </a:r>
          </a:p>
        </p:txBody>
      </p:sp>
      <p:sp>
        <p:nvSpPr>
          <p:cNvPr id="8" name="Rectángulo 7"/>
          <p:cNvSpPr/>
          <p:nvPr/>
        </p:nvSpPr>
        <p:spPr>
          <a:xfrm>
            <a:off x="586076" y="2179064"/>
            <a:ext cx="8017565" cy="3785652"/>
          </a:xfrm>
          <a:prstGeom prst="rect">
            <a:avLst/>
          </a:prstGeom>
        </p:spPr>
        <p:txBody>
          <a:bodyPr wrap="square">
            <a:spAutoFit/>
          </a:bodyPr>
          <a:lstStyle/>
          <a:p>
            <a:r>
              <a:rPr lang="es-SV" sz="2400" dirty="0">
                <a:latin typeface="Berlin Sans FB" panose="020E0602020502020306" pitchFamily="34" charset="0"/>
              </a:rPr>
              <a:t>Y vi salir de la boca del dragón, y de la boca de la bestia, y de la boca del falso profeta, tres espíritus inmundos a manera de ranas; </a:t>
            </a:r>
            <a:r>
              <a:rPr lang="es-SV" sz="2400" dirty="0">
                <a:solidFill>
                  <a:prstClr val="black"/>
                </a:solidFill>
                <a:latin typeface="Berlin Sans FB" panose="020E0602020502020306" pitchFamily="34" charset="0"/>
              </a:rPr>
              <a:t>pues son espíritus de demonios, que hacen señales, y van a los reyes de la tierra en todo el mundo, para reunirlos a la batalla de aquel gran día del Dios Todopoderoso. </a:t>
            </a:r>
          </a:p>
          <a:p>
            <a:endParaRPr lang="es-SV" sz="2400" dirty="0">
              <a:solidFill>
                <a:prstClr val="black"/>
              </a:solidFill>
              <a:latin typeface="Berlin Sans FB" panose="020E0602020502020306" pitchFamily="34" charset="0"/>
            </a:endParaRPr>
          </a:p>
          <a:p>
            <a:r>
              <a:rPr lang="es-SV" sz="2400" dirty="0">
                <a:solidFill>
                  <a:srgbClr val="FF0000"/>
                </a:solidFill>
                <a:latin typeface="Berlin Sans FB" panose="020E0602020502020306" pitchFamily="34" charset="0"/>
              </a:rPr>
              <a:t>He aquí, yo vengo como ladrón. Bienaventurado el que vela, y guarda sus ropas, para que no ande desnudo, y vean su vergüenza.</a:t>
            </a:r>
            <a:r>
              <a:rPr lang="es-SV" sz="2400" dirty="0">
                <a:solidFill>
                  <a:prstClr val="black"/>
                </a:solidFill>
                <a:latin typeface="Berlin Sans FB" panose="020E0602020502020306" pitchFamily="34" charset="0"/>
              </a:rPr>
              <a:t> Y los reunió en el lugar que en hebreo se llama Armagedón. </a:t>
            </a:r>
            <a:r>
              <a:rPr lang="es-SV" sz="2400" b="1" dirty="0">
                <a:solidFill>
                  <a:srgbClr val="0070C0"/>
                </a:solidFill>
                <a:latin typeface="Arial Narrow" panose="020B0606020202030204" pitchFamily="34" charset="0"/>
              </a:rPr>
              <a:t>Apocalipsis 16.13 – 16 </a:t>
            </a:r>
            <a:endParaRPr lang="es-ES" sz="2400" b="1" dirty="0">
              <a:solidFill>
                <a:srgbClr val="0070C0"/>
              </a:solidFill>
              <a:latin typeface="Arial Narrow" panose="020B0606020202030204" pitchFamily="34" charset="0"/>
            </a:endParaRPr>
          </a:p>
        </p:txBody>
      </p:sp>
      <p:cxnSp>
        <p:nvCxnSpPr>
          <p:cNvPr id="10" name="Conector recto 9"/>
          <p:cNvCxnSpPr/>
          <p:nvPr/>
        </p:nvCxnSpPr>
        <p:spPr>
          <a:xfrm>
            <a:off x="586076" y="2179064"/>
            <a:ext cx="78820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200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pic>
        <p:nvPicPr>
          <p:cNvPr id="3074" name="Picture 2" descr="Resultado de imagen para armadura de di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530" y="172278"/>
            <a:ext cx="8812696" cy="61490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294528" y="5228680"/>
            <a:ext cx="4118446" cy="923330"/>
          </a:xfrm>
          <a:prstGeom prst="rect">
            <a:avLst/>
          </a:prstGeom>
        </p:spPr>
        <p:txBody>
          <a:bodyPr wrap="square">
            <a:spAutoFit/>
          </a:bodyPr>
          <a:lstStyle/>
          <a:p>
            <a:r>
              <a:rPr lang="es-SV" dirty="0">
                <a:solidFill>
                  <a:srgbClr val="FFFF00"/>
                </a:solidFill>
                <a:latin typeface="Berlin Sans FB" panose="020E0602020502020306" pitchFamily="34" charset="0"/>
              </a:rPr>
              <a:t>porque las armas de nuestra milicia no son carnales, sino poderosas en Dios para la destrucción de fortalezas. 2ª Co. 10.4</a:t>
            </a:r>
            <a:endParaRPr lang="es-ES" dirty="0">
              <a:solidFill>
                <a:srgbClr val="FFFF00"/>
              </a:solidFill>
              <a:latin typeface="Berlin Sans FB" panose="020E0602020502020306" pitchFamily="34" charset="0"/>
            </a:endParaRPr>
          </a:p>
        </p:txBody>
      </p:sp>
    </p:spTree>
    <p:extLst>
      <p:ext uri="{BB962C8B-B14F-4D97-AF65-F5344CB8AC3E}">
        <p14:creationId xmlns:p14="http://schemas.microsoft.com/office/powerpoint/2010/main" val="371564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3" name="Marcador de contenido 2"/>
          <p:cNvSpPr>
            <a:spLocks noGrp="1"/>
          </p:cNvSpPr>
          <p:nvPr>
            <p:ph idx="1"/>
          </p:nvPr>
        </p:nvSpPr>
        <p:spPr>
          <a:xfrm>
            <a:off x="471942" y="897583"/>
            <a:ext cx="7810667" cy="1090243"/>
          </a:xfrm>
        </p:spPr>
        <p:txBody>
          <a:bodyPr>
            <a:noAutofit/>
          </a:bodyPr>
          <a:lstStyle/>
          <a:p>
            <a:r>
              <a:rPr lang="es-SV" sz="2200" dirty="0">
                <a:solidFill>
                  <a:schemeClr val="tx1"/>
                </a:solidFill>
                <a:latin typeface="Berlin Sans FB" panose="020E0602020502020306" pitchFamily="34" charset="0"/>
              </a:rPr>
              <a:t>Los cristianos dispersos en todo el mundo con su armadura de Dios, enfrentan a verdaderos ejércitos de impíos que abogarán por sus “derechos” a pecar.</a:t>
            </a:r>
          </a:p>
          <a:p>
            <a:endParaRPr lang="es-SV" sz="2200" dirty="0">
              <a:solidFill>
                <a:schemeClr val="tx1"/>
              </a:solidFill>
              <a:latin typeface="Berlin Sans FB" panose="020E0602020502020306" pitchFamily="34" charset="0"/>
            </a:endParaRPr>
          </a:p>
          <a:p>
            <a:r>
              <a:rPr lang="es-SV" sz="2200" dirty="0">
                <a:solidFill>
                  <a:schemeClr val="tx1"/>
                </a:solidFill>
                <a:latin typeface="Berlin Sans FB" panose="020E0602020502020306" pitchFamily="34" charset="0"/>
              </a:rPr>
              <a:t> </a:t>
            </a:r>
            <a:endParaRPr lang="es-ES" sz="2200" dirty="0">
              <a:solidFill>
                <a:schemeClr val="tx1"/>
              </a:solidFill>
              <a:latin typeface="Berlin Sans FB" panose="020E0602020502020306" pitchFamily="34" charset="0"/>
            </a:endParaRPr>
          </a:p>
        </p:txBody>
      </p:sp>
      <p:sp>
        <p:nvSpPr>
          <p:cNvPr id="7" name="Título 6"/>
          <p:cNvSpPr>
            <a:spLocks noGrp="1"/>
          </p:cNvSpPr>
          <p:nvPr>
            <p:ph type="title"/>
          </p:nvPr>
        </p:nvSpPr>
        <p:spPr>
          <a:xfrm>
            <a:off x="87629" y="220396"/>
            <a:ext cx="9014459" cy="677187"/>
          </a:xfrm>
        </p:spPr>
        <p:txBody>
          <a:bodyPr>
            <a:normAutofit/>
          </a:bodyPr>
          <a:lstStyle/>
          <a:p>
            <a:r>
              <a:rPr lang="es-ES" sz="4000" dirty="0">
                <a:solidFill>
                  <a:srgbClr val="C00000"/>
                </a:solidFill>
                <a:latin typeface="Abadi MT Condensed Extra Bold" panose="020B0A06030101010103" pitchFamily="34" charset="0"/>
              </a:rPr>
              <a:t>Los Principios del cristiano puestos a prueba</a:t>
            </a:r>
          </a:p>
        </p:txBody>
      </p:sp>
      <p:sp>
        <p:nvSpPr>
          <p:cNvPr id="8" name="Rectángulo 7"/>
          <p:cNvSpPr/>
          <p:nvPr/>
        </p:nvSpPr>
        <p:spPr>
          <a:xfrm>
            <a:off x="218658" y="1814724"/>
            <a:ext cx="5413516" cy="4401205"/>
          </a:xfrm>
          <a:prstGeom prst="rect">
            <a:avLst/>
          </a:prstGeom>
        </p:spPr>
        <p:txBody>
          <a:bodyPr wrap="square">
            <a:spAutoFit/>
          </a:bodyPr>
          <a:lstStyle/>
          <a:p>
            <a:r>
              <a:rPr lang="es-ES" sz="2000" dirty="0">
                <a:latin typeface="Berlin Sans FB" panose="020E0602020502020306" pitchFamily="34" charset="0"/>
                <a:ea typeface="Calibri" panose="020F0502020204030204" pitchFamily="34" charset="0"/>
              </a:rPr>
              <a:t>Los </a:t>
            </a:r>
            <a:r>
              <a:rPr lang="es-ES" sz="2000" b="1" i="1" dirty="0">
                <a:latin typeface="Berlin Sans FB" panose="020E0602020502020306" pitchFamily="34" charset="0"/>
                <a:ea typeface="Calibri" panose="020F0502020204030204" pitchFamily="34" charset="0"/>
              </a:rPr>
              <a:t>"ejércitos" </a:t>
            </a:r>
            <a:r>
              <a:rPr lang="es-ES" sz="2000" dirty="0">
                <a:latin typeface="Berlin Sans FB" panose="020E0602020502020306" pitchFamily="34" charset="0"/>
                <a:ea typeface="Calibri" panose="020F0502020204030204" pitchFamily="34" charset="0"/>
              </a:rPr>
              <a:t>que aparecen en Apocalipsis 19:19 como </a:t>
            </a:r>
            <a:r>
              <a:rPr lang="es-ES" sz="2000" b="1" i="1" dirty="0">
                <a:latin typeface="Berlin Sans FB" panose="020E0602020502020306" pitchFamily="34" charset="0"/>
                <a:ea typeface="Calibri" panose="020F0502020204030204" pitchFamily="34" charset="0"/>
              </a:rPr>
              <a:t>"reunidos para guerrear" </a:t>
            </a:r>
            <a:r>
              <a:rPr lang="es-ES" sz="2000" dirty="0">
                <a:latin typeface="Berlin Sans FB" panose="020E0602020502020306" pitchFamily="34" charset="0"/>
                <a:ea typeface="Calibri" panose="020F0502020204030204" pitchFamily="34" charset="0"/>
              </a:rPr>
              <a:t>contra el </a:t>
            </a:r>
            <a:r>
              <a:rPr lang="es-ES" sz="2000" b="1" i="1" dirty="0">
                <a:latin typeface="Berlin Sans FB" panose="020E0602020502020306" pitchFamily="34" charset="0"/>
                <a:ea typeface="Calibri" panose="020F0502020204030204" pitchFamily="34" charset="0"/>
              </a:rPr>
              <a:t>“Fiel y Verdadero” </a:t>
            </a:r>
            <a:r>
              <a:rPr lang="es-ES" sz="2000" dirty="0">
                <a:latin typeface="Berlin Sans FB" panose="020E0602020502020306" pitchFamily="34" charset="0"/>
                <a:ea typeface="Calibri" panose="020F0502020204030204" pitchFamily="34" charset="0"/>
              </a:rPr>
              <a:t>los constituirían </a:t>
            </a:r>
            <a:r>
              <a:rPr lang="es-ES" sz="2000" b="1" dirty="0">
                <a:latin typeface="Berlin Sans FB" panose="020E0602020502020306" pitchFamily="34" charset="0"/>
                <a:ea typeface="Calibri" panose="020F0502020204030204" pitchFamily="34" charset="0"/>
              </a:rPr>
              <a:t>seres humanos engañados, mental, moral y espiritualmente, al servicio de autoridades seculares igualmente engañadas por Satanás y sus secuaces</a:t>
            </a:r>
            <a:r>
              <a:rPr lang="es-ES" sz="2000" dirty="0">
                <a:latin typeface="Berlin Sans FB" panose="020E0602020502020306" pitchFamily="34" charset="0"/>
                <a:ea typeface="Calibri" panose="020F0502020204030204" pitchFamily="34" charset="0"/>
              </a:rPr>
              <a:t>. Verdaderos </a:t>
            </a:r>
            <a:r>
              <a:rPr lang="es-ES" sz="2000" i="1" dirty="0">
                <a:latin typeface="Berlin Sans FB" panose="020E0602020502020306" pitchFamily="34" charset="0"/>
                <a:ea typeface="Calibri" panose="020F0502020204030204" pitchFamily="34" charset="0"/>
              </a:rPr>
              <a:t>“ejércitos” </a:t>
            </a:r>
            <a:r>
              <a:rPr lang="es-ES" sz="2000" dirty="0">
                <a:latin typeface="Berlin Sans FB" panose="020E0602020502020306" pitchFamily="34" charset="0"/>
                <a:ea typeface="Calibri" panose="020F0502020204030204" pitchFamily="34" charset="0"/>
              </a:rPr>
              <a:t>de activistas y consejeros políticos, sociales, de familia, etcétera, etcétera, ocupando posiciones de confianza; influyentes miembros de consejos de gobernantes; ejecutivos de agencias y departamentos de todo tipo. En fin, oficiales y empleados de toda categoría y rango, de todas las ramas y dependencias gubernamentales.</a:t>
            </a:r>
            <a:endParaRPr lang="es-ES" sz="2000" dirty="0">
              <a:latin typeface="Berlin Sans FB" panose="020E0602020502020306" pitchFamily="34" charset="0"/>
            </a:endParaRPr>
          </a:p>
        </p:txBody>
      </p:sp>
      <p:sp>
        <p:nvSpPr>
          <p:cNvPr id="10" name="Rectángulo 9"/>
          <p:cNvSpPr/>
          <p:nvPr/>
        </p:nvSpPr>
        <p:spPr>
          <a:xfrm>
            <a:off x="5632174" y="1987826"/>
            <a:ext cx="3313043" cy="4401205"/>
          </a:xfrm>
          <a:prstGeom prst="rect">
            <a:avLst/>
          </a:prstGeom>
        </p:spPr>
        <p:txBody>
          <a:bodyPr wrap="square">
            <a:spAutoFit/>
          </a:bodyPr>
          <a:lstStyle/>
          <a:p>
            <a:r>
              <a:rPr lang="es-ES" sz="2000" dirty="0">
                <a:latin typeface="Times New Roman" panose="02020603050405020304" pitchFamily="18" charset="0"/>
                <a:ea typeface="Calibri" panose="020F0502020204030204" pitchFamily="34" charset="0"/>
              </a:rPr>
              <a:t>Al recibir estos tremendos "ejércitos" </a:t>
            </a:r>
            <a:r>
              <a:rPr lang="es-ES" sz="2000" b="1" dirty="0">
                <a:latin typeface="Times New Roman" panose="02020603050405020304" pitchFamily="18" charset="0"/>
                <a:ea typeface="Calibri" panose="020F0502020204030204" pitchFamily="34" charset="0"/>
              </a:rPr>
              <a:t>órdenes de oponerse a los cristianos</a:t>
            </a:r>
            <a:r>
              <a:rPr lang="es-ES" sz="2000" dirty="0">
                <a:latin typeface="Times New Roman" panose="02020603050405020304" pitchFamily="18" charset="0"/>
                <a:ea typeface="Calibri" panose="020F0502020204030204" pitchFamily="34" charset="0"/>
              </a:rPr>
              <a:t>, </a:t>
            </a:r>
            <a:r>
              <a:rPr lang="es-ES" sz="2000" b="1" dirty="0">
                <a:latin typeface="Times New Roman" panose="02020603050405020304" pitchFamily="18" charset="0"/>
                <a:ea typeface="Calibri" panose="020F0502020204030204" pitchFamily="34" charset="0"/>
              </a:rPr>
              <a:t>su potencial de enredar, entorpecer, obstruir, refrenar, cohibir, prohibir, castigar o destruir sería absolutamente espantoso</a:t>
            </a:r>
            <a:r>
              <a:rPr lang="es-ES" sz="2000" dirty="0">
                <a:latin typeface="Times New Roman" panose="02020603050405020304" pitchFamily="18" charset="0"/>
                <a:ea typeface="Calibri" panose="020F0502020204030204" pitchFamily="34" charset="0"/>
              </a:rPr>
              <a:t>. Entre las posibles medidas que tomarán tales ejércitos opuestos a Dios, su verdadera iglesia y las demás iglesias o religiones, se disciernen las siguientes:</a:t>
            </a:r>
            <a:endParaRPr lang="es-ES" sz="2000" dirty="0"/>
          </a:p>
        </p:txBody>
      </p:sp>
    </p:spTree>
    <p:extLst>
      <p:ext uri="{BB962C8B-B14F-4D97-AF65-F5344CB8AC3E}">
        <p14:creationId xmlns:p14="http://schemas.microsoft.com/office/powerpoint/2010/main" val="261845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7" name="Título 6"/>
          <p:cNvSpPr>
            <a:spLocks noGrp="1"/>
          </p:cNvSpPr>
          <p:nvPr>
            <p:ph type="title"/>
          </p:nvPr>
        </p:nvSpPr>
        <p:spPr>
          <a:xfrm>
            <a:off x="87629" y="220396"/>
            <a:ext cx="9014459" cy="677187"/>
          </a:xfrm>
        </p:spPr>
        <p:txBody>
          <a:bodyPr>
            <a:normAutofit/>
          </a:bodyPr>
          <a:lstStyle/>
          <a:p>
            <a:r>
              <a:rPr lang="es-ES" sz="4000" dirty="0">
                <a:solidFill>
                  <a:srgbClr val="C00000"/>
                </a:solidFill>
                <a:latin typeface="Abadi MT Condensed Extra Bold" panose="020B0A06030101010103" pitchFamily="34" charset="0"/>
              </a:rPr>
              <a:t>Medidas probables que inician la batalla</a:t>
            </a:r>
          </a:p>
        </p:txBody>
      </p:sp>
      <p:sp>
        <p:nvSpPr>
          <p:cNvPr id="2" name="Marcador de contenido 1"/>
          <p:cNvSpPr>
            <a:spLocks noGrp="1"/>
          </p:cNvSpPr>
          <p:nvPr>
            <p:ph idx="1"/>
          </p:nvPr>
        </p:nvSpPr>
        <p:spPr>
          <a:xfrm>
            <a:off x="354163" y="897583"/>
            <a:ext cx="8481390" cy="5115339"/>
          </a:xfrm>
        </p:spPr>
        <p:txBody>
          <a:bodyPr>
            <a:noAutofit/>
          </a:bodyPr>
          <a:lstStyle/>
          <a:p>
            <a:r>
              <a:rPr lang="es-ES" sz="2200" dirty="0">
                <a:solidFill>
                  <a:schemeClr val="tx1"/>
                </a:solidFill>
                <a:latin typeface="Berlin Sans FB" panose="020E0602020502020306" pitchFamily="34" charset="0"/>
              </a:rPr>
              <a:t>(1) Obligar a las iglesias a pagar contribuciones. </a:t>
            </a:r>
          </a:p>
          <a:p>
            <a:r>
              <a:rPr lang="es-ES" sz="2200" dirty="0">
                <a:solidFill>
                  <a:schemeClr val="tx1"/>
                </a:solidFill>
                <a:latin typeface="Berlin Sans FB" panose="020E0602020502020306" pitchFamily="34" charset="0"/>
              </a:rPr>
              <a:t>(2) Rescindir las leyes que garantizan libertad de culto. </a:t>
            </a:r>
          </a:p>
          <a:p>
            <a:r>
              <a:rPr lang="es-ES" sz="2200" dirty="0">
                <a:solidFill>
                  <a:schemeClr val="tx1"/>
                </a:solidFill>
                <a:latin typeface="Berlin Sans FB" panose="020E0602020502020306" pitchFamily="34" charset="0"/>
              </a:rPr>
              <a:t>(3) Proscribir la evangelización por el medio que fuese, prohibiendo programas de radio o televisión, mensajes en los rotativos y sitios de Internet, cerrando, además, imprentas de iglesias, editoriales religiosas y oficinas de ministerios religiosos, como también escuelas, colegios, institutos y universidades auspiciados por religiones.</a:t>
            </a:r>
          </a:p>
          <a:p>
            <a:r>
              <a:rPr lang="es-ES" sz="2200" dirty="0">
                <a:solidFill>
                  <a:schemeClr val="tx1"/>
                </a:solidFill>
                <a:latin typeface="Berlin Sans FB" panose="020E0602020502020306" pitchFamily="34" charset="0"/>
              </a:rPr>
              <a:t>(4) Encarcelar a cualquier líder religioso que resista, tal vez secretamente torturando o matando a los más obstinados o militantes. </a:t>
            </a:r>
          </a:p>
          <a:p>
            <a:r>
              <a:rPr lang="es-ES" sz="2200" dirty="0">
                <a:solidFill>
                  <a:schemeClr val="tx1"/>
                </a:solidFill>
                <a:latin typeface="Berlin Sans FB" panose="020E0602020502020306" pitchFamily="34" charset="0"/>
              </a:rPr>
              <a:t>(5) Cerrar los lugares de reunión de congregaciones, mayormente de las que se opusieran abiertamente a las condiciones o trabas impuestas por gobiernos engañados. </a:t>
            </a:r>
          </a:p>
          <a:p>
            <a:r>
              <a:rPr lang="es-ES" sz="2200" dirty="0">
                <a:solidFill>
                  <a:schemeClr val="tx1"/>
                </a:solidFill>
                <a:latin typeface="Berlin Sans FB" panose="020E0602020502020306" pitchFamily="34" charset="0"/>
              </a:rPr>
              <a:t>(6) Expropiar toda propiedad religiosa, todo recurso material, incluso cuentas bancarias, ofrendas, etcétera.</a:t>
            </a:r>
          </a:p>
          <a:p>
            <a:endParaRPr lang="es-ES" sz="2200"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1584012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7" name="Título 6"/>
          <p:cNvSpPr>
            <a:spLocks noGrp="1"/>
          </p:cNvSpPr>
          <p:nvPr>
            <p:ph type="title"/>
          </p:nvPr>
        </p:nvSpPr>
        <p:spPr>
          <a:xfrm>
            <a:off x="87629" y="220396"/>
            <a:ext cx="9014459" cy="677187"/>
          </a:xfrm>
        </p:spPr>
        <p:txBody>
          <a:bodyPr>
            <a:normAutofit/>
          </a:bodyPr>
          <a:lstStyle/>
          <a:p>
            <a:r>
              <a:rPr lang="es-ES" sz="4000" dirty="0">
                <a:solidFill>
                  <a:srgbClr val="002060"/>
                </a:solidFill>
                <a:latin typeface="Abadi MT Condensed Extra Bold" panose="020B0A06030101010103" pitchFamily="34" charset="0"/>
              </a:rPr>
              <a:t>¿Qué es lo que se prevé que pasará?</a:t>
            </a:r>
          </a:p>
        </p:txBody>
      </p:sp>
      <p:sp>
        <p:nvSpPr>
          <p:cNvPr id="2" name="Marcador de contenido 1"/>
          <p:cNvSpPr>
            <a:spLocks noGrp="1"/>
          </p:cNvSpPr>
          <p:nvPr>
            <p:ph idx="1"/>
          </p:nvPr>
        </p:nvSpPr>
        <p:spPr>
          <a:xfrm>
            <a:off x="354163" y="897583"/>
            <a:ext cx="8481390" cy="5115339"/>
          </a:xfrm>
        </p:spPr>
        <p:txBody>
          <a:bodyPr>
            <a:noAutofit/>
          </a:bodyPr>
          <a:lstStyle/>
          <a:p>
            <a:r>
              <a:rPr lang="es-ES" sz="2300" dirty="0">
                <a:solidFill>
                  <a:schemeClr val="tx1"/>
                </a:solidFill>
                <a:latin typeface="Berlin Sans FB" panose="020E0602020502020306" pitchFamily="34" charset="0"/>
              </a:rPr>
              <a:t>1. La maldad aumentará en toda la tierra. </a:t>
            </a:r>
            <a:r>
              <a:rPr lang="es-ES" sz="2300" dirty="0">
                <a:solidFill>
                  <a:srgbClr val="0070C0"/>
                </a:solidFill>
                <a:latin typeface="Berlin Sans FB" panose="020E0602020502020306" pitchFamily="34" charset="0"/>
              </a:rPr>
              <a:t>Mat. 24.12</a:t>
            </a:r>
          </a:p>
          <a:p>
            <a:r>
              <a:rPr lang="es-ES" sz="2300" dirty="0">
                <a:solidFill>
                  <a:schemeClr val="tx1"/>
                </a:solidFill>
                <a:latin typeface="Berlin Sans FB" panose="020E0602020502020306" pitchFamily="34" charset="0"/>
              </a:rPr>
              <a:t>2. Los infieles a Dios, están sujetos al servicio de Satanás. </a:t>
            </a:r>
            <a:r>
              <a:rPr lang="es-ES" sz="2300" dirty="0">
                <a:solidFill>
                  <a:srgbClr val="0070C0"/>
                </a:solidFill>
                <a:latin typeface="Berlin Sans FB" panose="020E0602020502020306" pitchFamily="34" charset="0"/>
              </a:rPr>
              <a:t>2ª Tim. 2.26</a:t>
            </a:r>
          </a:p>
          <a:p>
            <a:r>
              <a:rPr lang="es-ES" sz="2300" dirty="0">
                <a:solidFill>
                  <a:schemeClr val="tx1"/>
                </a:solidFill>
                <a:latin typeface="Berlin Sans FB" panose="020E0602020502020306" pitchFamily="34" charset="0"/>
              </a:rPr>
              <a:t>3. Los cristianos afligen su alma cada día viendo y oyendo cosas que ofenden a Dios y que nadie puede luchar contra ellas. </a:t>
            </a:r>
            <a:r>
              <a:rPr lang="es-ES" sz="2300" dirty="0">
                <a:solidFill>
                  <a:srgbClr val="0070C0"/>
                </a:solidFill>
                <a:latin typeface="Berlin Sans FB" panose="020E0602020502020306" pitchFamily="34" charset="0"/>
              </a:rPr>
              <a:t>2ª Pe. 2.6 – 10 </a:t>
            </a:r>
          </a:p>
          <a:p>
            <a:r>
              <a:rPr lang="es-ES" sz="2300" dirty="0">
                <a:solidFill>
                  <a:schemeClr val="tx1"/>
                </a:solidFill>
                <a:latin typeface="Berlin Sans FB" panose="020E0602020502020306" pitchFamily="34" charset="0"/>
              </a:rPr>
              <a:t>4. Durante el poco de tiempo final, el mundo entero está bajo el poder del maligno. </a:t>
            </a:r>
            <a:r>
              <a:rPr lang="es-ES" sz="2300" dirty="0">
                <a:solidFill>
                  <a:srgbClr val="0070C0"/>
                </a:solidFill>
                <a:latin typeface="Berlin Sans FB" panose="020E0602020502020306" pitchFamily="34" charset="0"/>
              </a:rPr>
              <a:t>1ª Juan 5.19</a:t>
            </a:r>
          </a:p>
          <a:p>
            <a:r>
              <a:rPr lang="es-ES" sz="2300" dirty="0">
                <a:solidFill>
                  <a:schemeClr val="tx1"/>
                </a:solidFill>
                <a:latin typeface="Berlin Sans FB" panose="020E0602020502020306" pitchFamily="34" charset="0"/>
              </a:rPr>
              <a:t>5. Cristo y sus ejércitos celestiales, no se hacen visibles en el mundo material dominado por Satanás; hasta la segunda venida de Cristo; que marca el final de todo. </a:t>
            </a:r>
            <a:r>
              <a:rPr lang="es-ES" sz="2300" dirty="0">
                <a:solidFill>
                  <a:srgbClr val="0070C0"/>
                </a:solidFill>
                <a:latin typeface="Berlin Sans FB" panose="020E0602020502020306" pitchFamily="34" charset="0"/>
              </a:rPr>
              <a:t>Ap. 19.14, Mt. 24.30</a:t>
            </a:r>
          </a:p>
          <a:p>
            <a:r>
              <a:rPr lang="es-ES" sz="2300" dirty="0">
                <a:solidFill>
                  <a:schemeClr val="tx1"/>
                </a:solidFill>
                <a:latin typeface="Berlin Sans FB" panose="020E0602020502020306" pitchFamily="34" charset="0"/>
              </a:rPr>
              <a:t>6. Mientras esto no llegue, la gran batalla continua, porque no tenemos lucha contra carne, ni sangre; sino contra principados, contra potestades, contra gobernadores de las tinieblas, contra huestes espirituales de maldad en las “REGIONES” celestes. </a:t>
            </a:r>
            <a:r>
              <a:rPr lang="es-ES" sz="2300" dirty="0">
                <a:solidFill>
                  <a:srgbClr val="0070C0"/>
                </a:solidFill>
                <a:latin typeface="Berlin Sans FB" panose="020E0602020502020306" pitchFamily="34" charset="0"/>
              </a:rPr>
              <a:t>Efesios 6.12</a:t>
            </a:r>
          </a:p>
        </p:txBody>
      </p:sp>
    </p:spTree>
    <p:extLst>
      <p:ext uri="{BB962C8B-B14F-4D97-AF65-F5344CB8AC3E}">
        <p14:creationId xmlns:p14="http://schemas.microsoft.com/office/powerpoint/2010/main" val="307878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7" name="Título 6"/>
          <p:cNvSpPr>
            <a:spLocks noGrp="1"/>
          </p:cNvSpPr>
          <p:nvPr>
            <p:ph type="title"/>
          </p:nvPr>
        </p:nvSpPr>
        <p:spPr>
          <a:xfrm>
            <a:off x="586077" y="657718"/>
            <a:ext cx="7325471" cy="677187"/>
          </a:xfrm>
        </p:spPr>
        <p:txBody>
          <a:bodyPr>
            <a:normAutofit/>
          </a:bodyPr>
          <a:lstStyle/>
          <a:p>
            <a:r>
              <a:rPr lang="es-ES" sz="4000" dirty="0">
                <a:solidFill>
                  <a:srgbClr val="002060"/>
                </a:solidFill>
                <a:latin typeface="Abadi MT Condensed Extra Bold" panose="020B0A06030101010103" pitchFamily="34" charset="0"/>
              </a:rPr>
              <a:t>¿Qué es lo que se prevé que pasará?</a:t>
            </a:r>
          </a:p>
        </p:txBody>
      </p:sp>
      <p:sp>
        <p:nvSpPr>
          <p:cNvPr id="2" name="Marcador de contenido 1"/>
          <p:cNvSpPr>
            <a:spLocks noGrp="1"/>
          </p:cNvSpPr>
          <p:nvPr>
            <p:ph idx="1"/>
          </p:nvPr>
        </p:nvSpPr>
        <p:spPr>
          <a:xfrm>
            <a:off x="354163" y="1815548"/>
            <a:ext cx="8481390" cy="4197374"/>
          </a:xfrm>
        </p:spPr>
        <p:txBody>
          <a:bodyPr>
            <a:noAutofit/>
          </a:bodyPr>
          <a:lstStyle/>
          <a:p>
            <a:r>
              <a:rPr lang="es-SV" sz="2300" dirty="0">
                <a:solidFill>
                  <a:schemeClr val="tx1"/>
                </a:solidFill>
                <a:latin typeface="Berlin Sans FB" panose="020E0602020502020306" pitchFamily="34" charset="0"/>
              </a:rPr>
              <a:t>Honestamente, es del todo inconcebible que las naciones engañadas existentes durante el “poco de tiempo” montaren una guerra material-carnal contra “el Verbo de Dios” y sus “ejércitos celestiales”, utilizando armas materiales.</a:t>
            </a:r>
          </a:p>
          <a:p>
            <a:r>
              <a:rPr lang="es-SV" sz="2300" dirty="0">
                <a:solidFill>
                  <a:schemeClr val="tx1"/>
                </a:solidFill>
                <a:latin typeface="Berlin Sans FB" panose="020E0602020502020306" pitchFamily="34" charset="0"/>
              </a:rPr>
              <a:t> ¿Ejércitos carnales contra los “ejércitos celestiales” del Todopoderoso Dios? ¿Contra el Ser Omnipotente capaz de crear y destruir, desde lo más diminuto hasta el universo material mismo, con solo decir la palabra?</a:t>
            </a:r>
          </a:p>
          <a:p>
            <a:r>
              <a:rPr lang="es-SV" sz="2300" dirty="0">
                <a:solidFill>
                  <a:schemeClr val="tx1"/>
                </a:solidFill>
                <a:latin typeface="Berlin Sans FB" panose="020E0602020502020306" pitchFamily="34" charset="0"/>
              </a:rPr>
              <a:t> ¡La mera noción es ridícula! Contra tal poder, ¿de qué valen rayos láser, cohetes lanzados desde plataformas espaciales, aviones de caza, bombas nucleares o cualquier otro instrumento material de guerra, por sofisticado o poderoso que fuere?</a:t>
            </a:r>
            <a:endParaRPr lang="es-ES" sz="2300"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25143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7" name="Título 6"/>
          <p:cNvSpPr>
            <a:spLocks noGrp="1"/>
          </p:cNvSpPr>
          <p:nvPr>
            <p:ph type="title"/>
          </p:nvPr>
        </p:nvSpPr>
        <p:spPr>
          <a:xfrm>
            <a:off x="586077" y="657718"/>
            <a:ext cx="7325471" cy="677187"/>
          </a:xfrm>
        </p:spPr>
        <p:txBody>
          <a:bodyPr>
            <a:normAutofit/>
          </a:bodyPr>
          <a:lstStyle/>
          <a:p>
            <a:r>
              <a:rPr lang="es-ES" sz="4000" dirty="0">
                <a:solidFill>
                  <a:srgbClr val="002060"/>
                </a:solidFill>
                <a:latin typeface="Abadi MT Condensed Extra Bold" panose="020B0A06030101010103" pitchFamily="34" charset="0"/>
              </a:rPr>
              <a:t>¿Qué es lo que se prevé que pasará?</a:t>
            </a:r>
          </a:p>
        </p:txBody>
      </p:sp>
      <p:sp>
        <p:nvSpPr>
          <p:cNvPr id="2" name="Marcador de contenido 1"/>
          <p:cNvSpPr>
            <a:spLocks noGrp="1"/>
          </p:cNvSpPr>
          <p:nvPr>
            <p:ph idx="1"/>
          </p:nvPr>
        </p:nvSpPr>
        <p:spPr>
          <a:xfrm>
            <a:off x="354163" y="1815548"/>
            <a:ext cx="8481390" cy="4197374"/>
          </a:xfrm>
        </p:spPr>
        <p:txBody>
          <a:bodyPr>
            <a:noAutofit/>
          </a:bodyPr>
          <a:lstStyle/>
          <a:p>
            <a:r>
              <a:rPr lang="es-SV" sz="2400" dirty="0">
                <a:solidFill>
                  <a:schemeClr val="tx1"/>
                </a:solidFill>
                <a:latin typeface="Berlin Sans FB" panose="020E0602020502020306" pitchFamily="34" charset="0"/>
              </a:rPr>
              <a:t>Lógicamente, el poder de Dios para destruir es tan grande como el de crear, sosteniendo esta observación el Diluvio universal del tiempo de Noé. Este poder destructivo divino se pone de relieve en textos bíblicos que afirman la futura destrucción de todo lo temporal, por ejemplo, 2 Corintios 4:18 y 2 Pedro 3:10-13. Así que, al solo pronunciar Dios las palabras de juicio y sentencia, ¡</a:t>
            </a:r>
            <a:r>
              <a:rPr lang="es-SV" sz="2400" dirty="0">
                <a:solidFill>
                  <a:srgbClr val="C00000"/>
                </a:solidFill>
                <a:latin typeface="Berlin Sans FB" panose="020E0602020502020306" pitchFamily="34" charset="0"/>
              </a:rPr>
              <a:t>todos sus enemigos en la tierra, con todas sus armas carnales, serán consumidos</a:t>
            </a:r>
            <a:r>
              <a:rPr lang="es-SV" sz="2400" dirty="0">
                <a:solidFill>
                  <a:schemeClr val="tx1"/>
                </a:solidFill>
                <a:latin typeface="Berlin Sans FB" panose="020E0602020502020306" pitchFamily="34" charset="0"/>
              </a:rPr>
              <a:t>! </a:t>
            </a:r>
            <a:endParaRPr lang="es-ES" sz="2400"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2103049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7" name="Título 6"/>
          <p:cNvSpPr>
            <a:spLocks noGrp="1"/>
          </p:cNvSpPr>
          <p:nvPr>
            <p:ph type="title"/>
          </p:nvPr>
        </p:nvSpPr>
        <p:spPr>
          <a:xfrm>
            <a:off x="586077" y="172278"/>
            <a:ext cx="8017565" cy="1334905"/>
          </a:xfrm>
        </p:spPr>
        <p:txBody>
          <a:bodyPr>
            <a:normAutofit/>
          </a:bodyPr>
          <a:lstStyle/>
          <a:p>
            <a:r>
              <a:rPr lang="es-ES" sz="4000" dirty="0">
                <a:solidFill>
                  <a:srgbClr val="002060"/>
                </a:solidFill>
                <a:latin typeface="Abadi MT Condensed Extra Bold" panose="020B0A06030101010103" pitchFamily="34" charset="0"/>
              </a:rPr>
              <a:t>Muchos religiosos creen y enseñan un Armagedón material con armas humanas</a:t>
            </a:r>
          </a:p>
        </p:txBody>
      </p:sp>
      <p:sp>
        <p:nvSpPr>
          <p:cNvPr id="2" name="Marcador de contenido 1"/>
          <p:cNvSpPr>
            <a:spLocks noGrp="1"/>
          </p:cNvSpPr>
          <p:nvPr>
            <p:ph idx="1"/>
          </p:nvPr>
        </p:nvSpPr>
        <p:spPr>
          <a:xfrm>
            <a:off x="354163" y="1815548"/>
            <a:ext cx="8481390" cy="4197374"/>
          </a:xfrm>
        </p:spPr>
        <p:txBody>
          <a:bodyPr>
            <a:noAutofit/>
          </a:bodyPr>
          <a:lstStyle/>
          <a:p>
            <a:r>
              <a:rPr lang="es-SV" sz="2400" dirty="0">
                <a:solidFill>
                  <a:schemeClr val="tx1"/>
                </a:solidFill>
                <a:latin typeface="Berlin Sans FB" panose="020E0602020502020306" pitchFamily="34" charset="0"/>
              </a:rPr>
              <a:t>Al respecto, tenemos a bien plantearles las siguientes preguntas. De ser Armagedón una guerra terrenal-material, </a:t>
            </a:r>
            <a:r>
              <a:rPr lang="es-SV" sz="2400" dirty="0">
                <a:solidFill>
                  <a:srgbClr val="002060"/>
                </a:solidFill>
                <a:latin typeface="Berlin Sans FB" panose="020E0602020502020306" pitchFamily="34" charset="0"/>
              </a:rPr>
              <a:t>¿cuánto tiempo durará la batalla? ¿Cuántas bajas habrá en los “ejércitos celestiales” del “Fiel y Verdadero”? ¿Cuáles armas carnales serán efectivas contra el jinete del “caballo blanco”, sus ángeles y los santos glorificados? ¿Es Dios hombre para que baje de su trono y pelee como hombre carnal? ¿Es tan corto su brazo? ¿Llegarán a ser tan inteligentes, técnicamente sofisticadas y poderosas las naciones engañadas como para sentirse capaces de entrar en conflicto carnal-material con el “Rey de reyes” y sus “ejércitos celestiales”?</a:t>
            </a:r>
            <a:r>
              <a:rPr lang="es-SV" sz="2400" dirty="0">
                <a:solidFill>
                  <a:schemeClr val="tx1"/>
                </a:solidFill>
                <a:latin typeface="Berlin Sans FB" panose="020E0602020502020306" pitchFamily="34" charset="0"/>
              </a:rPr>
              <a:t> Estas preguntas, con sus respuestas de rigor, resaltan lo absurdo de proyectar una batalla carnal entre las naciones engañadas y los "ejércitos celestiales".</a:t>
            </a:r>
            <a:endParaRPr lang="es-ES" sz="2400"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2241682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7" name="Título 6"/>
          <p:cNvSpPr>
            <a:spLocks noGrp="1"/>
          </p:cNvSpPr>
          <p:nvPr>
            <p:ph type="title"/>
          </p:nvPr>
        </p:nvSpPr>
        <p:spPr>
          <a:xfrm>
            <a:off x="225287" y="407253"/>
            <a:ext cx="8746435" cy="1099930"/>
          </a:xfrm>
        </p:spPr>
        <p:txBody>
          <a:bodyPr>
            <a:normAutofit fontScale="90000"/>
          </a:bodyPr>
          <a:lstStyle/>
          <a:p>
            <a:r>
              <a:rPr lang="es-SV" sz="4000" dirty="0">
                <a:solidFill>
                  <a:srgbClr val="002060"/>
                </a:solidFill>
                <a:latin typeface="Abadi MT Condensed Extra Bold" panose="020B0A06030101010103" pitchFamily="34" charset="0"/>
              </a:rPr>
              <a:t>El estado político de las naciones seculares-políticas existentes durante el "poco de tiempo".</a:t>
            </a:r>
            <a:endParaRPr lang="es-ES" sz="4000" dirty="0">
              <a:solidFill>
                <a:srgbClr val="002060"/>
              </a:solidFill>
              <a:latin typeface="Abadi MT Condensed Extra Bold" panose="020B0A06030101010103" pitchFamily="34" charset="0"/>
            </a:endParaRPr>
          </a:p>
        </p:txBody>
      </p:sp>
      <p:sp>
        <p:nvSpPr>
          <p:cNvPr id="2" name="Marcador de contenido 1"/>
          <p:cNvSpPr>
            <a:spLocks noGrp="1"/>
          </p:cNvSpPr>
          <p:nvPr>
            <p:ph idx="1"/>
          </p:nvPr>
        </p:nvSpPr>
        <p:spPr>
          <a:xfrm>
            <a:off x="354163" y="1815548"/>
            <a:ext cx="8481390" cy="4197374"/>
          </a:xfrm>
        </p:spPr>
        <p:txBody>
          <a:bodyPr>
            <a:noAutofit/>
          </a:bodyPr>
          <a:lstStyle/>
          <a:p>
            <a:r>
              <a:rPr lang="es-SV" sz="2400" dirty="0">
                <a:solidFill>
                  <a:schemeClr val="tx1"/>
                </a:solidFill>
                <a:latin typeface="Berlin Sans FB" panose="020E0602020502020306" pitchFamily="34" charset="0"/>
              </a:rPr>
              <a:t>¿Cuáles son las implicaciones de las expresiones "reunirlos a la batalla" (Ap. 16:14), "los reunió en... Armagedón" (Apocalipsis 16:16), y "reunidos para guerrear" (Apocalipsis 19:19)? Normalmente, no es nada fácil "reunir" ni siquiera unas pocas naciones para cualquier propósito específico. Más sin embargo, durante el "poco de tiempo", increíblemente, ¡Satanás logra reunir a todas las naciones contra Dios, su Libro y su Pueblo! ¡A todas! “…a los reyes de la tierra en todo el mundo…” (Apocalipsis 16:14). </a:t>
            </a:r>
          </a:p>
          <a:p>
            <a:r>
              <a:rPr lang="es-SV" sz="2400" dirty="0">
                <a:solidFill>
                  <a:schemeClr val="tx1"/>
                </a:solidFill>
                <a:latin typeface="Berlin Sans FB" panose="020E0602020502020306" pitchFamily="34" charset="0"/>
              </a:rPr>
              <a:t>La unidad de todas las naciones durante el "poco de tiempo" significa, claramente, que dejarán de pelear entre sí mismas durante referido periodo. ¡Se unirán! </a:t>
            </a:r>
          </a:p>
        </p:txBody>
      </p:sp>
    </p:spTree>
    <p:extLst>
      <p:ext uri="{BB962C8B-B14F-4D97-AF65-F5344CB8AC3E}">
        <p14:creationId xmlns:p14="http://schemas.microsoft.com/office/powerpoint/2010/main" val="2129593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7" name="Título 6"/>
          <p:cNvSpPr>
            <a:spLocks noGrp="1"/>
          </p:cNvSpPr>
          <p:nvPr>
            <p:ph type="title"/>
          </p:nvPr>
        </p:nvSpPr>
        <p:spPr>
          <a:xfrm>
            <a:off x="225287" y="407253"/>
            <a:ext cx="8746435" cy="1099930"/>
          </a:xfrm>
        </p:spPr>
        <p:txBody>
          <a:bodyPr>
            <a:normAutofit fontScale="90000"/>
          </a:bodyPr>
          <a:lstStyle/>
          <a:p>
            <a:r>
              <a:rPr lang="es-SV" sz="4000" dirty="0">
                <a:solidFill>
                  <a:srgbClr val="002060"/>
                </a:solidFill>
                <a:latin typeface="Abadi MT Condensed Extra Bold" panose="020B0A06030101010103" pitchFamily="34" charset="0"/>
              </a:rPr>
              <a:t>El estado político de las naciones seculares-políticas existentes durante el "poco de tiempo".</a:t>
            </a:r>
            <a:endParaRPr lang="es-ES" sz="4000" dirty="0">
              <a:solidFill>
                <a:srgbClr val="002060"/>
              </a:solidFill>
              <a:latin typeface="Abadi MT Condensed Extra Bold" panose="020B0A06030101010103" pitchFamily="34" charset="0"/>
            </a:endParaRPr>
          </a:p>
        </p:txBody>
      </p:sp>
      <p:sp>
        <p:nvSpPr>
          <p:cNvPr id="2" name="Marcador de contenido 1"/>
          <p:cNvSpPr>
            <a:spLocks noGrp="1"/>
          </p:cNvSpPr>
          <p:nvPr>
            <p:ph idx="1"/>
          </p:nvPr>
        </p:nvSpPr>
        <p:spPr>
          <a:xfrm>
            <a:off x="354163" y="1815548"/>
            <a:ext cx="8481390" cy="4197374"/>
          </a:xfrm>
        </p:spPr>
        <p:txBody>
          <a:bodyPr>
            <a:noAutofit/>
          </a:bodyPr>
          <a:lstStyle/>
          <a:p>
            <a:r>
              <a:rPr lang="es-SV" sz="2400" dirty="0">
                <a:solidFill>
                  <a:schemeClr val="tx1"/>
                </a:solidFill>
                <a:latin typeface="Berlin Sans FB" panose="020E0602020502020306" pitchFamily="34" charset="0"/>
              </a:rPr>
              <a:t>Así que, contrario a los escenarios presentados por pentecostales, muchos evangélicos y otros religiosos, no habrá ninguna "</a:t>
            </a:r>
            <a:r>
              <a:rPr lang="es-SV" sz="2400" dirty="0">
                <a:solidFill>
                  <a:srgbClr val="C00000"/>
                </a:solidFill>
                <a:latin typeface="Berlin Sans FB" panose="020E0602020502020306" pitchFamily="34" charset="0"/>
              </a:rPr>
              <a:t>gran guerra mundial carnal</a:t>
            </a:r>
            <a:r>
              <a:rPr lang="es-SV" sz="2400" dirty="0">
                <a:solidFill>
                  <a:schemeClr val="tx1"/>
                </a:solidFill>
                <a:latin typeface="Berlin Sans FB" panose="020E0602020502020306" pitchFamily="34" charset="0"/>
              </a:rPr>
              <a:t>" durante el "poco de tiempo" que precede el fin. </a:t>
            </a:r>
          </a:p>
          <a:p>
            <a:r>
              <a:rPr lang="es-SV" sz="2400" dirty="0">
                <a:solidFill>
                  <a:schemeClr val="tx1"/>
                </a:solidFill>
                <a:latin typeface="Berlin Sans FB" panose="020E0602020502020306" pitchFamily="34" charset="0"/>
              </a:rPr>
              <a:t>No pocos intérpretes contemporáneos de profecías, con sus multitudes de discípulos, están esperando “</a:t>
            </a:r>
            <a:r>
              <a:rPr lang="es-SV" sz="2400" dirty="0">
                <a:solidFill>
                  <a:srgbClr val="C00000"/>
                </a:solidFill>
                <a:latin typeface="Berlin Sans FB" panose="020E0602020502020306" pitchFamily="34" charset="0"/>
              </a:rPr>
              <a:t>el inminente estallido de una gran guerra global</a:t>
            </a:r>
            <a:r>
              <a:rPr lang="es-SV" sz="2400" dirty="0">
                <a:solidFill>
                  <a:schemeClr val="tx1"/>
                </a:solidFill>
                <a:latin typeface="Berlin Sans FB" panose="020E0602020502020306" pitchFamily="34" charset="0"/>
              </a:rPr>
              <a:t>" como señal que compruebe el acercamiento del fin. </a:t>
            </a:r>
          </a:p>
          <a:p>
            <a:r>
              <a:rPr lang="es-SV" sz="2400" dirty="0">
                <a:solidFill>
                  <a:schemeClr val="tx1"/>
                </a:solidFill>
                <a:latin typeface="Berlin Sans FB" panose="020E0602020502020306" pitchFamily="34" charset="0"/>
              </a:rPr>
              <a:t>Su visión del futuro la Biblia no la respalda. “</a:t>
            </a:r>
            <a:r>
              <a:rPr lang="es-SV" sz="2400" dirty="0">
                <a:solidFill>
                  <a:srgbClr val="002060"/>
                </a:solidFill>
                <a:latin typeface="Berlin Sans FB" panose="020E0602020502020306" pitchFamily="34" charset="0"/>
              </a:rPr>
              <a:t>Naciones terrenales en paz</a:t>
            </a:r>
            <a:r>
              <a:rPr lang="es-SV" sz="2400" dirty="0">
                <a:solidFill>
                  <a:schemeClr val="tx1"/>
                </a:solidFill>
                <a:latin typeface="Berlin Sans FB" panose="020E0602020502020306" pitchFamily="34" charset="0"/>
              </a:rPr>
              <a:t>” es el escenario bíblico para el “poco de tiempo”, y no, en definitiva, “</a:t>
            </a:r>
            <a:r>
              <a:rPr lang="es-SV" sz="2400" dirty="0">
                <a:solidFill>
                  <a:srgbClr val="7030A0"/>
                </a:solidFill>
                <a:latin typeface="Berlin Sans FB" panose="020E0602020502020306" pitchFamily="34" charset="0"/>
              </a:rPr>
              <a:t>naciones enfrascadas en una guerra global</a:t>
            </a:r>
            <a:r>
              <a:rPr lang="es-SV" sz="2400" dirty="0">
                <a:solidFill>
                  <a:schemeClr val="tx1"/>
                </a:solidFill>
                <a:latin typeface="Berlin Sans FB" panose="020E0602020502020306" pitchFamily="34" charset="0"/>
              </a:rPr>
              <a:t>”. </a:t>
            </a:r>
          </a:p>
        </p:txBody>
      </p:sp>
    </p:spTree>
    <p:extLst>
      <p:ext uri="{BB962C8B-B14F-4D97-AF65-F5344CB8AC3E}">
        <p14:creationId xmlns:p14="http://schemas.microsoft.com/office/powerpoint/2010/main" val="2189951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7" name="Título 6"/>
          <p:cNvSpPr>
            <a:spLocks noGrp="1"/>
          </p:cNvSpPr>
          <p:nvPr>
            <p:ph type="title"/>
          </p:nvPr>
        </p:nvSpPr>
        <p:spPr>
          <a:xfrm>
            <a:off x="225287" y="407253"/>
            <a:ext cx="8746435" cy="1099930"/>
          </a:xfrm>
        </p:spPr>
        <p:txBody>
          <a:bodyPr>
            <a:normAutofit fontScale="90000"/>
          </a:bodyPr>
          <a:lstStyle/>
          <a:p>
            <a:r>
              <a:rPr lang="es-SV" sz="4000" dirty="0">
                <a:solidFill>
                  <a:srgbClr val="002060"/>
                </a:solidFill>
                <a:latin typeface="Abadi MT Condensed Extra Bold" panose="020B0A06030101010103" pitchFamily="34" charset="0"/>
              </a:rPr>
              <a:t>El estado político de las naciones seculares-políticas existentes durante el "poco de tiempo".</a:t>
            </a:r>
            <a:endParaRPr lang="es-ES" sz="4000" dirty="0">
              <a:solidFill>
                <a:srgbClr val="002060"/>
              </a:solidFill>
              <a:latin typeface="Abadi MT Condensed Extra Bold" panose="020B0A06030101010103" pitchFamily="34" charset="0"/>
            </a:endParaRPr>
          </a:p>
        </p:txBody>
      </p:sp>
      <p:sp>
        <p:nvSpPr>
          <p:cNvPr id="2" name="Marcador de contenido 1"/>
          <p:cNvSpPr>
            <a:spLocks noGrp="1"/>
          </p:cNvSpPr>
          <p:nvPr>
            <p:ph idx="1"/>
          </p:nvPr>
        </p:nvSpPr>
        <p:spPr>
          <a:xfrm>
            <a:off x="354163" y="1815548"/>
            <a:ext cx="8481390" cy="4197374"/>
          </a:xfrm>
        </p:spPr>
        <p:txBody>
          <a:bodyPr>
            <a:noAutofit/>
          </a:bodyPr>
          <a:lstStyle/>
          <a:p>
            <a:r>
              <a:rPr lang="es-SV" sz="2400" dirty="0">
                <a:solidFill>
                  <a:schemeClr val="tx1"/>
                </a:solidFill>
                <a:latin typeface="Berlin Sans FB" panose="020E0602020502020306" pitchFamily="34" charset="0"/>
              </a:rPr>
              <a:t>Confirma nuestras observaciones y conclusiones la palabra profética del apóstol Pablo en (1ª  Tesalonicenses 5:1-3) "Cuando digan: </a:t>
            </a:r>
            <a:r>
              <a:rPr lang="es-SV" sz="2400" dirty="0">
                <a:solidFill>
                  <a:srgbClr val="0070C0"/>
                </a:solidFill>
                <a:latin typeface="Berlin Sans FB" panose="020E0602020502020306" pitchFamily="34" charset="0"/>
              </a:rPr>
              <a:t>Paz y seguridad</a:t>
            </a:r>
            <a:r>
              <a:rPr lang="es-SV" sz="2400" dirty="0">
                <a:solidFill>
                  <a:schemeClr val="tx1"/>
                </a:solidFill>
                <a:latin typeface="Berlin Sans FB" panose="020E0602020502020306" pitchFamily="34" charset="0"/>
              </a:rPr>
              <a:t>, entonces vendrá sobre ellos destrucción repentina, como los dolores a la mujer encinta, y no escaparán." </a:t>
            </a:r>
          </a:p>
          <a:p>
            <a:endParaRPr lang="es-SV" sz="2400" dirty="0">
              <a:solidFill>
                <a:schemeClr val="tx1"/>
              </a:solidFill>
              <a:latin typeface="Berlin Sans FB" panose="020E0602020502020306" pitchFamily="34" charset="0"/>
            </a:endParaRPr>
          </a:p>
          <a:p>
            <a:r>
              <a:rPr lang="es-SV" sz="2400" dirty="0">
                <a:solidFill>
                  <a:schemeClr val="tx1"/>
                </a:solidFill>
                <a:latin typeface="Berlin Sans FB" panose="020E0602020502020306" pitchFamily="34" charset="0"/>
              </a:rPr>
              <a:t>¿Cuántos predicadores, particularmente de los que se obsesionan con “</a:t>
            </a:r>
            <a:r>
              <a:rPr lang="es-SV" sz="2400" dirty="0">
                <a:solidFill>
                  <a:srgbClr val="C00000"/>
                </a:solidFill>
                <a:latin typeface="Berlin Sans FB" panose="020E0602020502020306" pitchFamily="34" charset="0"/>
              </a:rPr>
              <a:t>Apocalipsis, profecías, la Segunda Venida de Cristo, el Rapto, el Milenio y el fin del mundo</a:t>
            </a:r>
            <a:r>
              <a:rPr lang="es-SV" sz="2400" dirty="0">
                <a:solidFill>
                  <a:schemeClr val="tx1"/>
                </a:solidFill>
                <a:latin typeface="Berlin Sans FB" panose="020E0602020502020306" pitchFamily="34" charset="0"/>
              </a:rPr>
              <a:t>” incorporan en sus escenarios para los últimos días esta proyección del Espíritu Santo? El apóstol Pablo dice que los cristianos en Tesalónica sabían “perfectamente” lo del “día del Señor”, incluso lo que estarán diciendo los hijos de la noche, poco antes de aquél día.</a:t>
            </a:r>
          </a:p>
          <a:p>
            <a:endParaRPr lang="es-SV" sz="2400"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99493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59" y="278295"/>
            <a:ext cx="7543800" cy="1245706"/>
          </a:xfrm>
        </p:spPr>
        <p:txBody>
          <a:bodyPr>
            <a:normAutofit/>
          </a:bodyPr>
          <a:lstStyle/>
          <a:p>
            <a:pPr algn="ctr"/>
            <a:r>
              <a:rPr lang="es-ES" sz="8000"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Armagedón</a:t>
            </a:r>
          </a:p>
        </p:txBody>
      </p:sp>
      <p:sp>
        <p:nvSpPr>
          <p:cNvPr id="3" name="Marcador de contenido 2"/>
          <p:cNvSpPr>
            <a:spLocks noGrp="1"/>
          </p:cNvSpPr>
          <p:nvPr>
            <p:ph idx="1"/>
          </p:nvPr>
        </p:nvSpPr>
        <p:spPr>
          <a:xfrm>
            <a:off x="586077" y="1845734"/>
            <a:ext cx="8017565" cy="4023360"/>
          </a:xfrm>
        </p:spPr>
        <p:txBody>
          <a:bodyPr>
            <a:noAutofit/>
          </a:bodyPr>
          <a:lstStyle/>
          <a:p>
            <a:r>
              <a:rPr lang="es-ES" sz="2600" dirty="0">
                <a:solidFill>
                  <a:schemeClr val="tx1"/>
                </a:solidFill>
                <a:latin typeface="Berlin Sans FB" panose="020E0602020502020306" pitchFamily="34" charset="0"/>
              </a:rPr>
              <a:t>El </a:t>
            </a:r>
            <a:r>
              <a:rPr lang="es-ES" sz="2600" b="1" dirty="0">
                <a:solidFill>
                  <a:schemeClr val="tx1"/>
                </a:solidFill>
                <a:latin typeface="Berlin Sans FB" panose="020E0602020502020306" pitchFamily="34" charset="0"/>
              </a:rPr>
              <a:t>Armagedón, </a:t>
            </a:r>
            <a:r>
              <a:rPr lang="es-ES" sz="2600" dirty="0">
                <a:solidFill>
                  <a:schemeClr val="tx1"/>
                </a:solidFill>
                <a:latin typeface="Berlin Sans FB" panose="020E0602020502020306" pitchFamily="34" charset="0"/>
              </a:rPr>
              <a:t>es el nombre dado por el autor del Apocalipsis al sitio donde tendrá lugar la batalla final de Dios contra las fuerzas satánicas (</a:t>
            </a:r>
            <a:r>
              <a:rPr lang="es-ES" sz="2600" u="sng" dirty="0">
                <a:solidFill>
                  <a:schemeClr val="tx1"/>
                </a:solidFill>
                <a:latin typeface="Berlin Sans FB" panose="020E0602020502020306" pitchFamily="34" charset="0"/>
              </a:rPr>
              <a:t>Apocalipsis_16:16</a:t>
            </a:r>
            <a:r>
              <a:rPr lang="es-ES" sz="2600" dirty="0">
                <a:solidFill>
                  <a:schemeClr val="tx1"/>
                </a:solidFill>
                <a:latin typeface="Berlin Sans FB" panose="020E0602020502020306" pitchFamily="34" charset="0"/>
              </a:rPr>
              <a:t>). El texto dice que este lugar es llamado así </a:t>
            </a:r>
            <a:r>
              <a:rPr lang="es-ES" sz="2600" i="1" dirty="0">
                <a:solidFill>
                  <a:schemeClr val="tx1"/>
                </a:solidFill>
                <a:latin typeface="Berlin Sans FB" panose="020E0602020502020306" pitchFamily="34" charset="0"/>
              </a:rPr>
              <a:t>“en hebreo”.</a:t>
            </a:r>
            <a:r>
              <a:rPr lang="es-ES" sz="2600" dirty="0">
                <a:solidFill>
                  <a:schemeClr val="tx1"/>
                </a:solidFill>
                <a:latin typeface="Berlin Sans FB" panose="020E0602020502020306" pitchFamily="34" charset="0"/>
              </a:rPr>
              <a:t> No se conoce hasta hoy precedentes del uso de esta palabra. Por eso algunos piensan que se trata de algo simbólico. Otros señalan la posibilidad de que sea una expresión algo deformada de varias palabras hebreas que significarían “ciudad </a:t>
            </a:r>
            <a:r>
              <a:rPr lang="es-ES" sz="2600" dirty="0" err="1">
                <a:solidFill>
                  <a:schemeClr val="tx1"/>
                </a:solidFill>
                <a:latin typeface="Berlin Sans FB" panose="020E0602020502020306" pitchFamily="34" charset="0"/>
              </a:rPr>
              <a:t>Meguido</a:t>
            </a:r>
            <a:r>
              <a:rPr lang="es-ES" sz="2600" dirty="0">
                <a:solidFill>
                  <a:schemeClr val="tx1"/>
                </a:solidFill>
                <a:latin typeface="Berlin Sans FB" panose="020E0602020502020306" pitchFamily="34" charset="0"/>
              </a:rPr>
              <a:t>”, o “monte de reunión”, o “montaña de </a:t>
            </a:r>
            <a:r>
              <a:rPr lang="es-ES" sz="2600" dirty="0" err="1">
                <a:solidFill>
                  <a:schemeClr val="tx1"/>
                </a:solidFill>
                <a:latin typeface="Berlin Sans FB" panose="020E0602020502020306" pitchFamily="34" charset="0"/>
              </a:rPr>
              <a:t>Meguido</a:t>
            </a:r>
            <a:r>
              <a:rPr lang="es-ES" sz="2600" dirty="0">
                <a:solidFill>
                  <a:schemeClr val="tx1"/>
                </a:solidFill>
                <a:latin typeface="Berlin Sans FB" panose="020E0602020502020306" pitchFamily="34" charset="0"/>
              </a:rPr>
              <a:t>”, siendo esta última la interpretación más frecuente.</a:t>
            </a:r>
          </a:p>
        </p:txBody>
      </p:sp>
      <p:sp>
        <p:nvSpPr>
          <p:cNvPr id="4" name="CuadroTexto 3"/>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382692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7" name="Título 6"/>
          <p:cNvSpPr>
            <a:spLocks noGrp="1"/>
          </p:cNvSpPr>
          <p:nvPr>
            <p:ph type="title"/>
          </p:nvPr>
        </p:nvSpPr>
        <p:spPr>
          <a:xfrm>
            <a:off x="225287" y="407253"/>
            <a:ext cx="8746435" cy="1099930"/>
          </a:xfrm>
        </p:spPr>
        <p:txBody>
          <a:bodyPr>
            <a:normAutofit fontScale="90000"/>
          </a:bodyPr>
          <a:lstStyle/>
          <a:p>
            <a:pPr algn="ctr"/>
            <a:r>
              <a:rPr lang="es-SV" sz="4000" dirty="0">
                <a:solidFill>
                  <a:srgbClr val="002060"/>
                </a:solidFill>
                <a:latin typeface="Abadi MT Condensed Extra Bold" panose="020B0A06030101010103" pitchFamily="34" charset="0"/>
              </a:rPr>
              <a:t>El sensacionalismo pentecostal despista a muchos líderes religiosos actualmente.</a:t>
            </a:r>
            <a:endParaRPr lang="es-ES" sz="4000" dirty="0">
              <a:solidFill>
                <a:srgbClr val="002060"/>
              </a:solidFill>
              <a:latin typeface="Abadi MT Condensed Extra Bold" panose="020B0A06030101010103" pitchFamily="34" charset="0"/>
            </a:endParaRPr>
          </a:p>
        </p:txBody>
      </p:sp>
      <p:sp>
        <p:nvSpPr>
          <p:cNvPr id="2" name="Marcador de contenido 1"/>
          <p:cNvSpPr>
            <a:spLocks noGrp="1"/>
          </p:cNvSpPr>
          <p:nvPr>
            <p:ph idx="1"/>
          </p:nvPr>
        </p:nvSpPr>
        <p:spPr>
          <a:xfrm>
            <a:off x="427052" y="1815547"/>
            <a:ext cx="7882062" cy="4200939"/>
          </a:xfrm>
        </p:spPr>
        <p:txBody>
          <a:bodyPr>
            <a:noAutofit/>
          </a:bodyPr>
          <a:lstStyle/>
          <a:p>
            <a:r>
              <a:rPr lang="es-SV" sz="2400" dirty="0">
                <a:solidFill>
                  <a:schemeClr val="tx1"/>
                </a:solidFill>
                <a:latin typeface="Berlin Sans FB" panose="020E0602020502020306" pitchFamily="34" charset="0"/>
              </a:rPr>
              <a:t>Lo  que entendían los tesalonicenses hace dos mil años. Llegando a su término el "poco de tiempo", las gentes de las distintas naciones no estarían gritándose las unas a las otras </a:t>
            </a:r>
            <a:r>
              <a:rPr lang="es-SV" sz="2400" dirty="0">
                <a:solidFill>
                  <a:srgbClr val="C00000"/>
                </a:solidFill>
                <a:latin typeface="Berlin Sans FB" panose="020E0602020502020306" pitchFamily="34" charset="0"/>
              </a:rPr>
              <a:t>"¡Guerra! ¡Guerra! ¡Muerte! ¡Venganza</a:t>
            </a:r>
            <a:r>
              <a:rPr lang="es-SV" sz="2400" dirty="0">
                <a:solidFill>
                  <a:schemeClr val="tx1"/>
                </a:solidFill>
                <a:latin typeface="Berlin Sans FB" panose="020E0602020502020306" pitchFamily="34" charset="0"/>
              </a:rPr>
              <a:t>!", sino proclamando "</a:t>
            </a:r>
            <a:r>
              <a:rPr lang="es-SV" sz="2400" dirty="0">
                <a:solidFill>
                  <a:srgbClr val="0070C0"/>
                </a:solidFill>
                <a:latin typeface="Berlin Sans FB" panose="020E0602020502020306" pitchFamily="34" charset="0"/>
              </a:rPr>
              <a:t>Paz y seguridad</a:t>
            </a:r>
            <a:r>
              <a:rPr lang="es-SV" sz="2400" dirty="0">
                <a:solidFill>
                  <a:schemeClr val="tx1"/>
                </a:solidFill>
                <a:latin typeface="Berlin Sans FB" panose="020E0602020502020306" pitchFamily="34" charset="0"/>
              </a:rPr>
              <a:t>". ¿Quiénes estarán diciendo “Paz y seguridad”? No serán los cristianos vivos durante el “poco de tiempo”, ya que el cuerno pequeño hará “guerra contra los santos, y los vencerá” (</a:t>
            </a:r>
            <a:r>
              <a:rPr lang="es-SV" sz="2400" dirty="0" err="1">
                <a:solidFill>
                  <a:schemeClr val="tx1"/>
                </a:solidFill>
                <a:latin typeface="Berlin Sans FB" panose="020E0602020502020306" pitchFamily="34" charset="0"/>
              </a:rPr>
              <a:t>Dn</a:t>
            </a:r>
            <a:r>
              <a:rPr lang="es-SV" sz="2400" dirty="0">
                <a:solidFill>
                  <a:schemeClr val="tx1"/>
                </a:solidFill>
                <a:latin typeface="Berlin Sans FB" panose="020E0602020502020306" pitchFamily="34" charset="0"/>
              </a:rPr>
              <a:t>. 7:21; Ap. 11:7). Más bien, estarán proclamando “</a:t>
            </a:r>
            <a:r>
              <a:rPr lang="es-SV" sz="2400" dirty="0">
                <a:solidFill>
                  <a:srgbClr val="0070C0"/>
                </a:solidFill>
                <a:latin typeface="Berlin Sans FB" panose="020E0602020502020306" pitchFamily="34" charset="0"/>
              </a:rPr>
              <a:t>Paz y seguridad</a:t>
            </a:r>
            <a:r>
              <a:rPr lang="es-SV" sz="2400" dirty="0">
                <a:solidFill>
                  <a:schemeClr val="tx1"/>
                </a:solidFill>
                <a:latin typeface="Berlin Sans FB" panose="020E0602020502020306" pitchFamily="34" charset="0"/>
              </a:rPr>
              <a:t>” las gentes engañadas que son “de la noche… de las tinieblas… que duermen… que se embriagan” (1 Tesalonicenses 5:4-8).</a:t>
            </a:r>
          </a:p>
        </p:txBody>
      </p:sp>
    </p:spTree>
    <p:extLst>
      <p:ext uri="{BB962C8B-B14F-4D97-AF65-F5344CB8AC3E}">
        <p14:creationId xmlns:p14="http://schemas.microsoft.com/office/powerpoint/2010/main" val="38276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7" name="Título 6"/>
          <p:cNvSpPr>
            <a:spLocks noGrp="1"/>
          </p:cNvSpPr>
          <p:nvPr>
            <p:ph type="title"/>
          </p:nvPr>
        </p:nvSpPr>
        <p:spPr>
          <a:xfrm>
            <a:off x="225287" y="407253"/>
            <a:ext cx="8746435" cy="1099930"/>
          </a:xfrm>
        </p:spPr>
        <p:txBody>
          <a:bodyPr>
            <a:normAutofit fontScale="90000"/>
          </a:bodyPr>
          <a:lstStyle/>
          <a:p>
            <a:r>
              <a:rPr lang="es-SV" sz="4000" dirty="0">
                <a:solidFill>
                  <a:srgbClr val="002060"/>
                </a:solidFill>
                <a:latin typeface="Abadi MT Condensed Extra Bold" panose="020B0A06030101010103" pitchFamily="34" charset="0"/>
              </a:rPr>
              <a:t>El sensacionalismo pentecostal despista a muchos líderes religiosos actualmente.</a:t>
            </a:r>
            <a:endParaRPr lang="es-ES" sz="4000" dirty="0">
              <a:solidFill>
                <a:srgbClr val="002060"/>
              </a:solidFill>
              <a:latin typeface="Abadi MT Condensed Extra Bold" panose="020B0A06030101010103" pitchFamily="34" charset="0"/>
            </a:endParaRPr>
          </a:p>
        </p:txBody>
      </p:sp>
      <p:sp>
        <p:nvSpPr>
          <p:cNvPr id="2" name="Marcador de contenido 1"/>
          <p:cNvSpPr>
            <a:spLocks noGrp="1"/>
          </p:cNvSpPr>
          <p:nvPr>
            <p:ph idx="1"/>
          </p:nvPr>
        </p:nvSpPr>
        <p:spPr>
          <a:xfrm>
            <a:off x="427052" y="1881809"/>
            <a:ext cx="8014583" cy="4197374"/>
          </a:xfrm>
        </p:spPr>
        <p:txBody>
          <a:bodyPr>
            <a:noAutofit/>
          </a:bodyPr>
          <a:lstStyle/>
          <a:p>
            <a:r>
              <a:rPr lang="es-SV" sz="2400" dirty="0">
                <a:solidFill>
                  <a:schemeClr val="tx1"/>
                </a:solidFill>
                <a:latin typeface="Berlin Sans FB" panose="020E0602020502020306" pitchFamily="34" charset="0"/>
              </a:rPr>
              <a:t>¿Qué circunstancia hace posible semejante proclamación entre los seres humanos no convertidos a Dios? ¡La unidad de las naciones engañadas! La unidad entre sí a la que sus gobernantes llegarán, hábilmente persuadidos por los “tres espíritus inmundos a manera de ranas” que salen de la boca del dragón, de la bestia y del falso profeta (Ap. 16:13-14). Vendrá tiempo cuando habrá paz entre los gobiernos y los pueblos engañados. Esta es la profecía, clara e inconfundible, de (1a Tesalonicenses 5:1-3). Estando unidos en su terrible propósito de oponerse a Dios, habrá “</a:t>
            </a:r>
            <a:r>
              <a:rPr lang="es-SV" sz="2400" dirty="0">
                <a:solidFill>
                  <a:srgbClr val="0070C0"/>
                </a:solidFill>
                <a:latin typeface="Berlin Sans FB" panose="020E0602020502020306" pitchFamily="34" charset="0"/>
              </a:rPr>
              <a:t>Paz y seguridad</a:t>
            </a:r>
            <a:r>
              <a:rPr lang="es-SV" sz="2400" dirty="0">
                <a:solidFill>
                  <a:schemeClr val="tx1"/>
                </a:solidFill>
                <a:latin typeface="Berlin Sans FB" panose="020E0602020502020306" pitchFamily="34" charset="0"/>
              </a:rPr>
              <a:t>”, política, social y quizá aun económicamente, para los habitantes del mundo que aman las tinieblas más que la luz. </a:t>
            </a:r>
          </a:p>
        </p:txBody>
      </p:sp>
    </p:spTree>
    <p:extLst>
      <p:ext uri="{BB962C8B-B14F-4D97-AF65-F5344CB8AC3E}">
        <p14:creationId xmlns:p14="http://schemas.microsoft.com/office/powerpoint/2010/main" val="350205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7" name="Título 6"/>
          <p:cNvSpPr>
            <a:spLocks noGrp="1"/>
          </p:cNvSpPr>
          <p:nvPr>
            <p:ph type="title"/>
          </p:nvPr>
        </p:nvSpPr>
        <p:spPr>
          <a:xfrm>
            <a:off x="225287" y="407253"/>
            <a:ext cx="8746435" cy="1099930"/>
          </a:xfrm>
        </p:spPr>
        <p:txBody>
          <a:bodyPr>
            <a:normAutofit fontScale="90000"/>
          </a:bodyPr>
          <a:lstStyle/>
          <a:p>
            <a:pPr algn="ctr"/>
            <a:r>
              <a:rPr lang="es-SV" sz="4000" dirty="0">
                <a:solidFill>
                  <a:srgbClr val="002060"/>
                </a:solidFill>
                <a:latin typeface="Abadi MT Condensed Extra Bold" panose="020B0A06030101010103" pitchFamily="34" charset="0"/>
              </a:rPr>
              <a:t>Condición de los cristianos durante el último poco de tiempo. ¿habrá paz y seguridad?</a:t>
            </a:r>
            <a:endParaRPr lang="es-ES" sz="4000" dirty="0">
              <a:solidFill>
                <a:srgbClr val="002060"/>
              </a:solidFill>
              <a:latin typeface="Abadi MT Condensed Extra Bold" panose="020B0A06030101010103" pitchFamily="34" charset="0"/>
            </a:endParaRPr>
          </a:p>
        </p:txBody>
      </p:sp>
      <p:sp>
        <p:nvSpPr>
          <p:cNvPr id="2" name="Marcador de contenido 1"/>
          <p:cNvSpPr>
            <a:spLocks noGrp="1"/>
          </p:cNvSpPr>
          <p:nvPr>
            <p:ph idx="1"/>
          </p:nvPr>
        </p:nvSpPr>
        <p:spPr>
          <a:xfrm>
            <a:off x="427052" y="1881809"/>
            <a:ext cx="8481390" cy="4197374"/>
          </a:xfrm>
        </p:spPr>
        <p:txBody>
          <a:bodyPr>
            <a:noAutofit/>
          </a:bodyPr>
          <a:lstStyle/>
          <a:p>
            <a:r>
              <a:rPr lang="es-SV" sz="2400" dirty="0">
                <a:solidFill>
                  <a:schemeClr val="tx1"/>
                </a:solidFill>
                <a:latin typeface="Berlin Sans FB" panose="020E0602020502020306" pitchFamily="34" charset="0"/>
              </a:rPr>
              <a:t>Pero, entendámoslo bien para nuestra propia orientación bíblica: estas condiciones no existirán para la iglesia del “poco de tiempo”, ya que la visión profética apocalíptica para los cristianos de aquel tiempo futuro lúgubre es de persecución y aun martirio.</a:t>
            </a:r>
          </a:p>
          <a:p>
            <a:r>
              <a:rPr lang="es-SV" sz="2400" dirty="0">
                <a:solidFill>
                  <a:schemeClr val="tx1"/>
                </a:solidFill>
                <a:latin typeface="Berlin Sans FB" panose="020E0602020502020306" pitchFamily="34" charset="0"/>
              </a:rPr>
              <a:t>A principios del Siglo XXI, se hallan muy activas en nuestro mundo organizaciones nacionales e internacionales cuya meta declarada es eliminar totalmente la guerra como medio para resolver disputas entre las naciones. </a:t>
            </a:r>
          </a:p>
          <a:p>
            <a:r>
              <a:rPr lang="es-SV" sz="2400" dirty="0">
                <a:solidFill>
                  <a:schemeClr val="tx1"/>
                </a:solidFill>
                <a:latin typeface="Berlin Sans FB" panose="020E0602020502020306" pitchFamily="34" charset="0"/>
              </a:rPr>
              <a:t>Que conduzcan su existencia y obra al eventual estado de “naciones en paz” durante el “poco de tiempo”, pues el tiempo dirá. </a:t>
            </a:r>
          </a:p>
        </p:txBody>
      </p:sp>
    </p:spTree>
    <p:extLst>
      <p:ext uri="{BB962C8B-B14F-4D97-AF65-F5344CB8AC3E}">
        <p14:creationId xmlns:p14="http://schemas.microsoft.com/office/powerpoint/2010/main" val="3401636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7" name="Título 6"/>
          <p:cNvSpPr>
            <a:spLocks noGrp="1"/>
          </p:cNvSpPr>
          <p:nvPr>
            <p:ph type="title"/>
          </p:nvPr>
        </p:nvSpPr>
        <p:spPr>
          <a:xfrm>
            <a:off x="225287" y="119270"/>
            <a:ext cx="8746435" cy="451029"/>
          </a:xfrm>
        </p:spPr>
        <p:txBody>
          <a:bodyPr>
            <a:normAutofit/>
          </a:bodyPr>
          <a:lstStyle/>
          <a:p>
            <a:pPr algn="ctr"/>
            <a:r>
              <a:rPr lang="es-SV" sz="2000" dirty="0">
                <a:solidFill>
                  <a:srgbClr val="002060"/>
                </a:solidFill>
                <a:latin typeface="Abadi MT Condensed Extra Bold" panose="020B0A06030101010103" pitchFamily="34" charset="0"/>
              </a:rPr>
              <a:t>Condición de los cristianos durante el último poco de tiempo. ¿habrá paz y seguridad?</a:t>
            </a:r>
            <a:endParaRPr lang="es-ES" sz="2000" dirty="0">
              <a:solidFill>
                <a:srgbClr val="002060"/>
              </a:solidFill>
              <a:latin typeface="Abadi MT Condensed Extra Bold" panose="020B0A06030101010103" pitchFamily="34" charset="0"/>
            </a:endParaRPr>
          </a:p>
        </p:txBody>
      </p:sp>
      <p:pic>
        <p:nvPicPr>
          <p:cNvPr id="4" name="Marcador de contenido 3"/>
          <p:cNvPicPr>
            <a:picLocks noGrp="1" noChangeAspect="1"/>
          </p:cNvPicPr>
          <p:nvPr>
            <p:ph idx="1"/>
          </p:nvPr>
        </p:nvPicPr>
        <p:blipFill>
          <a:blip r:embed="rId2"/>
          <a:stretch>
            <a:fillRect/>
          </a:stretch>
        </p:blipFill>
        <p:spPr>
          <a:xfrm>
            <a:off x="161512" y="669019"/>
            <a:ext cx="5780432" cy="2305050"/>
          </a:xfrm>
          <a:prstGeom prst="rect">
            <a:avLst/>
          </a:prstGeom>
        </p:spPr>
      </p:pic>
      <p:pic>
        <p:nvPicPr>
          <p:cNvPr id="6" name="Imagen 5"/>
          <p:cNvPicPr>
            <a:picLocks noChangeAspect="1"/>
          </p:cNvPicPr>
          <p:nvPr/>
        </p:nvPicPr>
        <p:blipFill>
          <a:blip r:embed="rId3"/>
          <a:stretch>
            <a:fillRect/>
          </a:stretch>
        </p:blipFill>
        <p:spPr>
          <a:xfrm>
            <a:off x="161512" y="2974808"/>
            <a:ext cx="5780432" cy="1695450"/>
          </a:xfrm>
          <a:prstGeom prst="rect">
            <a:avLst/>
          </a:prstGeom>
        </p:spPr>
      </p:pic>
      <p:pic>
        <p:nvPicPr>
          <p:cNvPr id="8" name="Imagen 7"/>
          <p:cNvPicPr>
            <a:picLocks noChangeAspect="1"/>
          </p:cNvPicPr>
          <p:nvPr/>
        </p:nvPicPr>
        <p:blipFill>
          <a:blip r:embed="rId4"/>
          <a:stretch>
            <a:fillRect/>
          </a:stretch>
        </p:blipFill>
        <p:spPr>
          <a:xfrm>
            <a:off x="6082334" y="669019"/>
            <a:ext cx="2857500" cy="3495675"/>
          </a:xfrm>
          <a:prstGeom prst="rect">
            <a:avLst/>
          </a:prstGeom>
        </p:spPr>
      </p:pic>
      <p:sp>
        <p:nvSpPr>
          <p:cNvPr id="9" name="Rectángulo 8"/>
          <p:cNvSpPr/>
          <p:nvPr/>
        </p:nvSpPr>
        <p:spPr>
          <a:xfrm>
            <a:off x="225288" y="4670258"/>
            <a:ext cx="8714546" cy="1754326"/>
          </a:xfrm>
          <a:prstGeom prst="rect">
            <a:avLst/>
          </a:prstGeom>
        </p:spPr>
        <p:txBody>
          <a:bodyPr wrap="square">
            <a:spAutoFit/>
          </a:bodyPr>
          <a:lstStyle/>
          <a:p>
            <a:r>
              <a:rPr lang="es-SV" b="1" dirty="0">
                <a:latin typeface="Arial Narrow" panose="020B0606020202030204" pitchFamily="34" charset="0"/>
              </a:rPr>
              <a:t>Y como ellos no aprobaron tener en cuenta a Dios, Dios los entregó a una mente reprobada, para hacer cosas que no convienen; estando atestados de toda injusticia, fornicación, perversidad, avaricia, maldad; llenos de envidia, homicidios, contiendas, engaños y malignidades; murmuradores, detractores, aborrecedores de Dios, injuriosos, soberbios, altivos, inventores de males, desobedientes a los padres, necios, desleales, sin afecto natural, implacables, sin misericordia. </a:t>
            </a:r>
            <a:r>
              <a:rPr lang="es-SV" b="1" dirty="0">
                <a:solidFill>
                  <a:srgbClr val="C00000"/>
                </a:solidFill>
                <a:latin typeface="Arial Narrow" panose="020B0606020202030204" pitchFamily="34" charset="0"/>
              </a:rPr>
              <a:t>Romanos 1.28 – 31 </a:t>
            </a:r>
            <a:endParaRPr lang="es-ES"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29212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3010" y="3808385"/>
            <a:ext cx="3875603" cy="2378351"/>
          </a:xfrm>
          <a:prstGeom prst="rect">
            <a:avLst/>
          </a:prstGeom>
        </p:spPr>
      </p:pic>
      <p:pic>
        <p:nvPicPr>
          <p:cNvPr id="4" name="Marcador de contenido 3"/>
          <p:cNvPicPr>
            <a:picLocks noGrp="1" noChangeAspect="1"/>
          </p:cNvPicPr>
          <p:nvPr>
            <p:ph idx="1"/>
          </p:nvPr>
        </p:nvPicPr>
        <p:blipFill>
          <a:blip r:embed="rId3"/>
          <a:stretch>
            <a:fillRect/>
          </a:stretch>
        </p:blipFill>
        <p:spPr>
          <a:xfrm>
            <a:off x="3590240" y="1233778"/>
            <a:ext cx="5381482" cy="2400300"/>
          </a:xfrm>
          <a:prstGeom prst="rect">
            <a:avLst/>
          </a:prstGeom>
        </p:spPr>
      </p:pic>
      <p:sp>
        <p:nvSpPr>
          <p:cNvPr id="5" name="Título 6"/>
          <p:cNvSpPr>
            <a:spLocks noGrp="1"/>
          </p:cNvSpPr>
          <p:nvPr>
            <p:ph type="title"/>
          </p:nvPr>
        </p:nvSpPr>
        <p:spPr>
          <a:xfrm>
            <a:off x="3643798" y="223922"/>
            <a:ext cx="5274365" cy="738702"/>
          </a:xfrm>
        </p:spPr>
        <p:txBody>
          <a:bodyPr>
            <a:normAutofit/>
          </a:bodyPr>
          <a:lstStyle/>
          <a:p>
            <a:pPr algn="ctr"/>
            <a:r>
              <a:rPr lang="es-SV" sz="2400" dirty="0">
                <a:solidFill>
                  <a:srgbClr val="002060"/>
                </a:solidFill>
                <a:latin typeface="Abadi MT Condensed Extra Bold" panose="020B0A06030101010103" pitchFamily="34" charset="0"/>
              </a:rPr>
              <a:t>Condición de los cristianos durante el último poco de tiempo. ¿habrá paz y seguridad?</a:t>
            </a:r>
            <a:endParaRPr lang="es-ES" sz="2400" dirty="0">
              <a:solidFill>
                <a:srgbClr val="002060"/>
              </a:solidFill>
              <a:latin typeface="Abadi MT Condensed Extra Bold" panose="020B0A06030101010103" pitchFamily="34" charset="0"/>
            </a:endParaRPr>
          </a:p>
        </p:txBody>
      </p:sp>
      <p:pic>
        <p:nvPicPr>
          <p:cNvPr id="6" name="Imagen 5"/>
          <p:cNvPicPr>
            <a:picLocks noChangeAspect="1"/>
          </p:cNvPicPr>
          <p:nvPr/>
        </p:nvPicPr>
        <p:blipFill>
          <a:blip r:embed="rId4"/>
          <a:stretch>
            <a:fillRect/>
          </a:stretch>
        </p:blipFill>
        <p:spPr>
          <a:xfrm>
            <a:off x="3481685" y="3687749"/>
            <a:ext cx="5490037" cy="2619622"/>
          </a:xfrm>
          <a:prstGeom prst="rect">
            <a:avLst/>
          </a:prstGeom>
        </p:spPr>
      </p:pic>
      <p:sp>
        <p:nvSpPr>
          <p:cNvPr id="7" name="Rectángulo 6"/>
          <p:cNvSpPr/>
          <p:nvPr/>
        </p:nvSpPr>
        <p:spPr>
          <a:xfrm>
            <a:off x="53010" y="6457890"/>
            <a:ext cx="9090990" cy="400110"/>
          </a:xfrm>
          <a:prstGeom prst="rect">
            <a:avLst/>
          </a:prstGeom>
        </p:spPr>
        <p:txBody>
          <a:bodyPr wrap="square">
            <a:spAutoFit/>
          </a:bodyPr>
          <a:lstStyle/>
          <a:p>
            <a:r>
              <a:rPr lang="es-SV" sz="2000" dirty="0">
                <a:solidFill>
                  <a:schemeClr val="bg1"/>
                </a:solidFill>
                <a:latin typeface="Abadi MT Condensed Extra Bold" panose="020B0A06030101010103" pitchFamily="34" charset="0"/>
              </a:rPr>
              <a:t>Mas el fin de todas las cosas se acerca; sed, pues, sobrios, y velad en oración. 1ª Pe. 4.7 </a:t>
            </a:r>
          </a:p>
        </p:txBody>
      </p:sp>
      <p:pic>
        <p:nvPicPr>
          <p:cNvPr id="9" name="Imagen 8"/>
          <p:cNvPicPr>
            <a:picLocks noChangeAspect="1"/>
          </p:cNvPicPr>
          <p:nvPr/>
        </p:nvPicPr>
        <p:blipFill>
          <a:blip r:embed="rId5"/>
          <a:stretch>
            <a:fillRect/>
          </a:stretch>
        </p:blipFill>
        <p:spPr>
          <a:xfrm>
            <a:off x="53010" y="184002"/>
            <a:ext cx="3537230" cy="3537230"/>
          </a:xfrm>
          <a:prstGeom prst="rect">
            <a:avLst/>
          </a:prstGeom>
        </p:spPr>
      </p:pic>
      <p:sp>
        <p:nvSpPr>
          <p:cNvPr id="10" name="CuadroTexto 9"/>
          <p:cNvSpPr txBox="1"/>
          <p:nvPr/>
        </p:nvSpPr>
        <p:spPr>
          <a:xfrm>
            <a:off x="291548" y="6003235"/>
            <a:ext cx="8626615" cy="646331"/>
          </a:xfrm>
          <a:prstGeom prst="rect">
            <a:avLst/>
          </a:prstGeom>
          <a:noFill/>
        </p:spPr>
        <p:txBody>
          <a:bodyPr wrap="square" rtlCol="0">
            <a:spAutoFit/>
          </a:bodyPr>
          <a:lstStyle/>
          <a:p>
            <a:r>
              <a:rPr lang="es-ES" sz="3600" dirty="0">
                <a:solidFill>
                  <a:srgbClr val="002060"/>
                </a:solidFill>
                <a:latin typeface="Abadi MT Condensed Extra Bold" panose="020B0A06030101010103" pitchFamily="34" charset="0"/>
              </a:rPr>
              <a:t>Los tres espíritus a manera de ranas en acción.</a:t>
            </a:r>
          </a:p>
        </p:txBody>
      </p:sp>
    </p:spTree>
    <p:extLst>
      <p:ext uri="{BB962C8B-B14F-4D97-AF65-F5344CB8AC3E}">
        <p14:creationId xmlns:p14="http://schemas.microsoft.com/office/powerpoint/2010/main" val="2307888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13437" y="3541330"/>
            <a:ext cx="4075797" cy="2139186"/>
          </a:xfrm>
          <a:prstGeom prst="rect">
            <a:avLst/>
          </a:prstGeom>
        </p:spPr>
      </p:pic>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7" name="Título 6"/>
          <p:cNvSpPr>
            <a:spLocks noGrp="1"/>
          </p:cNvSpPr>
          <p:nvPr>
            <p:ph type="title"/>
          </p:nvPr>
        </p:nvSpPr>
        <p:spPr>
          <a:xfrm>
            <a:off x="221641" y="110862"/>
            <a:ext cx="8746435" cy="1099930"/>
          </a:xfrm>
        </p:spPr>
        <p:txBody>
          <a:bodyPr>
            <a:normAutofit fontScale="90000"/>
          </a:bodyPr>
          <a:lstStyle/>
          <a:p>
            <a:pPr algn="ctr"/>
            <a:r>
              <a:rPr lang="es-ES" sz="4000" dirty="0">
                <a:solidFill>
                  <a:srgbClr val="002060"/>
                </a:solidFill>
                <a:latin typeface="Abadi MT Condensed Extra Bold" panose="020B0A06030101010103" pitchFamily="34" charset="0"/>
              </a:rPr>
              <a:t>Las naciones se unirán para proveer paz y seguridad a sus miembros y todos sus derechos</a:t>
            </a:r>
          </a:p>
        </p:txBody>
      </p:sp>
      <p:pic>
        <p:nvPicPr>
          <p:cNvPr id="4" name="Marcador de contenido 3"/>
          <p:cNvPicPr>
            <a:picLocks noGrp="1" noChangeAspect="1"/>
          </p:cNvPicPr>
          <p:nvPr>
            <p:ph idx="1"/>
          </p:nvPr>
        </p:nvPicPr>
        <p:blipFill>
          <a:blip r:embed="rId3"/>
          <a:stretch>
            <a:fillRect/>
          </a:stretch>
        </p:blipFill>
        <p:spPr>
          <a:xfrm>
            <a:off x="113437" y="1639705"/>
            <a:ext cx="4762500" cy="2247900"/>
          </a:xfrm>
          <a:prstGeom prst="rect">
            <a:avLst/>
          </a:prstGeom>
        </p:spPr>
      </p:pic>
      <p:sp>
        <p:nvSpPr>
          <p:cNvPr id="3" name="Rectángulo 2"/>
          <p:cNvSpPr/>
          <p:nvPr/>
        </p:nvSpPr>
        <p:spPr>
          <a:xfrm>
            <a:off x="618818" y="1054930"/>
            <a:ext cx="8097858" cy="584775"/>
          </a:xfrm>
          <a:prstGeom prst="rect">
            <a:avLst/>
          </a:prstGeom>
          <a:noFill/>
        </p:spPr>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Dios No Existe en ninguno de sus pensamientos</a:t>
            </a:r>
          </a:p>
        </p:txBody>
      </p:sp>
      <p:pic>
        <p:nvPicPr>
          <p:cNvPr id="6" name="Imagen 5"/>
          <p:cNvPicPr>
            <a:picLocks noChangeAspect="1"/>
          </p:cNvPicPr>
          <p:nvPr/>
        </p:nvPicPr>
        <p:blipFill>
          <a:blip r:embed="rId4"/>
          <a:stretch>
            <a:fillRect/>
          </a:stretch>
        </p:blipFill>
        <p:spPr>
          <a:xfrm>
            <a:off x="4875937" y="1608770"/>
            <a:ext cx="4092139" cy="2919606"/>
          </a:xfrm>
          <a:prstGeom prst="rect">
            <a:avLst/>
          </a:prstGeom>
        </p:spPr>
      </p:pic>
      <p:pic>
        <p:nvPicPr>
          <p:cNvPr id="9" name="Imagen 8"/>
          <p:cNvPicPr>
            <a:picLocks noChangeAspect="1"/>
          </p:cNvPicPr>
          <p:nvPr/>
        </p:nvPicPr>
        <p:blipFill rotWithShape="1">
          <a:blip r:embed="rId5"/>
          <a:srcRect b="22352"/>
          <a:stretch/>
        </p:blipFill>
        <p:spPr>
          <a:xfrm>
            <a:off x="4952667" y="4456785"/>
            <a:ext cx="4015409" cy="1864502"/>
          </a:xfrm>
          <a:prstGeom prst="rect">
            <a:avLst/>
          </a:prstGeom>
        </p:spPr>
      </p:pic>
      <p:sp>
        <p:nvSpPr>
          <p:cNvPr id="10" name="Rectángulo 9"/>
          <p:cNvSpPr/>
          <p:nvPr/>
        </p:nvSpPr>
        <p:spPr>
          <a:xfrm>
            <a:off x="4952667" y="5446643"/>
            <a:ext cx="4092139" cy="400110"/>
          </a:xfrm>
          <a:prstGeom prst="rect">
            <a:avLst/>
          </a:prstGeom>
          <a:noFill/>
        </p:spPr>
        <p:txBody>
          <a:bodyPr wrap="square" lIns="91440" tIns="45720" rIns="91440" bIns="45720">
            <a:spAutoFit/>
          </a:bodyPr>
          <a:lstStyle/>
          <a:p>
            <a:pPr algn="ctr"/>
            <a:r>
              <a:rPr lang="es-ES" sz="2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badi MT Condensed Extra Bold" panose="020B0A06030101010103" pitchFamily="34" charset="0"/>
              </a:rPr>
              <a:t>El imperio económico del dragón</a:t>
            </a:r>
          </a:p>
        </p:txBody>
      </p:sp>
      <p:sp>
        <p:nvSpPr>
          <p:cNvPr id="11" name="Rectángulo 10"/>
          <p:cNvSpPr/>
          <p:nvPr/>
        </p:nvSpPr>
        <p:spPr>
          <a:xfrm>
            <a:off x="-1" y="5308144"/>
            <a:ext cx="4952667" cy="1077218"/>
          </a:xfrm>
          <a:prstGeom prst="rect">
            <a:avLst/>
          </a:prstGeom>
        </p:spPr>
        <p:txBody>
          <a:bodyPr wrap="square">
            <a:spAutoFit/>
          </a:bodyPr>
          <a:lstStyle/>
          <a:p>
            <a:r>
              <a:rPr lang="es-SV" sz="1600" dirty="0">
                <a:latin typeface="Abadi MT Condensed Extra Bold" panose="020B0A06030101010103" pitchFamily="34" charset="0"/>
              </a:rPr>
              <a:t>Satanás será suelto de su prisión,  y saldrá a engañar a las naciones que están en los cuatro ángulos de la tierra, a </a:t>
            </a:r>
            <a:r>
              <a:rPr lang="es-SV" sz="1600" dirty="0" err="1">
                <a:latin typeface="Abadi MT Condensed Extra Bold" panose="020B0A06030101010103" pitchFamily="34" charset="0"/>
              </a:rPr>
              <a:t>Gog</a:t>
            </a:r>
            <a:r>
              <a:rPr lang="es-SV" sz="1600" dirty="0">
                <a:latin typeface="Abadi MT Condensed Extra Bold" panose="020B0A06030101010103" pitchFamily="34" charset="0"/>
              </a:rPr>
              <a:t> y a </a:t>
            </a:r>
            <a:r>
              <a:rPr lang="es-SV" sz="1600" dirty="0" err="1">
                <a:latin typeface="Abadi MT Condensed Extra Bold" panose="020B0A06030101010103" pitchFamily="34" charset="0"/>
              </a:rPr>
              <a:t>Magog</a:t>
            </a:r>
            <a:r>
              <a:rPr lang="es-SV" sz="1600" dirty="0">
                <a:latin typeface="Abadi MT Condensed Extra Bold" panose="020B0A06030101010103" pitchFamily="34" charset="0"/>
              </a:rPr>
              <a:t>, a fin de reunirlos para la batalla; el número de los cuales es como la arena del mar.  </a:t>
            </a:r>
            <a:r>
              <a:rPr lang="es-SV" sz="1600" dirty="0">
                <a:solidFill>
                  <a:srgbClr val="C00000"/>
                </a:solidFill>
                <a:latin typeface="Abadi MT Condensed Extra Bold" panose="020B0A06030101010103" pitchFamily="34" charset="0"/>
              </a:rPr>
              <a:t>Ap. 20.7 – 8 </a:t>
            </a:r>
          </a:p>
        </p:txBody>
      </p:sp>
    </p:spTree>
    <p:extLst>
      <p:ext uri="{BB962C8B-B14F-4D97-AF65-F5344CB8AC3E}">
        <p14:creationId xmlns:p14="http://schemas.microsoft.com/office/powerpoint/2010/main" val="3728218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4006" t="5167" r="5369" b="7863"/>
          <a:stretch/>
        </p:blipFill>
        <p:spPr>
          <a:xfrm>
            <a:off x="185532" y="397564"/>
            <a:ext cx="8839198" cy="5950227"/>
          </a:xfrm>
        </p:spPr>
      </p:pic>
      <p:sp>
        <p:nvSpPr>
          <p:cNvPr id="5" name="Rectángulo 4"/>
          <p:cNvSpPr/>
          <p:nvPr/>
        </p:nvSpPr>
        <p:spPr>
          <a:xfrm>
            <a:off x="1630470" y="0"/>
            <a:ext cx="5949321" cy="646331"/>
          </a:xfrm>
          <a:prstGeom prst="rect">
            <a:avLst/>
          </a:prstGeom>
          <a:noFill/>
        </p:spPr>
        <p:txBody>
          <a:bodyPr wrap="none" lIns="91440" tIns="45720" rIns="91440" bIns="45720">
            <a:spAutoFit/>
          </a:bodyPr>
          <a:lstStyle/>
          <a:p>
            <a:pPr algn="ctr"/>
            <a:r>
              <a:rPr lang="es-ES" sz="3600" dirty="0">
                <a:ln w="0"/>
                <a:effectLst>
                  <a:outerShdw blurRad="38100" dist="19050" dir="2700000" algn="tl" rotWithShape="0">
                    <a:schemeClr val="dk1">
                      <a:alpha val="40000"/>
                    </a:schemeClr>
                  </a:outerShdw>
                </a:effectLst>
                <a:latin typeface="Abadi MT Condensed Extra Bold" panose="020B0A06030101010103" pitchFamily="34" charset="0"/>
              </a:rPr>
              <a:t>RESUMEN SOBRE EL ARMAGEDÓN</a:t>
            </a:r>
            <a:endParaRPr lang="es-ES" sz="3600" b="0" cap="none" spc="0" dirty="0">
              <a:ln w="0"/>
              <a:solidFill>
                <a:schemeClr val="tx1"/>
              </a:solidFill>
              <a:effectLst>
                <a:outerShdw blurRad="38100" dist="19050" dir="2700000" algn="tl" rotWithShape="0">
                  <a:schemeClr val="dk1">
                    <a:alpha val="40000"/>
                  </a:schemeClr>
                </a:outerShdw>
              </a:effectLst>
              <a:latin typeface="Abadi MT Condensed Extra Bold" panose="020B0A06030101010103" pitchFamily="34" charset="0"/>
            </a:endParaRPr>
          </a:p>
        </p:txBody>
      </p:sp>
      <p:pic>
        <p:nvPicPr>
          <p:cNvPr id="6" name="Imagen 5"/>
          <p:cNvPicPr>
            <a:picLocks noChangeAspect="1"/>
          </p:cNvPicPr>
          <p:nvPr/>
        </p:nvPicPr>
        <p:blipFill>
          <a:blip r:embed="rId3"/>
          <a:stretch>
            <a:fillRect/>
          </a:stretch>
        </p:blipFill>
        <p:spPr>
          <a:xfrm>
            <a:off x="324063" y="6347791"/>
            <a:ext cx="8071804" cy="676715"/>
          </a:xfrm>
          <a:prstGeom prst="rect">
            <a:avLst/>
          </a:prstGeom>
        </p:spPr>
      </p:pic>
    </p:spTree>
    <p:extLst>
      <p:ext uri="{BB962C8B-B14F-4D97-AF65-F5344CB8AC3E}">
        <p14:creationId xmlns:p14="http://schemas.microsoft.com/office/powerpoint/2010/main" val="3807137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4831" t="6282" r="4807" b="7112"/>
          <a:stretch/>
        </p:blipFill>
        <p:spPr>
          <a:xfrm>
            <a:off x="159026" y="212036"/>
            <a:ext cx="8984974" cy="6212736"/>
          </a:xfrm>
        </p:spPr>
      </p:pic>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367706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59" y="278295"/>
            <a:ext cx="7543800" cy="1245706"/>
          </a:xfrm>
        </p:spPr>
        <p:txBody>
          <a:bodyPr>
            <a:normAutofit/>
          </a:bodyPr>
          <a:lstStyle/>
          <a:p>
            <a:pPr algn="ctr"/>
            <a:r>
              <a:rPr lang="es-ES" sz="8000"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Armagedón</a:t>
            </a:r>
          </a:p>
        </p:txBody>
      </p:sp>
      <p:sp>
        <p:nvSpPr>
          <p:cNvPr id="3" name="Marcador de contenido 2"/>
          <p:cNvSpPr>
            <a:spLocks noGrp="1"/>
          </p:cNvSpPr>
          <p:nvPr>
            <p:ph idx="1"/>
          </p:nvPr>
        </p:nvSpPr>
        <p:spPr>
          <a:xfrm>
            <a:off x="334285" y="1699960"/>
            <a:ext cx="8521147" cy="4023360"/>
          </a:xfrm>
        </p:spPr>
        <p:txBody>
          <a:bodyPr>
            <a:noAutofit/>
          </a:bodyPr>
          <a:lstStyle/>
          <a:p>
            <a:r>
              <a:rPr lang="es-SV" sz="2800" dirty="0">
                <a:solidFill>
                  <a:schemeClr val="tx1"/>
                </a:solidFill>
                <a:latin typeface="Berlin Sans FB" panose="020E0602020502020306" pitchFamily="34" charset="0"/>
              </a:rPr>
              <a:t>Los que prefieren una interpretación literal de la palabra Armagedón  y la relacionan con </a:t>
            </a:r>
            <a:r>
              <a:rPr lang="es-SV" sz="2800" dirty="0" err="1">
                <a:solidFill>
                  <a:schemeClr val="tx1"/>
                </a:solidFill>
                <a:latin typeface="Berlin Sans FB" panose="020E0602020502020306" pitchFamily="34" charset="0"/>
              </a:rPr>
              <a:t>Meguido</a:t>
            </a:r>
            <a:r>
              <a:rPr lang="es-SV" sz="2800" dirty="0">
                <a:solidFill>
                  <a:schemeClr val="tx1"/>
                </a:solidFill>
                <a:latin typeface="Berlin Sans FB" panose="020E0602020502020306" pitchFamily="34" charset="0"/>
              </a:rPr>
              <a:t>, tienen en mente un sitio estratégico, con una colina fortificada ante una llanura extensísima, donde han tenido lugar muchas batallas. Una de ellas, en la cual Israel venció a </a:t>
            </a:r>
            <a:r>
              <a:rPr lang="es-SV" sz="2800" dirty="0" err="1">
                <a:solidFill>
                  <a:schemeClr val="tx1"/>
                </a:solidFill>
                <a:latin typeface="Berlin Sans FB" panose="020E0602020502020306" pitchFamily="34" charset="0"/>
              </a:rPr>
              <a:t>Sísara</a:t>
            </a:r>
            <a:r>
              <a:rPr lang="es-SV" sz="2800" dirty="0">
                <a:solidFill>
                  <a:schemeClr val="tx1"/>
                </a:solidFill>
                <a:latin typeface="Berlin Sans FB" panose="020E0602020502020306" pitchFamily="34" charset="0"/>
              </a:rPr>
              <a:t> en tiempos de Débora, se mantenía con particular relevancia en la memoria del pueblo. Es posible que esa, junto con las otras que se dieron a lo largo de la historia, influyera al escoger el nombre de Armagedón para el sitio en el cual “tres espíritus inmundos ... van a los reyes de la tierra en todo el mundo, para reunirlos a la batalla de aquel gran día del Dios Todopoderoso.” </a:t>
            </a:r>
            <a:r>
              <a:rPr lang="es-SV" dirty="0">
                <a:solidFill>
                  <a:schemeClr val="tx1"/>
                </a:solidFill>
                <a:latin typeface="Arial Narrow" panose="020B0606020202030204" pitchFamily="34" charset="0"/>
              </a:rPr>
              <a:t>(Apo_16:13-16).</a:t>
            </a:r>
            <a:endParaRPr lang="es-ES" sz="2800" dirty="0">
              <a:solidFill>
                <a:schemeClr val="tx1"/>
              </a:solidFill>
              <a:latin typeface="Arial Narrow" panose="020B0606020202030204" pitchFamily="34" charset="0"/>
            </a:endParaRPr>
          </a:p>
        </p:txBody>
      </p:sp>
      <p:sp>
        <p:nvSpPr>
          <p:cNvPr id="4" name="CuadroTexto 3"/>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426437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4"/>
            <a:ext cx="7543800" cy="879587"/>
          </a:xfrm>
        </p:spPr>
        <p:txBody>
          <a:bodyPr>
            <a:normAutofit/>
          </a:bodyPr>
          <a:lstStyle/>
          <a:p>
            <a:r>
              <a:rPr lang="es-ES" sz="6000" spc="0" dirty="0">
                <a:ln w="0"/>
                <a:solidFill>
                  <a:schemeClr val="tx1"/>
                </a:solidFill>
                <a:effectLst>
                  <a:outerShdw blurRad="38100" dist="19050" dir="2700000" algn="tl" rotWithShape="0">
                    <a:schemeClr val="dk1">
                      <a:alpha val="40000"/>
                    </a:schemeClr>
                  </a:outerShdw>
                </a:effectLst>
                <a:latin typeface="Abadi MT Condensed Extra Bold" panose="020B0A06030101010103" pitchFamily="34" charset="0"/>
              </a:rPr>
              <a:t>Preguntas relacionadas </a:t>
            </a: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574" y="1166191"/>
            <a:ext cx="8097078" cy="4518992"/>
          </a:xfrm>
          <a:prstGeom prst="rect">
            <a:avLst/>
          </a:prstGeom>
          <a:noFill/>
          <a:ln>
            <a:noFill/>
          </a:ln>
        </p:spPr>
      </p:pic>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858754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4"/>
            <a:ext cx="7543800" cy="879587"/>
          </a:xfrm>
        </p:spPr>
        <p:txBody>
          <a:bodyPr>
            <a:normAutofit/>
          </a:bodyPr>
          <a:lstStyle/>
          <a:p>
            <a:r>
              <a:rPr lang="es-ES" sz="6000" spc="0" dirty="0">
                <a:ln w="0"/>
                <a:solidFill>
                  <a:schemeClr val="tx1"/>
                </a:solidFill>
                <a:effectLst>
                  <a:outerShdw blurRad="38100" dist="19050" dir="2700000" algn="tl" rotWithShape="0">
                    <a:schemeClr val="dk1">
                      <a:alpha val="40000"/>
                    </a:schemeClr>
                  </a:outerShdw>
                </a:effectLst>
                <a:latin typeface="Abadi MT Condensed Extra Bold" panose="020B0A06030101010103" pitchFamily="34" charset="0"/>
              </a:rPr>
              <a:t>¿Qué es Armagedón?</a:t>
            </a:r>
          </a:p>
        </p:txBody>
      </p:sp>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3" name="Marcador de contenido 2"/>
          <p:cNvSpPr>
            <a:spLocks noGrp="1"/>
          </p:cNvSpPr>
          <p:nvPr>
            <p:ph idx="1"/>
          </p:nvPr>
        </p:nvSpPr>
        <p:spPr>
          <a:xfrm>
            <a:off x="307780" y="1368655"/>
            <a:ext cx="8571177" cy="4780353"/>
          </a:xfrm>
        </p:spPr>
        <p:txBody>
          <a:bodyPr>
            <a:noAutofit/>
          </a:bodyPr>
          <a:lstStyle/>
          <a:p>
            <a:r>
              <a:rPr lang="es-ES" sz="2800" b="1" dirty="0">
                <a:solidFill>
                  <a:schemeClr val="tx1"/>
                </a:solidFill>
                <a:latin typeface="Berlin Sans FB" panose="020E0602020502020306" pitchFamily="34" charset="0"/>
              </a:rPr>
              <a:t>¡Armagedón! </a:t>
            </a:r>
            <a:r>
              <a:rPr lang="es-ES" sz="2800" dirty="0">
                <a:solidFill>
                  <a:schemeClr val="tx1"/>
                </a:solidFill>
                <a:latin typeface="Berlin Sans FB" panose="020E0602020502020306" pitchFamily="34" charset="0"/>
              </a:rPr>
              <a:t>El </a:t>
            </a:r>
            <a:r>
              <a:rPr lang="es-ES" sz="2800" b="1" dirty="0">
                <a:solidFill>
                  <a:schemeClr val="tx1"/>
                </a:solidFill>
                <a:latin typeface="Berlin Sans FB" panose="020E0602020502020306" pitchFamily="34" charset="0"/>
              </a:rPr>
              <a:t>Nuevo diccionario bíblico ilustrado </a:t>
            </a:r>
            <a:r>
              <a:rPr lang="es-ES" sz="2800" dirty="0">
                <a:solidFill>
                  <a:schemeClr val="tx1"/>
                </a:solidFill>
                <a:latin typeface="Berlin Sans FB" panose="020E0602020502020306" pitchFamily="34" charset="0"/>
              </a:rPr>
              <a:t>contiene la siguiente información en torno a este lugar: </a:t>
            </a:r>
            <a:r>
              <a:rPr lang="es-ES" sz="2800" b="1" dirty="0">
                <a:solidFill>
                  <a:schemeClr val="tx1"/>
                </a:solidFill>
                <a:latin typeface="Berlin Sans FB" panose="020E0602020502020306" pitchFamily="34" charset="0"/>
              </a:rPr>
              <a:t>"Armagedón: </a:t>
            </a:r>
            <a:r>
              <a:rPr lang="es-ES" sz="2800" dirty="0">
                <a:solidFill>
                  <a:schemeClr val="tx1"/>
                </a:solidFill>
                <a:latin typeface="Berlin Sans FB" panose="020E0602020502020306" pitchFamily="34" charset="0"/>
              </a:rPr>
              <a:t>Es el nombre en hebreo del lugar donde los reyes de la tierra y todas las naciones se reunirán para hacer guerra contra el Señor Jesús en el gran día del Dios Todopoderoso (Apocalipsis 16:16).</a:t>
            </a:r>
          </a:p>
          <a:p>
            <a:r>
              <a:rPr lang="es-ES" sz="2800" dirty="0">
                <a:solidFill>
                  <a:schemeClr val="tx1"/>
                </a:solidFill>
                <a:latin typeface="Berlin Sans FB" panose="020E0602020502020306" pitchFamily="34" charset="0"/>
              </a:rPr>
              <a:t> Parece ser una mención al gran campo de batalla de Palestina en el </a:t>
            </a:r>
            <a:r>
              <a:rPr lang="es-ES" sz="2800" dirty="0" err="1">
                <a:solidFill>
                  <a:schemeClr val="tx1"/>
                </a:solidFill>
                <a:latin typeface="Berlin Sans FB" panose="020E0602020502020306" pitchFamily="34" charset="0"/>
              </a:rPr>
              <a:t>Esdraelón</a:t>
            </a:r>
            <a:r>
              <a:rPr lang="es-ES" sz="2800" dirty="0">
                <a:solidFill>
                  <a:schemeClr val="tx1"/>
                </a:solidFill>
                <a:latin typeface="Berlin Sans FB" panose="020E0602020502020306" pitchFamily="34" charset="0"/>
              </a:rPr>
              <a:t> y a </a:t>
            </a:r>
            <a:r>
              <a:rPr lang="es-ES" sz="2800" dirty="0" err="1">
                <a:solidFill>
                  <a:schemeClr val="tx1"/>
                </a:solidFill>
                <a:latin typeface="Berlin Sans FB" panose="020E0602020502020306" pitchFamily="34" charset="0"/>
              </a:rPr>
              <a:t>Megidó</a:t>
            </a:r>
            <a:r>
              <a:rPr lang="es-ES" sz="2800" dirty="0">
                <a:solidFill>
                  <a:schemeClr val="tx1"/>
                </a:solidFill>
                <a:latin typeface="Berlin Sans FB" panose="020E0602020502020306" pitchFamily="34" charset="0"/>
              </a:rPr>
              <a:t> mencionados en diversos pasajes de las Escrituras (Jueces. 5:19; 1 Reyes 4:12; 2 Reyes 23:29,30)".</a:t>
            </a:r>
          </a:p>
        </p:txBody>
      </p:sp>
    </p:spTree>
    <p:extLst>
      <p:ext uri="{BB962C8B-B14F-4D97-AF65-F5344CB8AC3E}">
        <p14:creationId xmlns:p14="http://schemas.microsoft.com/office/powerpoint/2010/main" val="3527453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 sz="2800" i="1" dirty="0">
                <a:solidFill>
                  <a:schemeClr val="tx1"/>
                </a:solidFill>
                <a:latin typeface="Berlin Sans FB" panose="020E0602020502020306" pitchFamily="34" charset="0"/>
              </a:rPr>
              <a:t>“</a:t>
            </a:r>
            <a:r>
              <a:rPr lang="es-ES" sz="2800" i="1" dirty="0">
                <a:solidFill>
                  <a:srgbClr val="C00000"/>
                </a:solidFill>
                <a:latin typeface="Berlin Sans FB" panose="020E0602020502020306" pitchFamily="34" charset="0"/>
              </a:rPr>
              <a:t>Parece ser</a:t>
            </a:r>
            <a:r>
              <a:rPr lang="es-ES" sz="2800" i="1" dirty="0">
                <a:solidFill>
                  <a:schemeClr val="tx1"/>
                </a:solidFill>
                <a:latin typeface="Berlin Sans FB" panose="020E0602020502020306" pitchFamily="34" charset="0"/>
              </a:rPr>
              <a:t>"</a:t>
            </a:r>
            <a:r>
              <a:rPr lang="es-ES" sz="2800" dirty="0">
                <a:solidFill>
                  <a:schemeClr val="tx1"/>
                </a:solidFill>
                <a:latin typeface="Berlin Sans FB" panose="020E0602020502020306" pitchFamily="34" charset="0"/>
              </a:rPr>
              <a:t>, escribe el autor del artículo en el </a:t>
            </a:r>
            <a:r>
              <a:rPr lang="es-ES" sz="2800" i="1" dirty="0">
                <a:solidFill>
                  <a:schemeClr val="tx1"/>
                </a:solidFill>
                <a:latin typeface="Berlin Sans FB" panose="020E0602020502020306" pitchFamily="34" charset="0"/>
              </a:rPr>
              <a:t>Nuevo diccionario</a:t>
            </a:r>
            <a:r>
              <a:rPr lang="es-ES" sz="2800" dirty="0">
                <a:solidFill>
                  <a:schemeClr val="tx1"/>
                </a:solidFill>
                <a:latin typeface="Berlin Sans FB" panose="020E0602020502020306" pitchFamily="34" charset="0"/>
              </a:rPr>
              <a:t>, una alusión al valle de </a:t>
            </a:r>
            <a:r>
              <a:rPr lang="es-ES" sz="2800" dirty="0" err="1">
                <a:solidFill>
                  <a:schemeClr val="tx1"/>
                </a:solidFill>
                <a:latin typeface="Berlin Sans FB" panose="020E0602020502020306" pitchFamily="34" charset="0"/>
              </a:rPr>
              <a:t>Esdraelón</a:t>
            </a:r>
            <a:r>
              <a:rPr lang="es-ES" sz="2800" dirty="0">
                <a:solidFill>
                  <a:schemeClr val="tx1"/>
                </a:solidFill>
                <a:latin typeface="Berlin Sans FB" panose="020E0602020502020306" pitchFamily="34" charset="0"/>
              </a:rPr>
              <a:t> o a </a:t>
            </a:r>
            <a:r>
              <a:rPr lang="es-ES" sz="2800" dirty="0" err="1">
                <a:solidFill>
                  <a:schemeClr val="tx1"/>
                </a:solidFill>
                <a:latin typeface="Berlin Sans FB" panose="020E0602020502020306" pitchFamily="34" charset="0"/>
              </a:rPr>
              <a:t>Megidó</a:t>
            </a:r>
            <a:r>
              <a:rPr lang="es-ES" sz="2800" dirty="0">
                <a:solidFill>
                  <a:schemeClr val="tx1"/>
                </a:solidFill>
                <a:latin typeface="Berlin Sans FB" panose="020E0602020502020306" pitchFamily="34" charset="0"/>
              </a:rPr>
              <a:t>, pero hasta dónde sepamos no se conoce ningún lugar físico en la tierra que haya sido llamado precisamente "Armagedón". Algunos comentaristas opinan que </a:t>
            </a:r>
            <a:r>
              <a:rPr lang="es-ES" sz="2800" i="1" dirty="0">
                <a:solidFill>
                  <a:schemeClr val="tx1"/>
                </a:solidFill>
                <a:latin typeface="Berlin Sans FB" panose="020E0602020502020306" pitchFamily="34" charset="0"/>
              </a:rPr>
              <a:t>“Armagedón” </a:t>
            </a:r>
            <a:r>
              <a:rPr lang="es-ES" sz="2800" dirty="0">
                <a:solidFill>
                  <a:schemeClr val="tx1"/>
                </a:solidFill>
                <a:latin typeface="Berlin Sans FB" panose="020E0602020502020306" pitchFamily="34" charset="0"/>
              </a:rPr>
              <a:t>sea una referencia retórica a Roma; otros, a Palestina.</a:t>
            </a:r>
            <a:endParaRPr lang="es-ES" sz="2800" dirty="0"/>
          </a:p>
        </p:txBody>
      </p:sp>
      <p:sp>
        <p:nvSpPr>
          <p:cNvPr id="4" name="Título 1"/>
          <p:cNvSpPr>
            <a:spLocks noGrp="1"/>
          </p:cNvSpPr>
          <p:nvPr>
            <p:ph type="title"/>
          </p:nvPr>
        </p:nvSpPr>
        <p:spPr>
          <a:xfrm>
            <a:off x="822960" y="286605"/>
            <a:ext cx="7543800" cy="906092"/>
          </a:xfrm>
        </p:spPr>
        <p:txBody>
          <a:bodyPr>
            <a:normAutofit/>
          </a:bodyPr>
          <a:lstStyle/>
          <a:p>
            <a:r>
              <a:rPr lang="es-ES" sz="6000" spc="0" dirty="0">
                <a:ln w="0"/>
                <a:solidFill>
                  <a:schemeClr val="tx1"/>
                </a:solidFill>
                <a:effectLst>
                  <a:outerShdw blurRad="38100" dist="19050" dir="2700000" algn="tl" rotWithShape="0">
                    <a:schemeClr val="dk1">
                      <a:alpha val="40000"/>
                    </a:schemeClr>
                  </a:outerShdw>
                </a:effectLst>
                <a:latin typeface="Abadi MT Condensed Extra Bold" panose="020B0A06030101010103" pitchFamily="34" charset="0"/>
              </a:rPr>
              <a:t>¿Qué es Armagedón?</a:t>
            </a:r>
          </a:p>
        </p:txBody>
      </p:sp>
    </p:spTree>
    <p:extLst>
      <p:ext uri="{BB962C8B-B14F-4D97-AF65-F5344CB8AC3E}">
        <p14:creationId xmlns:p14="http://schemas.microsoft.com/office/powerpoint/2010/main" val="294422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4"/>
            <a:ext cx="7543800" cy="879587"/>
          </a:xfrm>
        </p:spPr>
        <p:txBody>
          <a:bodyPr>
            <a:normAutofit/>
          </a:bodyPr>
          <a:lstStyle/>
          <a:p>
            <a:r>
              <a:rPr lang="es-ES" sz="6000" spc="0" dirty="0">
                <a:ln w="0"/>
                <a:solidFill>
                  <a:schemeClr val="tx1"/>
                </a:solidFill>
                <a:effectLst>
                  <a:outerShdw blurRad="38100" dist="19050" dir="2700000" algn="tl" rotWithShape="0">
                    <a:schemeClr val="dk1">
                      <a:alpha val="40000"/>
                    </a:schemeClr>
                  </a:outerShdw>
                </a:effectLst>
                <a:latin typeface="Abadi MT Condensed Extra Bold" panose="020B0A06030101010103" pitchFamily="34" charset="0"/>
              </a:rPr>
              <a:t>¿Qué es Armagedón?</a:t>
            </a:r>
          </a:p>
        </p:txBody>
      </p:sp>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3" name="Marcador de contenido 2"/>
          <p:cNvSpPr>
            <a:spLocks noGrp="1"/>
          </p:cNvSpPr>
          <p:nvPr>
            <p:ph idx="1"/>
          </p:nvPr>
        </p:nvSpPr>
        <p:spPr>
          <a:xfrm>
            <a:off x="307780" y="1368655"/>
            <a:ext cx="8571177" cy="4780353"/>
          </a:xfrm>
        </p:spPr>
        <p:txBody>
          <a:bodyPr>
            <a:noAutofit/>
          </a:bodyPr>
          <a:lstStyle/>
          <a:p>
            <a:r>
              <a:rPr lang="es-SV" sz="2800" dirty="0">
                <a:solidFill>
                  <a:schemeClr val="tx1"/>
                </a:solidFill>
                <a:latin typeface="Berlin Sans FB" panose="020E0602020502020306" pitchFamily="34" charset="0"/>
              </a:rPr>
              <a:t>Según infinidad de predicadores, maestros, evangelistas, pastores y comentaristas, Armagedón será una feroz batalla carnal entre, por un lado, Satanás y las naciones engañadas, y por el otro, “el Verbo de Dios”, con sus “ejércitos celestiales”, contrincantes identificados en Apocalipsis 19:11-21.</a:t>
            </a:r>
          </a:p>
          <a:p>
            <a:r>
              <a:rPr lang="es-SV" sz="2800" dirty="0">
                <a:solidFill>
                  <a:schemeClr val="tx1"/>
                </a:solidFill>
                <a:latin typeface="Berlin Sans FB" panose="020E0602020502020306" pitchFamily="34" charset="0"/>
              </a:rPr>
              <a:t>Sin embargo, juntamente con otros comentaristas, estamos convencidos de que el uso de la palabra "Armagedón" es puramente simbólico, no identificándose ningún lugar geográfico particular, como tampoco proyectándose una batalla carnal entre las naciones engañadas y la iglesia de Cristo o los “ejércitos celestiales”. </a:t>
            </a:r>
            <a:endParaRPr lang="es-ES" sz="2800"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181515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7645" y="316789"/>
            <a:ext cx="8055997" cy="879587"/>
          </a:xfrm>
        </p:spPr>
        <p:txBody>
          <a:bodyPr>
            <a:normAutofit fontScale="90000"/>
          </a:bodyPr>
          <a:lstStyle/>
          <a:p>
            <a:r>
              <a:rPr lang="es-ES" sz="6000" spc="0" dirty="0">
                <a:ln w="0"/>
                <a:solidFill>
                  <a:schemeClr val="tx1"/>
                </a:solidFill>
                <a:effectLst>
                  <a:outerShdw blurRad="38100" dist="19050" dir="2700000" algn="tl" rotWithShape="0">
                    <a:schemeClr val="dk1">
                      <a:alpha val="40000"/>
                    </a:schemeClr>
                  </a:outerShdw>
                </a:effectLst>
                <a:latin typeface="Abadi MT Condensed Extra Bold" panose="020B0A06030101010103" pitchFamily="34" charset="0"/>
              </a:rPr>
              <a:t>Razonando nuestra posición</a:t>
            </a:r>
          </a:p>
        </p:txBody>
      </p:sp>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3" name="Marcador de contenido 2"/>
          <p:cNvSpPr>
            <a:spLocks noGrp="1"/>
          </p:cNvSpPr>
          <p:nvPr>
            <p:ph idx="1"/>
          </p:nvPr>
        </p:nvSpPr>
        <p:spPr>
          <a:xfrm>
            <a:off x="307780" y="1368655"/>
            <a:ext cx="4781055" cy="4780353"/>
          </a:xfrm>
        </p:spPr>
        <p:txBody>
          <a:bodyPr>
            <a:noAutofit/>
          </a:bodyPr>
          <a:lstStyle/>
          <a:p>
            <a:r>
              <a:rPr lang="es-SV" sz="3000" dirty="0">
                <a:solidFill>
                  <a:schemeClr val="tx1"/>
                </a:solidFill>
                <a:latin typeface="Berlin Sans FB" panose="020E0602020502020306" pitchFamily="34" charset="0"/>
              </a:rPr>
              <a:t>En la esfera material, a través de la historia, los humanos han formado innumerables ejércitos, peleando gran número de batallas carnales-materiales. </a:t>
            </a:r>
          </a:p>
          <a:p>
            <a:r>
              <a:rPr lang="es-SV" sz="3000" dirty="0">
                <a:solidFill>
                  <a:schemeClr val="tx1"/>
                </a:solidFill>
                <a:latin typeface="Berlin Sans FB" panose="020E0602020502020306" pitchFamily="34" charset="0"/>
              </a:rPr>
              <a:t>Paralelamente, en la esfera espiritual, los seres espirituales han formado ejércitos espirituales, peleándose batallas espirituales. </a:t>
            </a:r>
            <a:endParaRPr lang="es-ES" sz="3000" dirty="0">
              <a:solidFill>
                <a:schemeClr val="tx1"/>
              </a:solidFill>
              <a:latin typeface="Berlin Sans FB" panose="020E0602020502020306" pitchFamily="34" charset="0"/>
            </a:endParaRPr>
          </a:p>
        </p:txBody>
      </p:sp>
      <p:pic>
        <p:nvPicPr>
          <p:cNvPr id="1026" name="Picture 2" descr="Resultado de imagen para ejerci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583" y="1215656"/>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ejercitos espiritu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835" y="3778111"/>
            <a:ext cx="3796748" cy="252389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221357" y="5120958"/>
            <a:ext cx="3796748" cy="1200329"/>
          </a:xfrm>
          <a:prstGeom prst="rect">
            <a:avLst/>
          </a:prstGeom>
        </p:spPr>
        <p:txBody>
          <a:bodyPr wrap="square">
            <a:spAutoFit/>
          </a:bodyPr>
          <a:lstStyle/>
          <a:p>
            <a:r>
              <a:rPr lang="es-SV" dirty="0">
                <a:solidFill>
                  <a:srgbClr val="FFFF00"/>
                </a:solidFill>
                <a:latin typeface="Berlin Sans FB" panose="020E0602020502020306" pitchFamily="34" charset="0"/>
              </a:rPr>
              <a:t>Después hubo una gran batalla en el cielo: Miguel y sus ángeles luchaban contra el dragón; y luchaban el dragón y sus ángeles” (Ap. 12:7) </a:t>
            </a:r>
            <a:endParaRPr lang="es-ES" dirty="0">
              <a:solidFill>
                <a:srgbClr val="FFFF00"/>
              </a:solidFill>
            </a:endParaRPr>
          </a:p>
        </p:txBody>
      </p:sp>
    </p:spTree>
    <p:extLst>
      <p:ext uri="{BB962C8B-B14F-4D97-AF65-F5344CB8AC3E}">
        <p14:creationId xmlns:p14="http://schemas.microsoft.com/office/powerpoint/2010/main" val="98469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7645" y="316789"/>
            <a:ext cx="8055997" cy="879587"/>
          </a:xfrm>
        </p:spPr>
        <p:txBody>
          <a:bodyPr>
            <a:normAutofit fontScale="90000"/>
          </a:bodyPr>
          <a:lstStyle/>
          <a:p>
            <a:r>
              <a:rPr lang="es-ES" sz="6000" spc="0" dirty="0">
                <a:ln w="0"/>
                <a:solidFill>
                  <a:schemeClr val="tx1"/>
                </a:solidFill>
                <a:effectLst>
                  <a:outerShdw blurRad="38100" dist="19050" dir="2700000" algn="tl" rotWithShape="0">
                    <a:schemeClr val="dk1">
                      <a:alpha val="40000"/>
                    </a:schemeClr>
                  </a:outerShdw>
                </a:effectLst>
                <a:latin typeface="Abadi MT Condensed Extra Bold" panose="020B0A06030101010103" pitchFamily="34" charset="0"/>
              </a:rPr>
              <a:t>Razonando nuestra posición</a:t>
            </a:r>
          </a:p>
        </p:txBody>
      </p:sp>
      <p:sp>
        <p:nvSpPr>
          <p:cNvPr id="5" name="CuadroTexto 4"/>
          <p:cNvSpPr txBox="1"/>
          <p:nvPr/>
        </p:nvSpPr>
        <p:spPr>
          <a:xfrm>
            <a:off x="586077" y="6321287"/>
            <a:ext cx="8017565" cy="584775"/>
          </a:xfrm>
          <a:prstGeom prst="rect">
            <a:avLst/>
          </a:prstGeom>
          <a:noFill/>
        </p:spPr>
        <p:txBody>
          <a:bodyPr wrap="square" rtlCol="0">
            <a:spAutoFit/>
          </a:bodyPr>
          <a:lstStyle/>
          <a:p>
            <a:pPr algn="ctr"/>
            <a:r>
              <a:rPr lang="es-SV" sz="1600" b="1" dirty="0">
                <a:solidFill>
                  <a:schemeClr val="bg1"/>
                </a:solidFill>
                <a:latin typeface="Arial Narrow" panose="020B0606020202030204" pitchFamily="34" charset="0"/>
              </a:rPr>
              <a:t> Y será predicado este evangelio del reino en todo el mundo, para testimonio a todas las naciones; y entonces vendrá el fin. </a:t>
            </a:r>
            <a:r>
              <a:rPr lang="es-SV" sz="1600" b="1" dirty="0">
                <a:solidFill>
                  <a:srgbClr val="FFFF00"/>
                </a:solidFill>
                <a:latin typeface="Arial Narrow" panose="020B0606020202030204" pitchFamily="34" charset="0"/>
              </a:rPr>
              <a:t>Mateo 24.14</a:t>
            </a:r>
            <a:endParaRPr lang="es-ES" sz="1600" b="1" dirty="0">
              <a:solidFill>
                <a:srgbClr val="FFFF00"/>
              </a:solidFill>
              <a:latin typeface="Arial Narrow" panose="020B0606020202030204" pitchFamily="34" charset="0"/>
            </a:endParaRPr>
          </a:p>
        </p:txBody>
      </p:sp>
      <p:sp>
        <p:nvSpPr>
          <p:cNvPr id="3" name="Marcador de contenido 2"/>
          <p:cNvSpPr>
            <a:spLocks noGrp="1"/>
          </p:cNvSpPr>
          <p:nvPr>
            <p:ph idx="1"/>
          </p:nvPr>
        </p:nvSpPr>
        <p:spPr>
          <a:xfrm>
            <a:off x="248146" y="1196377"/>
            <a:ext cx="5602688" cy="2295986"/>
          </a:xfrm>
        </p:spPr>
        <p:txBody>
          <a:bodyPr>
            <a:noAutofit/>
          </a:bodyPr>
          <a:lstStyle/>
          <a:p>
            <a:r>
              <a:rPr lang="es-SV" sz="2400" dirty="0">
                <a:solidFill>
                  <a:schemeClr val="tx1"/>
                </a:solidFill>
                <a:latin typeface="Berlin Sans FB" panose="020E0602020502020306" pitchFamily="34" charset="0"/>
              </a:rPr>
              <a:t>“¿En cuál de estos dos planos se librará “la batalla de aquel gran día… en el lugar que se en hebreo se llama Armagedón”? </a:t>
            </a:r>
          </a:p>
          <a:p>
            <a:r>
              <a:rPr lang="es-SV" sz="2400" dirty="0">
                <a:solidFill>
                  <a:schemeClr val="tx1"/>
                </a:solidFill>
                <a:latin typeface="Berlin Sans FB" panose="020E0602020502020306" pitchFamily="34" charset="0"/>
              </a:rPr>
              <a:t>Obviando el “plano espiritual” como si no existiera, no lo hace, el estudioso, cuidadoso y objetivo de La Biblia</a:t>
            </a:r>
            <a:endParaRPr lang="es-ES" sz="2400" dirty="0">
              <a:solidFill>
                <a:schemeClr val="tx1"/>
              </a:solidFill>
              <a:latin typeface="Berlin Sans FB" panose="020E0602020502020306" pitchFamily="34" charset="0"/>
            </a:endParaRPr>
          </a:p>
        </p:txBody>
      </p:sp>
      <p:pic>
        <p:nvPicPr>
          <p:cNvPr id="2050" name="Picture 2" descr="Resultado de imagen para miguel y sus angeles luchaban contra el dra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469" y="1196376"/>
            <a:ext cx="3103990" cy="3486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029739" y="3851529"/>
            <a:ext cx="2984720" cy="830997"/>
          </a:xfrm>
          <a:prstGeom prst="rect">
            <a:avLst/>
          </a:prstGeom>
        </p:spPr>
        <p:txBody>
          <a:bodyPr wrap="square">
            <a:spAutoFit/>
          </a:bodyPr>
          <a:lstStyle/>
          <a:p>
            <a:r>
              <a:rPr lang="es-ES" sz="1600" dirty="0">
                <a:solidFill>
                  <a:srgbClr val="FFFF00"/>
                </a:solidFill>
                <a:latin typeface="Berlin Sans FB" panose="020E0602020502020306" pitchFamily="34" charset="0"/>
                <a:ea typeface="Calibri" panose="020F0502020204030204" pitchFamily="34" charset="0"/>
              </a:rPr>
              <a:t>La verdadera "batalla" entre Dios y Satanás se da en el plano espiritual, y no en el material.</a:t>
            </a:r>
            <a:endParaRPr lang="es-ES" sz="1600" dirty="0">
              <a:solidFill>
                <a:srgbClr val="FFFF00"/>
              </a:solidFill>
              <a:latin typeface="Berlin Sans FB" panose="020E0602020502020306" pitchFamily="34" charset="0"/>
            </a:endParaRPr>
          </a:p>
        </p:txBody>
      </p:sp>
      <p:pic>
        <p:nvPicPr>
          <p:cNvPr id="2052" name="Picture 4" descr="Resultado de imagen para imagenes de batallas espiritu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11" y="3492363"/>
            <a:ext cx="4118446" cy="2828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88511" y="5397956"/>
            <a:ext cx="4118446" cy="923330"/>
          </a:xfrm>
          <a:prstGeom prst="rect">
            <a:avLst/>
          </a:prstGeom>
        </p:spPr>
        <p:txBody>
          <a:bodyPr wrap="square">
            <a:spAutoFit/>
          </a:bodyPr>
          <a:lstStyle/>
          <a:p>
            <a:r>
              <a:rPr lang="es-SV" dirty="0">
                <a:solidFill>
                  <a:srgbClr val="FFFF00"/>
                </a:solidFill>
                <a:latin typeface="Berlin Sans FB" panose="020E0602020502020306" pitchFamily="34" charset="0"/>
              </a:rPr>
              <a:t>porque las armas de nuestra milicia no son carnales, sino poderosas en Dios para la destrucción de fortalezas. 2ª Co. 10.4</a:t>
            </a:r>
            <a:endParaRPr lang="es-ES" dirty="0">
              <a:solidFill>
                <a:srgbClr val="FFFF00"/>
              </a:solidFill>
              <a:latin typeface="Berlin Sans FB" panose="020E0602020502020306" pitchFamily="34" charset="0"/>
            </a:endParaRPr>
          </a:p>
        </p:txBody>
      </p:sp>
      <p:sp>
        <p:nvSpPr>
          <p:cNvPr id="9" name="Rectángulo 8"/>
          <p:cNvSpPr/>
          <p:nvPr/>
        </p:nvSpPr>
        <p:spPr>
          <a:xfrm>
            <a:off x="4482879" y="4624744"/>
            <a:ext cx="4661121" cy="1754326"/>
          </a:xfrm>
          <a:prstGeom prst="rect">
            <a:avLst/>
          </a:prstGeom>
        </p:spPr>
        <p:txBody>
          <a:bodyPr wrap="square">
            <a:spAutoFit/>
          </a:bodyPr>
          <a:lstStyle/>
          <a:p>
            <a:r>
              <a:rPr lang="es-ES" dirty="0">
                <a:latin typeface="Berlin Sans FB" panose="020E0602020502020306" pitchFamily="34" charset="0"/>
                <a:ea typeface="Calibri" panose="020F0502020204030204" pitchFamily="34" charset="0"/>
              </a:rPr>
              <a:t>Los verdaderos cristianos no forman ejércitos carnales; porque no militamos según la carne. Sino que vamos </a:t>
            </a:r>
            <a:r>
              <a:rPr lang="es-SV" dirty="0">
                <a:latin typeface="Berlin Sans FB" panose="020E0602020502020306" pitchFamily="34" charset="0"/>
                <a:ea typeface="Calibri" panose="020F0502020204030204" pitchFamily="34" charset="0"/>
              </a:rPr>
              <a:t>derribando argumentos y toda altivez que se levanta contra el conocimiento de Dios, y llevando cautivo todo pensamiento a la obediencia a Cristo. 2ª Co. 10.5</a:t>
            </a:r>
            <a:endParaRPr lang="es-ES" dirty="0">
              <a:latin typeface="Berlin Sans FB" panose="020E0602020502020306" pitchFamily="34" charset="0"/>
            </a:endParaRPr>
          </a:p>
        </p:txBody>
      </p:sp>
    </p:spTree>
    <p:extLst>
      <p:ext uri="{BB962C8B-B14F-4D97-AF65-F5344CB8AC3E}">
        <p14:creationId xmlns:p14="http://schemas.microsoft.com/office/powerpoint/2010/main" val="79293639"/>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369</TotalTime>
  <Words>3618</Words>
  <Application>Microsoft Office PowerPoint</Application>
  <PresentationFormat>Presentación en pantalla (4:3)</PresentationFormat>
  <Paragraphs>112</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Abadi MT Condensed Extra Bold</vt:lpstr>
      <vt:lpstr>Arial Narrow</vt:lpstr>
      <vt:lpstr>Berlin Sans FB</vt:lpstr>
      <vt:lpstr>Calibri</vt:lpstr>
      <vt:lpstr>Calibri Light</vt:lpstr>
      <vt:lpstr>Times New Roman</vt:lpstr>
      <vt:lpstr>Retrospección</vt:lpstr>
      <vt:lpstr>La Gran Batalla de Armagedón (Y el fin del mundo)</vt:lpstr>
      <vt:lpstr>Armagedón</vt:lpstr>
      <vt:lpstr>Armagedón</vt:lpstr>
      <vt:lpstr>Preguntas relacionadas </vt:lpstr>
      <vt:lpstr>¿Qué es Armagedón?</vt:lpstr>
      <vt:lpstr>¿Qué es Armagedón?</vt:lpstr>
      <vt:lpstr>¿Qué es Armagedón?</vt:lpstr>
      <vt:lpstr>Razonando nuestra posición</vt:lpstr>
      <vt:lpstr>Razonando nuestra posición</vt:lpstr>
      <vt:lpstr>Presentación de PowerPoint</vt:lpstr>
      <vt:lpstr>Los Principios del cristiano puestos a prueba</vt:lpstr>
      <vt:lpstr>Medidas probables que inician la batalla</vt:lpstr>
      <vt:lpstr>¿Qué es lo que se prevé que pasará?</vt:lpstr>
      <vt:lpstr>¿Qué es lo que se prevé que pasará?</vt:lpstr>
      <vt:lpstr>¿Qué es lo que se prevé que pasará?</vt:lpstr>
      <vt:lpstr>Muchos religiosos creen y enseñan un Armagedón material con armas humanas</vt:lpstr>
      <vt:lpstr>El estado político de las naciones seculares-políticas existentes durante el "poco de tiempo".</vt:lpstr>
      <vt:lpstr>El estado político de las naciones seculares-políticas existentes durante el "poco de tiempo".</vt:lpstr>
      <vt:lpstr>El estado político de las naciones seculares-políticas existentes durante el "poco de tiempo".</vt:lpstr>
      <vt:lpstr>El sensacionalismo pentecostal despista a muchos líderes religiosos actualmente.</vt:lpstr>
      <vt:lpstr>El sensacionalismo pentecostal despista a muchos líderes religiosos actualmente.</vt:lpstr>
      <vt:lpstr>Condición de los cristianos durante el último poco de tiempo. ¿habrá paz y seguridad?</vt:lpstr>
      <vt:lpstr>Condición de los cristianos durante el último poco de tiempo. ¿habrá paz y seguridad?</vt:lpstr>
      <vt:lpstr>Condición de los cristianos durante el último poco de tiempo. ¿habrá paz y seguridad?</vt:lpstr>
      <vt:lpstr>Las naciones se unirán para proveer paz y seguridad a sus miembros y todos sus derechos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Gran Batalla de Armagedón (Y el fin del mundo)</dc:title>
  <dc:creator>CE12583 GERBER REYES</dc:creator>
  <cp:lastModifiedBy>CE12583 GERBER REYES</cp:lastModifiedBy>
  <cp:revision>37</cp:revision>
  <dcterms:created xsi:type="dcterms:W3CDTF">2016-12-08T16:02:16Z</dcterms:created>
  <dcterms:modified xsi:type="dcterms:W3CDTF">2016-12-27T02:00:33Z</dcterms:modified>
</cp:coreProperties>
</file>