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9" r:id="rId1"/>
  </p:sldMasterIdLst>
  <p:sldIdLst>
    <p:sldId id="256" r:id="rId2"/>
    <p:sldId id="257" r:id="rId3"/>
    <p:sldId id="280" r:id="rId4"/>
    <p:sldId id="258" r:id="rId5"/>
    <p:sldId id="259" r:id="rId6"/>
    <p:sldId id="288" r:id="rId7"/>
    <p:sldId id="260" r:id="rId8"/>
    <p:sldId id="289" r:id="rId9"/>
    <p:sldId id="281" r:id="rId10"/>
    <p:sldId id="261" r:id="rId11"/>
    <p:sldId id="290" r:id="rId12"/>
    <p:sldId id="262" r:id="rId13"/>
    <p:sldId id="291" r:id="rId14"/>
    <p:sldId id="263" r:id="rId15"/>
    <p:sldId id="292" r:id="rId16"/>
    <p:sldId id="264" r:id="rId17"/>
    <p:sldId id="293" r:id="rId18"/>
    <p:sldId id="265" r:id="rId19"/>
    <p:sldId id="294" r:id="rId20"/>
    <p:sldId id="266" r:id="rId21"/>
    <p:sldId id="295" r:id="rId22"/>
    <p:sldId id="267" r:id="rId23"/>
    <p:sldId id="283" r:id="rId24"/>
    <p:sldId id="268" r:id="rId25"/>
    <p:sldId id="296" r:id="rId26"/>
    <p:sldId id="269" r:id="rId27"/>
    <p:sldId id="297" r:id="rId28"/>
    <p:sldId id="270" r:id="rId29"/>
    <p:sldId id="299" r:id="rId30"/>
    <p:sldId id="298" r:id="rId31"/>
    <p:sldId id="300" r:id="rId32"/>
    <p:sldId id="271" r:id="rId33"/>
    <p:sldId id="303" r:id="rId34"/>
    <p:sldId id="272" r:id="rId35"/>
    <p:sldId id="304" r:id="rId36"/>
    <p:sldId id="273" r:id="rId37"/>
    <p:sldId id="305" r:id="rId38"/>
    <p:sldId id="274" r:id="rId39"/>
    <p:sldId id="306" r:id="rId40"/>
    <p:sldId id="275" r:id="rId41"/>
    <p:sldId id="276" r:id="rId42"/>
    <p:sldId id="307" r:id="rId43"/>
    <p:sldId id="277" r:id="rId44"/>
    <p:sldId id="308" r:id="rId45"/>
    <p:sldId id="284" r:id="rId46"/>
    <p:sldId id="285" r:id="rId47"/>
    <p:sldId id="287" r:id="rId48"/>
    <p:sldId id="278" r:id="rId49"/>
    <p:sldId id="309" r:id="rId50"/>
    <p:sldId id="279" r:id="rId51"/>
    <p:sldId id="310" r:id="rId52"/>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15" autoAdjust="0"/>
    <p:restoredTop sz="94660"/>
  </p:normalViewPr>
  <p:slideViewPr>
    <p:cSldViewPr snapToGrid="0">
      <p:cViewPr varScale="1">
        <p:scale>
          <a:sx n="50" d="100"/>
          <a:sy n="50" d="100"/>
        </p:scale>
        <p:origin x="336" y="4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143000" y="1122363"/>
            <a:ext cx="6858000" cy="2387600"/>
          </a:xfrm>
        </p:spPr>
        <p:txBody>
          <a:bodyPr anchor="b"/>
          <a:lstStyle>
            <a:lvl1pPr algn="ctr">
              <a:defRPr sz="4500"/>
            </a:lvl1pPr>
          </a:lstStyle>
          <a:p>
            <a:r>
              <a:rPr lang="es-ES"/>
              <a:t>Haga clic para modificar el estilo de título del patrón</a:t>
            </a:r>
          </a:p>
        </p:txBody>
      </p:sp>
      <p:sp>
        <p:nvSpPr>
          <p:cNvPr id="3" name="Subtítulo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s-ES"/>
              <a:t>Haga clic para editar el estilo de subtítulo del patrón</a:t>
            </a:r>
          </a:p>
        </p:txBody>
      </p:sp>
      <p:sp>
        <p:nvSpPr>
          <p:cNvPr id="4" name="Marcador de fecha 3"/>
          <p:cNvSpPr>
            <a:spLocks noGrp="1"/>
          </p:cNvSpPr>
          <p:nvPr>
            <p:ph type="dt" sz="half" idx="10"/>
          </p:nvPr>
        </p:nvSpPr>
        <p:spPr/>
        <p:txBody>
          <a:bodyPr/>
          <a:lstStyle/>
          <a:p>
            <a:fld id="{A6A69816-42DC-40A2-9E97-D09676FBE302}" type="datetimeFigureOut">
              <a:rPr lang="es-ES" smtClean="0"/>
              <a:t>07/10/2016</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4F5693F5-4304-47FD-9CE7-83DF620584E9}" type="slidenum">
              <a:rPr lang="es-ES" smtClean="0"/>
              <a:t>‹Nº›</a:t>
            </a:fld>
            <a:endParaRPr lang="es-ES"/>
          </a:p>
        </p:txBody>
      </p:sp>
    </p:spTree>
    <p:extLst>
      <p:ext uri="{BB962C8B-B14F-4D97-AF65-F5344CB8AC3E}">
        <p14:creationId xmlns:p14="http://schemas.microsoft.com/office/powerpoint/2010/main" val="24906744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texto vertical 2"/>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A6A69816-42DC-40A2-9E97-D09676FBE302}" type="datetimeFigureOut">
              <a:rPr lang="es-ES" smtClean="0"/>
              <a:t>07/10/2016</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4F5693F5-4304-47FD-9CE7-83DF620584E9}" type="slidenum">
              <a:rPr lang="es-ES" smtClean="0"/>
              <a:t>‹Nº›</a:t>
            </a:fld>
            <a:endParaRPr lang="es-ES"/>
          </a:p>
        </p:txBody>
      </p:sp>
    </p:spTree>
    <p:extLst>
      <p:ext uri="{BB962C8B-B14F-4D97-AF65-F5344CB8AC3E}">
        <p14:creationId xmlns:p14="http://schemas.microsoft.com/office/powerpoint/2010/main" val="17911024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543675" y="365125"/>
            <a:ext cx="1971675" cy="5811838"/>
          </a:xfrm>
        </p:spPr>
        <p:txBody>
          <a:bodyPr vert="eaVert"/>
          <a:lstStyle/>
          <a:p>
            <a:r>
              <a:rPr lang="es-ES"/>
              <a:t>Haga clic para modificar el estilo de título del patrón</a:t>
            </a:r>
          </a:p>
        </p:txBody>
      </p:sp>
      <p:sp>
        <p:nvSpPr>
          <p:cNvPr id="3" name="Marcador de texto vertical 2"/>
          <p:cNvSpPr>
            <a:spLocks noGrp="1"/>
          </p:cNvSpPr>
          <p:nvPr>
            <p:ph type="body" orient="vert" idx="1"/>
          </p:nvPr>
        </p:nvSpPr>
        <p:spPr>
          <a:xfrm>
            <a:off x="628650" y="365125"/>
            <a:ext cx="5800725" cy="5811838"/>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A6A69816-42DC-40A2-9E97-D09676FBE302}" type="datetimeFigureOut">
              <a:rPr lang="es-ES" smtClean="0"/>
              <a:t>07/10/2016</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4F5693F5-4304-47FD-9CE7-83DF620584E9}" type="slidenum">
              <a:rPr lang="es-ES" smtClean="0"/>
              <a:t>‹Nº›</a:t>
            </a:fld>
            <a:endParaRPr lang="es-ES"/>
          </a:p>
        </p:txBody>
      </p:sp>
    </p:spTree>
    <p:extLst>
      <p:ext uri="{BB962C8B-B14F-4D97-AF65-F5344CB8AC3E}">
        <p14:creationId xmlns:p14="http://schemas.microsoft.com/office/powerpoint/2010/main" val="25629643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A6A69816-42DC-40A2-9E97-D09676FBE302}" type="datetimeFigureOut">
              <a:rPr lang="es-ES" smtClean="0"/>
              <a:t>07/10/2016</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4F5693F5-4304-47FD-9CE7-83DF620584E9}" type="slidenum">
              <a:rPr lang="es-ES" smtClean="0"/>
              <a:t>‹Nº›</a:t>
            </a:fld>
            <a:endParaRPr lang="es-ES"/>
          </a:p>
        </p:txBody>
      </p:sp>
    </p:spTree>
    <p:extLst>
      <p:ext uri="{BB962C8B-B14F-4D97-AF65-F5344CB8AC3E}">
        <p14:creationId xmlns:p14="http://schemas.microsoft.com/office/powerpoint/2010/main" val="13207901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623888" y="1709739"/>
            <a:ext cx="7886700" cy="2852737"/>
          </a:xfrm>
        </p:spPr>
        <p:txBody>
          <a:bodyPr anchor="b"/>
          <a:lstStyle>
            <a:lvl1pPr>
              <a:defRPr sz="4500"/>
            </a:lvl1pPr>
          </a:lstStyle>
          <a:p>
            <a:r>
              <a:rPr lang="es-ES"/>
              <a:t>Haga clic para modificar el estilo de título del patrón</a:t>
            </a:r>
          </a:p>
        </p:txBody>
      </p:sp>
      <p:sp>
        <p:nvSpPr>
          <p:cNvPr id="3" name="Marcador de texto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s-ES"/>
              <a:t>Editar el estilo de texto del patrón</a:t>
            </a:r>
          </a:p>
        </p:txBody>
      </p:sp>
      <p:sp>
        <p:nvSpPr>
          <p:cNvPr id="4" name="Marcador de fecha 3"/>
          <p:cNvSpPr>
            <a:spLocks noGrp="1"/>
          </p:cNvSpPr>
          <p:nvPr>
            <p:ph type="dt" sz="half" idx="10"/>
          </p:nvPr>
        </p:nvSpPr>
        <p:spPr/>
        <p:txBody>
          <a:bodyPr/>
          <a:lstStyle/>
          <a:p>
            <a:fld id="{A6A69816-42DC-40A2-9E97-D09676FBE302}" type="datetimeFigureOut">
              <a:rPr lang="es-ES" smtClean="0"/>
              <a:t>07/10/2016</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4F5693F5-4304-47FD-9CE7-83DF620584E9}" type="slidenum">
              <a:rPr lang="es-ES" smtClean="0"/>
              <a:t>‹Nº›</a:t>
            </a:fld>
            <a:endParaRPr lang="es-ES"/>
          </a:p>
        </p:txBody>
      </p:sp>
    </p:spTree>
    <p:extLst>
      <p:ext uri="{BB962C8B-B14F-4D97-AF65-F5344CB8AC3E}">
        <p14:creationId xmlns:p14="http://schemas.microsoft.com/office/powerpoint/2010/main" val="41637674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sz="half" idx="1"/>
          </p:nvPr>
        </p:nvSpPr>
        <p:spPr>
          <a:xfrm>
            <a:off x="628650" y="1825625"/>
            <a:ext cx="38862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p:cNvSpPr>
            <a:spLocks noGrp="1"/>
          </p:cNvSpPr>
          <p:nvPr>
            <p:ph sz="half" idx="2"/>
          </p:nvPr>
        </p:nvSpPr>
        <p:spPr>
          <a:xfrm>
            <a:off x="4629150" y="1825625"/>
            <a:ext cx="38862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p:cNvSpPr>
            <a:spLocks noGrp="1"/>
          </p:cNvSpPr>
          <p:nvPr>
            <p:ph type="dt" sz="half" idx="10"/>
          </p:nvPr>
        </p:nvSpPr>
        <p:spPr/>
        <p:txBody>
          <a:bodyPr/>
          <a:lstStyle/>
          <a:p>
            <a:fld id="{A6A69816-42DC-40A2-9E97-D09676FBE302}" type="datetimeFigureOut">
              <a:rPr lang="es-ES" smtClean="0"/>
              <a:t>07/10/2016</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4F5693F5-4304-47FD-9CE7-83DF620584E9}" type="slidenum">
              <a:rPr lang="es-ES" smtClean="0"/>
              <a:t>‹Nº›</a:t>
            </a:fld>
            <a:endParaRPr lang="es-ES"/>
          </a:p>
        </p:txBody>
      </p:sp>
    </p:spTree>
    <p:extLst>
      <p:ext uri="{BB962C8B-B14F-4D97-AF65-F5344CB8AC3E}">
        <p14:creationId xmlns:p14="http://schemas.microsoft.com/office/powerpoint/2010/main" val="22459863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629841" y="365126"/>
            <a:ext cx="7886700" cy="1325563"/>
          </a:xfrm>
        </p:spPr>
        <p:txBody>
          <a:bodyPr/>
          <a:lstStyle/>
          <a:p>
            <a:r>
              <a:rPr lang="es-ES"/>
              <a:t>Haga clic para modificar el estilo de título del patrón</a:t>
            </a:r>
          </a:p>
        </p:txBody>
      </p:sp>
      <p:sp>
        <p:nvSpPr>
          <p:cNvPr id="3" name="Marcador de texto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Editar el estilo de texto del patrón</a:t>
            </a:r>
          </a:p>
        </p:txBody>
      </p:sp>
      <p:sp>
        <p:nvSpPr>
          <p:cNvPr id="4" name="Marcador de contenido 3"/>
          <p:cNvSpPr>
            <a:spLocks noGrp="1"/>
          </p:cNvSpPr>
          <p:nvPr>
            <p:ph sz="half" idx="2"/>
          </p:nvPr>
        </p:nvSpPr>
        <p:spPr>
          <a:xfrm>
            <a:off x="629842" y="2505075"/>
            <a:ext cx="3868340"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Editar el estilo de texto del patrón</a:t>
            </a:r>
          </a:p>
        </p:txBody>
      </p:sp>
      <p:sp>
        <p:nvSpPr>
          <p:cNvPr id="6" name="Marcador de contenido 5"/>
          <p:cNvSpPr>
            <a:spLocks noGrp="1"/>
          </p:cNvSpPr>
          <p:nvPr>
            <p:ph sz="quarter" idx="4"/>
          </p:nvPr>
        </p:nvSpPr>
        <p:spPr>
          <a:xfrm>
            <a:off x="4629150" y="2505075"/>
            <a:ext cx="3887391"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p:cNvSpPr>
            <a:spLocks noGrp="1"/>
          </p:cNvSpPr>
          <p:nvPr>
            <p:ph type="dt" sz="half" idx="10"/>
          </p:nvPr>
        </p:nvSpPr>
        <p:spPr/>
        <p:txBody>
          <a:bodyPr/>
          <a:lstStyle/>
          <a:p>
            <a:fld id="{A6A69816-42DC-40A2-9E97-D09676FBE302}" type="datetimeFigureOut">
              <a:rPr lang="es-ES" smtClean="0"/>
              <a:t>07/10/2016</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4F5693F5-4304-47FD-9CE7-83DF620584E9}" type="slidenum">
              <a:rPr lang="es-ES" smtClean="0"/>
              <a:t>‹Nº›</a:t>
            </a:fld>
            <a:endParaRPr lang="es-ES"/>
          </a:p>
        </p:txBody>
      </p:sp>
    </p:spTree>
    <p:extLst>
      <p:ext uri="{BB962C8B-B14F-4D97-AF65-F5344CB8AC3E}">
        <p14:creationId xmlns:p14="http://schemas.microsoft.com/office/powerpoint/2010/main" val="16115032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fecha 2"/>
          <p:cNvSpPr>
            <a:spLocks noGrp="1"/>
          </p:cNvSpPr>
          <p:nvPr>
            <p:ph type="dt" sz="half" idx="10"/>
          </p:nvPr>
        </p:nvSpPr>
        <p:spPr/>
        <p:txBody>
          <a:bodyPr/>
          <a:lstStyle/>
          <a:p>
            <a:fld id="{A6A69816-42DC-40A2-9E97-D09676FBE302}" type="datetimeFigureOut">
              <a:rPr lang="es-ES" smtClean="0"/>
              <a:t>07/10/2016</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4F5693F5-4304-47FD-9CE7-83DF620584E9}" type="slidenum">
              <a:rPr lang="es-ES" smtClean="0"/>
              <a:t>‹Nº›</a:t>
            </a:fld>
            <a:endParaRPr lang="es-ES"/>
          </a:p>
        </p:txBody>
      </p:sp>
    </p:spTree>
    <p:extLst>
      <p:ext uri="{BB962C8B-B14F-4D97-AF65-F5344CB8AC3E}">
        <p14:creationId xmlns:p14="http://schemas.microsoft.com/office/powerpoint/2010/main" val="19139076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A6A69816-42DC-40A2-9E97-D09676FBE302}" type="datetimeFigureOut">
              <a:rPr lang="es-ES" smtClean="0"/>
              <a:t>07/10/2016</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4F5693F5-4304-47FD-9CE7-83DF620584E9}" type="slidenum">
              <a:rPr lang="es-ES" smtClean="0"/>
              <a:t>‹Nº›</a:t>
            </a:fld>
            <a:endParaRPr lang="es-ES"/>
          </a:p>
        </p:txBody>
      </p:sp>
    </p:spTree>
    <p:extLst>
      <p:ext uri="{BB962C8B-B14F-4D97-AF65-F5344CB8AC3E}">
        <p14:creationId xmlns:p14="http://schemas.microsoft.com/office/powerpoint/2010/main" val="696201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29841" y="457200"/>
            <a:ext cx="2949178" cy="1600200"/>
          </a:xfrm>
        </p:spPr>
        <p:txBody>
          <a:bodyPr anchor="b"/>
          <a:lstStyle>
            <a:lvl1pPr>
              <a:defRPr sz="2400"/>
            </a:lvl1pPr>
          </a:lstStyle>
          <a:p>
            <a:r>
              <a:rPr lang="es-ES"/>
              <a:t>Haga clic para modificar el estilo de título del patrón</a:t>
            </a:r>
          </a:p>
        </p:txBody>
      </p:sp>
      <p:sp>
        <p:nvSpPr>
          <p:cNvPr id="3" name="Marcador de contenido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Editar el estilo de texto del patrón</a:t>
            </a:r>
          </a:p>
        </p:txBody>
      </p:sp>
      <p:sp>
        <p:nvSpPr>
          <p:cNvPr id="5" name="Marcador de fecha 4"/>
          <p:cNvSpPr>
            <a:spLocks noGrp="1"/>
          </p:cNvSpPr>
          <p:nvPr>
            <p:ph type="dt" sz="half" idx="10"/>
          </p:nvPr>
        </p:nvSpPr>
        <p:spPr/>
        <p:txBody>
          <a:bodyPr/>
          <a:lstStyle/>
          <a:p>
            <a:fld id="{A6A69816-42DC-40A2-9E97-D09676FBE302}" type="datetimeFigureOut">
              <a:rPr lang="es-ES" smtClean="0"/>
              <a:t>07/10/2016</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4F5693F5-4304-47FD-9CE7-83DF620584E9}" type="slidenum">
              <a:rPr lang="es-ES" smtClean="0"/>
              <a:t>‹Nº›</a:t>
            </a:fld>
            <a:endParaRPr lang="es-ES"/>
          </a:p>
        </p:txBody>
      </p:sp>
    </p:spTree>
    <p:extLst>
      <p:ext uri="{BB962C8B-B14F-4D97-AF65-F5344CB8AC3E}">
        <p14:creationId xmlns:p14="http://schemas.microsoft.com/office/powerpoint/2010/main" val="18204792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29841" y="457200"/>
            <a:ext cx="2949178" cy="1600200"/>
          </a:xfrm>
        </p:spPr>
        <p:txBody>
          <a:bodyPr anchor="b"/>
          <a:lstStyle>
            <a:lvl1pPr>
              <a:defRPr sz="2400"/>
            </a:lvl1pPr>
          </a:lstStyle>
          <a:p>
            <a:r>
              <a:rPr lang="es-ES"/>
              <a:t>Haga clic para modificar el estilo de título del patrón</a:t>
            </a:r>
          </a:p>
        </p:txBody>
      </p:sp>
      <p:sp>
        <p:nvSpPr>
          <p:cNvPr id="3" name="Marcador de posición de imagen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s-ES"/>
          </a:p>
        </p:txBody>
      </p:sp>
      <p:sp>
        <p:nvSpPr>
          <p:cNvPr id="4" name="Marcador de texto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Editar el estilo de texto del patrón</a:t>
            </a:r>
          </a:p>
        </p:txBody>
      </p:sp>
      <p:sp>
        <p:nvSpPr>
          <p:cNvPr id="5" name="Marcador de fecha 4"/>
          <p:cNvSpPr>
            <a:spLocks noGrp="1"/>
          </p:cNvSpPr>
          <p:nvPr>
            <p:ph type="dt" sz="half" idx="10"/>
          </p:nvPr>
        </p:nvSpPr>
        <p:spPr/>
        <p:txBody>
          <a:bodyPr/>
          <a:lstStyle/>
          <a:p>
            <a:fld id="{A6A69816-42DC-40A2-9E97-D09676FBE302}" type="datetimeFigureOut">
              <a:rPr lang="es-ES" smtClean="0"/>
              <a:t>07/10/2016</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4F5693F5-4304-47FD-9CE7-83DF620584E9}" type="slidenum">
              <a:rPr lang="es-ES" smtClean="0"/>
              <a:t>‹Nº›</a:t>
            </a:fld>
            <a:endParaRPr lang="es-ES"/>
          </a:p>
        </p:txBody>
      </p:sp>
    </p:spTree>
    <p:extLst>
      <p:ext uri="{BB962C8B-B14F-4D97-AF65-F5344CB8AC3E}">
        <p14:creationId xmlns:p14="http://schemas.microsoft.com/office/powerpoint/2010/main" val="3760810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A6A69816-42DC-40A2-9E97-D09676FBE302}" type="datetimeFigureOut">
              <a:rPr lang="es-ES" smtClean="0"/>
              <a:t>07/10/2016</a:t>
            </a:fld>
            <a:endParaRPr lang="es-ES"/>
          </a:p>
        </p:txBody>
      </p:sp>
      <p:sp>
        <p:nvSpPr>
          <p:cNvPr id="5" name="Marcador de pie de página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F5693F5-4304-47FD-9CE7-83DF620584E9}" type="slidenum">
              <a:rPr lang="es-ES" smtClean="0"/>
              <a:t>‹Nº›</a:t>
            </a:fld>
            <a:endParaRPr lang="es-ES"/>
          </a:p>
        </p:txBody>
      </p:sp>
    </p:spTree>
    <p:extLst>
      <p:ext uri="{BB962C8B-B14F-4D97-AF65-F5344CB8AC3E}">
        <p14:creationId xmlns:p14="http://schemas.microsoft.com/office/powerpoint/2010/main" val="431108474"/>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s-E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622017" y="545863"/>
            <a:ext cx="8098692" cy="1107996"/>
          </a:xfrm>
          <a:prstGeom prst="rect">
            <a:avLst/>
          </a:prstGeom>
          <a:noFill/>
        </p:spPr>
        <p:txBody>
          <a:bodyPr wrap="none" lIns="91440" tIns="45720" rIns="91440" bIns="45720">
            <a:spAutoFit/>
          </a:bodyPr>
          <a:lstStyle/>
          <a:p>
            <a:pPr algn="ctr"/>
            <a:r>
              <a:rPr lang="es-ES" sz="6600" b="1" dirty="0">
                <a:ln w="6600">
                  <a:solidFill>
                    <a:schemeClr val="accent2"/>
                  </a:solidFill>
                  <a:prstDash val="solid"/>
                </a:ln>
                <a:solidFill>
                  <a:srgbClr val="FFFFFF"/>
                </a:solidFill>
                <a:effectLst>
                  <a:outerShdw dist="38100" dir="2700000" algn="tl" rotWithShape="0">
                    <a:schemeClr val="accent2"/>
                  </a:outerShdw>
                </a:effectLst>
                <a:latin typeface="Impact" panose="020B0806030902050204" pitchFamily="34" charset="0"/>
              </a:rPr>
              <a:t>La Sexualidad Humana</a:t>
            </a:r>
          </a:p>
        </p:txBody>
      </p:sp>
      <p:sp>
        <p:nvSpPr>
          <p:cNvPr id="6" name="Rectángulo 5"/>
          <p:cNvSpPr/>
          <p:nvPr/>
        </p:nvSpPr>
        <p:spPr>
          <a:xfrm>
            <a:off x="845796" y="1530288"/>
            <a:ext cx="7651133" cy="923330"/>
          </a:xfrm>
          <a:prstGeom prst="rect">
            <a:avLst/>
          </a:prstGeom>
          <a:solidFill>
            <a:schemeClr val="tx1"/>
          </a:solidFill>
        </p:spPr>
        <p:txBody>
          <a:bodyPr wrap="none" lIns="91440" tIns="45720" rIns="91440" bIns="45720">
            <a:spAutoFit/>
          </a:bodyPr>
          <a:lstStyle/>
          <a:p>
            <a:pPr algn="ctr"/>
            <a:r>
              <a:rPr lang="es-ES" sz="5400" b="1" cap="none" spc="0" dirty="0">
                <a:ln w="6600">
                  <a:solidFill>
                    <a:schemeClr val="accent2"/>
                  </a:solidFill>
                  <a:prstDash val="solid"/>
                </a:ln>
                <a:solidFill>
                  <a:srgbClr val="FF0000"/>
                </a:solidFill>
                <a:latin typeface="Futura Md BT" panose="020B0602020204020303" pitchFamily="34" charset="0"/>
              </a:rPr>
              <a:t>Los Pecados Sexuales</a:t>
            </a:r>
          </a:p>
        </p:txBody>
      </p:sp>
      <p:sp>
        <p:nvSpPr>
          <p:cNvPr id="8" name="Rectángulo 7"/>
          <p:cNvSpPr/>
          <p:nvPr/>
        </p:nvSpPr>
        <p:spPr>
          <a:xfrm>
            <a:off x="1529173" y="139472"/>
            <a:ext cx="6088462" cy="400110"/>
          </a:xfrm>
          <a:prstGeom prst="rect">
            <a:avLst/>
          </a:prstGeom>
          <a:noFill/>
        </p:spPr>
        <p:txBody>
          <a:bodyPr wrap="none" lIns="91440" tIns="45720" rIns="91440" bIns="45720">
            <a:spAutoFit/>
          </a:bodyPr>
          <a:lstStyle/>
          <a:p>
            <a:pPr algn="ctr"/>
            <a:r>
              <a:rPr lang="es-ES" sz="2000" b="1" cap="none" spc="0" dirty="0">
                <a:ln w="0"/>
                <a:solidFill>
                  <a:schemeClr val="bg1"/>
                </a:solidFill>
                <a:effectLst>
                  <a:outerShdw blurRad="38100" dist="19050" dir="2700000" algn="tl" rotWithShape="0">
                    <a:schemeClr val="dk1">
                      <a:alpha val="40000"/>
                    </a:schemeClr>
                  </a:outerShdw>
                </a:effectLst>
                <a:latin typeface="Arial Narrow" panose="020B0606020202030204" pitchFamily="34" charset="0"/>
              </a:rPr>
              <a:t>IGLESIA DE CRISTO USULUTÁN 10 – SEPTIEMBRE – 2016 </a:t>
            </a:r>
          </a:p>
        </p:txBody>
      </p:sp>
      <p:sp>
        <p:nvSpPr>
          <p:cNvPr id="9" name="Rectángulo 8"/>
          <p:cNvSpPr/>
          <p:nvPr/>
        </p:nvSpPr>
        <p:spPr>
          <a:xfrm>
            <a:off x="600105" y="2769315"/>
            <a:ext cx="8142514" cy="1080296"/>
          </a:xfrm>
          <a:prstGeom prst="rect">
            <a:avLst/>
          </a:prstGeom>
        </p:spPr>
        <p:txBody>
          <a:bodyPr wrap="square">
            <a:spAutoFit/>
          </a:bodyPr>
          <a:lstStyle/>
          <a:p>
            <a:pPr algn="ctr">
              <a:lnSpc>
                <a:spcPct val="107000"/>
              </a:lnSpc>
              <a:spcAft>
                <a:spcPts val="0"/>
              </a:spcAft>
            </a:pPr>
            <a:r>
              <a:rPr lang="es-ES" sz="20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Segoe UI Black" panose="020B0A02040204020203" pitchFamily="34" charset="0"/>
                <a:ea typeface="Segoe UI Black" panose="020B0A02040204020203" pitchFamily="34" charset="0"/>
                <a:cs typeface="Segoe UI Black" panose="020B0A02040204020203" pitchFamily="34" charset="0"/>
              </a:rPr>
              <a:t>“Por lo cual también Dios los entregó a la inmundicia, en las concupiscencias de sus corazones, de modo que deshonraron entre sí sus propios cuerpos</a:t>
            </a:r>
            <a:r>
              <a:rPr lang="es-ES" sz="2000" b="1" i="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Segoe UI Black" panose="020B0A02040204020203" pitchFamily="34" charset="0"/>
                <a:ea typeface="Segoe UI Black" panose="020B0A02040204020203" pitchFamily="34" charset="0"/>
                <a:cs typeface="Segoe UI Black" panose="020B0A02040204020203" pitchFamily="34" charset="0"/>
              </a:rPr>
              <a:t>” </a:t>
            </a:r>
            <a:r>
              <a:rPr lang="es-ES" sz="2000" b="1" i="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Arial" panose="020B0604020202020204" pitchFamily="34" charset="0"/>
                <a:ea typeface="Segoe UI Black" panose="020B0A02040204020203" pitchFamily="34" charset="0"/>
                <a:cs typeface="Arial" panose="020B0604020202020204" pitchFamily="34" charset="0"/>
              </a:rPr>
              <a:t>Romanos 1.24 </a:t>
            </a:r>
            <a:endParaRPr lang="es-ES" sz="28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Arial" panose="020B0604020202020204" pitchFamily="34" charset="0"/>
              <a:ea typeface="Segoe UI Black" panose="020B0A02040204020203" pitchFamily="34" charset="0"/>
              <a:cs typeface="Arial" panose="020B0604020202020204" pitchFamily="34" charset="0"/>
            </a:endParaRPr>
          </a:p>
        </p:txBody>
      </p:sp>
      <p:sp>
        <p:nvSpPr>
          <p:cNvPr id="10" name="Rectángulo 9"/>
          <p:cNvSpPr/>
          <p:nvPr/>
        </p:nvSpPr>
        <p:spPr>
          <a:xfrm>
            <a:off x="354862" y="4066121"/>
            <a:ext cx="8633004" cy="2246769"/>
          </a:xfrm>
          <a:prstGeom prst="rect">
            <a:avLst/>
          </a:prstGeom>
        </p:spPr>
        <p:txBody>
          <a:bodyPr wrap="square">
            <a:spAutoFit/>
          </a:bodyPr>
          <a:lstStyle/>
          <a:p>
            <a:r>
              <a:rPr lang="es-ES" sz="2000" dirty="0">
                <a:ln w="0"/>
                <a:solidFill>
                  <a:schemeClr val="bg1"/>
                </a:solidFill>
                <a:effectLst>
                  <a:outerShdw blurRad="38100" dist="25400" dir="5400000" algn="ctr" rotWithShape="0">
                    <a:srgbClr val="6E747A">
                      <a:alpha val="43000"/>
                    </a:srgbClr>
                  </a:outerShdw>
                </a:effectLst>
                <a:latin typeface="Segoe UI Black" panose="020B0A02040204020203" pitchFamily="34" charset="0"/>
                <a:ea typeface="Segoe UI Black" panose="020B0A02040204020203" pitchFamily="34" charset="0"/>
                <a:cs typeface="Segoe UI Black" panose="020B0A02040204020203" pitchFamily="34" charset="0"/>
              </a:rPr>
              <a:t>CONCEPTO CLAVE: </a:t>
            </a:r>
            <a:r>
              <a:rPr lang="es-SV" sz="2000" dirty="0">
                <a:ln w="0"/>
                <a:solidFill>
                  <a:schemeClr val="bg1"/>
                </a:solidFill>
                <a:effectLst>
                  <a:outerShdw blurRad="38100" dist="25400" dir="5400000" algn="ctr" rotWithShape="0">
                    <a:srgbClr val="6E747A">
                      <a:alpha val="43000"/>
                    </a:srgbClr>
                  </a:outerShdw>
                </a:effectLst>
                <a:latin typeface="Segoe UI Black" panose="020B0A02040204020203" pitchFamily="34" charset="0"/>
                <a:ea typeface="Segoe UI Black" panose="020B0A02040204020203" pitchFamily="34" charset="0"/>
                <a:cs typeface="Segoe UI Black" panose="020B0A02040204020203" pitchFamily="34" charset="0"/>
              </a:rPr>
              <a:t>“</a:t>
            </a:r>
            <a:r>
              <a:rPr lang="es-ES" sz="2000" dirty="0">
                <a:ln w="0"/>
                <a:solidFill>
                  <a:schemeClr val="bg1"/>
                </a:solidFill>
                <a:effectLst>
                  <a:outerShdw blurRad="38100" dist="25400" dir="5400000" algn="ctr" rotWithShape="0">
                    <a:srgbClr val="6E747A">
                      <a:alpha val="43000"/>
                    </a:srgbClr>
                  </a:outerShdw>
                </a:effectLst>
                <a:latin typeface="Segoe UI Black" panose="020B0A02040204020203" pitchFamily="34" charset="0"/>
                <a:ea typeface="Segoe UI Black" panose="020B0A02040204020203" pitchFamily="34" charset="0"/>
                <a:cs typeface="Segoe UI Black" panose="020B0A02040204020203" pitchFamily="34" charset="0"/>
              </a:rPr>
              <a:t>Por esto Dios los entregó a pasiones vergonzosas; pues aun sus mujeres cambiaron el uso natural por el que es contra naturaleza, y de igual modo también los hombres, dejando el uso natural de la mujer, se encendieron en su lascivia unos con otros, cometiendo hechos vergonzosos hombres con hombres, y recibiendo en sí mismos la retribución debida a su extravío</a:t>
            </a:r>
            <a:r>
              <a:rPr lang="es-SV" sz="2000" dirty="0">
                <a:ln w="0"/>
                <a:solidFill>
                  <a:schemeClr val="bg1"/>
                </a:solidFill>
                <a:effectLst>
                  <a:outerShdw blurRad="38100" dist="25400" dir="5400000" algn="ctr" rotWithShape="0">
                    <a:srgbClr val="6E747A">
                      <a:alpha val="43000"/>
                    </a:srgbClr>
                  </a:outerShdw>
                </a:effectLst>
                <a:latin typeface="Segoe UI Black" panose="020B0A02040204020203" pitchFamily="34" charset="0"/>
                <a:ea typeface="Segoe UI Black" panose="020B0A02040204020203" pitchFamily="34" charset="0"/>
                <a:cs typeface="Segoe UI Black" panose="020B0A02040204020203" pitchFamily="34" charset="0"/>
              </a:rPr>
              <a:t>”</a:t>
            </a:r>
            <a:r>
              <a:rPr lang="es-SV" sz="2000" i="1" dirty="0">
                <a:ln w="0"/>
                <a:solidFill>
                  <a:schemeClr val="bg1"/>
                </a:solidFill>
                <a:effectLst>
                  <a:outerShdw blurRad="38100" dist="25400" dir="5400000" algn="ctr" rotWithShape="0">
                    <a:srgbClr val="6E747A">
                      <a:alpha val="43000"/>
                    </a:srgbClr>
                  </a:outerShdw>
                </a:effectLst>
                <a:latin typeface="Segoe UI Black" panose="020B0A02040204020203" pitchFamily="34" charset="0"/>
                <a:ea typeface="Segoe UI Black" panose="020B0A02040204020203" pitchFamily="34" charset="0"/>
                <a:cs typeface="Segoe UI Black" panose="020B0A02040204020203" pitchFamily="34" charset="0"/>
              </a:rPr>
              <a:t> </a:t>
            </a:r>
            <a:r>
              <a:rPr lang="es-SV" sz="2000" i="1" dirty="0">
                <a:ln w="0"/>
                <a:solidFill>
                  <a:schemeClr val="bg1"/>
                </a:solidFill>
                <a:effectLst>
                  <a:outerShdw blurRad="38100" dist="25400" dir="5400000" algn="ctr" rotWithShape="0">
                    <a:srgbClr val="6E747A">
                      <a:alpha val="43000"/>
                    </a:srgbClr>
                  </a:outerShdw>
                </a:effectLst>
                <a:latin typeface="Arial" panose="020B0604020202020204" pitchFamily="34" charset="0"/>
                <a:ea typeface="Segoe UI Black" panose="020B0A02040204020203" pitchFamily="34" charset="0"/>
                <a:cs typeface="Arial" panose="020B0604020202020204" pitchFamily="34" charset="0"/>
              </a:rPr>
              <a:t>Romanos 1.26 – 27 </a:t>
            </a:r>
            <a:endParaRPr lang="es-ES" sz="2000" dirty="0">
              <a:ln w="0"/>
              <a:solidFill>
                <a:schemeClr val="bg1"/>
              </a:solidFill>
              <a:effectLst>
                <a:outerShdw blurRad="38100" dist="25400" dir="5400000" algn="ctr" rotWithShape="0">
                  <a:srgbClr val="6E747A">
                    <a:alpha val="43000"/>
                  </a:srgbClr>
                </a:outerShdw>
              </a:effectLst>
              <a:latin typeface="Arial" panose="020B0604020202020204" pitchFamily="34" charset="0"/>
              <a:ea typeface="Segoe UI Black" panose="020B0A02040204020203" pitchFamily="34" charset="0"/>
              <a:cs typeface="Arial" panose="020B0604020202020204" pitchFamily="34" charset="0"/>
            </a:endParaRPr>
          </a:p>
        </p:txBody>
      </p:sp>
      <p:sp>
        <p:nvSpPr>
          <p:cNvPr id="11" name="Rectángulo 10"/>
          <p:cNvSpPr/>
          <p:nvPr/>
        </p:nvSpPr>
        <p:spPr>
          <a:xfrm>
            <a:off x="491661" y="6436001"/>
            <a:ext cx="8034508" cy="369332"/>
          </a:xfrm>
          <a:prstGeom prst="rect">
            <a:avLst/>
          </a:prstGeom>
          <a:solidFill>
            <a:schemeClr val="tx1"/>
          </a:solidFill>
        </p:spPr>
        <p:txBody>
          <a:bodyPr wrap="none" lIns="91440" tIns="45720" rIns="91440" bIns="45720">
            <a:spAutoFit/>
          </a:bodyPr>
          <a:lstStyle/>
          <a:p>
            <a:pPr algn="ctr"/>
            <a:r>
              <a:rPr lang="es-ES" b="1" dirty="0">
                <a:ln w="0"/>
                <a:solidFill>
                  <a:schemeClr val="accent1"/>
                </a:solidFill>
                <a:effectLst>
                  <a:outerShdw blurRad="38100" dist="25400" dir="5400000" algn="ctr" rotWithShape="0">
                    <a:srgbClr val="6E747A">
                      <a:alpha val="43000"/>
                    </a:srgbClr>
                  </a:outerShdw>
                </a:effectLst>
                <a:latin typeface="Arial Narrow" panose="020B0606020202030204" pitchFamily="34" charset="0"/>
              </a:rPr>
              <a:t>Y creó Dios al hombre a su imagen, a imagen de Dios lo creó; varón y hembra los creó.</a:t>
            </a:r>
            <a:endParaRPr lang="es-ES" sz="5400" b="1" dirty="0">
              <a:ln w="0"/>
              <a:solidFill>
                <a:schemeClr val="accent1"/>
              </a:solidFill>
              <a:effectLst>
                <a:outerShdw blurRad="38100" dist="25400" dir="5400000" algn="ctr" rotWithShape="0">
                  <a:srgbClr val="6E747A">
                    <a:alpha val="43000"/>
                  </a:srgbClr>
                </a:outerShdw>
              </a:effectLst>
              <a:latin typeface="Arial Narrow" panose="020B0606020202030204" pitchFamily="34" charset="0"/>
            </a:endParaRPr>
          </a:p>
        </p:txBody>
      </p:sp>
      <p:sp>
        <p:nvSpPr>
          <p:cNvPr id="12" name="Rectángulo 11"/>
          <p:cNvSpPr/>
          <p:nvPr/>
        </p:nvSpPr>
        <p:spPr>
          <a:xfrm>
            <a:off x="7617635" y="6128224"/>
            <a:ext cx="1202572" cy="307777"/>
          </a:xfrm>
          <a:prstGeom prst="rect">
            <a:avLst/>
          </a:prstGeom>
          <a:solidFill>
            <a:schemeClr val="tx1"/>
          </a:solidFill>
        </p:spPr>
        <p:txBody>
          <a:bodyPr wrap="none" lIns="91440" tIns="45720" rIns="91440" bIns="45720">
            <a:spAutoFit/>
          </a:bodyPr>
          <a:lstStyle/>
          <a:p>
            <a:pPr algn="ctr"/>
            <a:r>
              <a:rPr lang="es-ES" sz="1400" b="1" spc="50" dirty="0">
                <a:ln w="0"/>
                <a:solidFill>
                  <a:schemeClr val="bg2"/>
                </a:solidFill>
                <a:effectLst>
                  <a:innerShdw blurRad="63500" dist="50800" dir="13500000">
                    <a:srgbClr val="000000">
                      <a:alpha val="50000"/>
                    </a:srgbClr>
                  </a:innerShdw>
                </a:effectLst>
              </a:rPr>
              <a:t>Génesis 1.27</a:t>
            </a:r>
            <a:endParaRPr lang="es-ES" sz="1400" b="1" cap="none" spc="50" dirty="0">
              <a:ln w="0"/>
              <a:solidFill>
                <a:schemeClr val="bg2"/>
              </a:solidFill>
              <a:effectLst>
                <a:innerShdw blurRad="63500" dist="50800" dir="13500000">
                  <a:srgbClr val="000000">
                    <a:alpha val="50000"/>
                  </a:srgbClr>
                </a:innerShdw>
              </a:effectLst>
            </a:endParaRPr>
          </a:p>
        </p:txBody>
      </p:sp>
    </p:spTree>
    <p:extLst>
      <p:ext uri="{BB962C8B-B14F-4D97-AF65-F5344CB8AC3E}">
        <p14:creationId xmlns:p14="http://schemas.microsoft.com/office/powerpoint/2010/main" val="41578334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0344" y="173741"/>
            <a:ext cx="4338084" cy="623702"/>
          </a:xfrm>
        </p:spPr>
        <p:txBody>
          <a:bodyPr>
            <a:normAutofit/>
          </a:bodyPr>
          <a:lstStyle/>
          <a:p>
            <a:r>
              <a:rPr lang="es-ES" sz="36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Impact" panose="020B0806030902050204" pitchFamily="34" charset="0"/>
              </a:rPr>
              <a:t>Los Pecados Sexuales</a:t>
            </a:r>
          </a:p>
        </p:txBody>
      </p:sp>
      <p:sp>
        <p:nvSpPr>
          <p:cNvPr id="3" name="Marcador de contenido 2"/>
          <p:cNvSpPr>
            <a:spLocks noGrp="1"/>
          </p:cNvSpPr>
          <p:nvPr>
            <p:ph idx="1"/>
          </p:nvPr>
        </p:nvSpPr>
        <p:spPr>
          <a:xfrm>
            <a:off x="191387" y="797442"/>
            <a:ext cx="8552563" cy="2917308"/>
          </a:xfrm>
        </p:spPr>
        <p:txBody>
          <a:bodyPr>
            <a:noAutofit/>
          </a:bodyPr>
          <a:lstStyle/>
          <a:p>
            <a:pPr marL="0" indent="0">
              <a:lnSpc>
                <a:spcPct val="107000"/>
              </a:lnSpc>
              <a:spcAft>
                <a:spcPts val="0"/>
              </a:spcAft>
              <a:buNone/>
            </a:pPr>
            <a:r>
              <a:rPr lang="es-ES" sz="2800" b="1" dirty="0">
                <a:ln w="0"/>
                <a:solidFill>
                  <a:schemeClr val="bg1"/>
                </a:solidFill>
                <a:effectLst>
                  <a:outerShdw blurRad="38100" dist="25400" dir="5400000" algn="ctr" rotWithShape="0">
                    <a:srgbClr val="6E747A">
                      <a:alpha val="43000"/>
                    </a:srgbClr>
                  </a:outerShdw>
                </a:effectLst>
                <a:latin typeface="Arial Narrow" panose="020B0606020202030204" pitchFamily="34" charset="0"/>
                <a:ea typeface="Calibri" panose="020F0502020204030204" pitchFamily="34" charset="0"/>
                <a:cs typeface="Georgia" panose="02040502050405020303" pitchFamily="18" charset="0"/>
              </a:rPr>
              <a:t>Todas las generaciones se habían corrompido en el periodo antediluviano; la maldad era muy exagerada en extremo, porque los humanos habían corrompido su camino y fue Dios quien promulgó juicio para el mundo antiguo; que serían destruidos a causa de su maldad; y salvó únicamente a Noé y a su familia; en total ocho personas; por medio de las cuales se procuraría una nueva descendencia; y ¿Cuál fue la razón de haber elegido a Noé? He aquí como nos lo dice La Biblia textualmente: </a:t>
            </a:r>
            <a:endParaRPr lang="es-ES" sz="2800" b="1" dirty="0">
              <a:ln w="0"/>
              <a:solidFill>
                <a:schemeClr val="bg1"/>
              </a:solidFill>
              <a:effectLst>
                <a:outerShdw blurRad="38100" dist="25400" dir="5400000" algn="ctr" rotWithShape="0">
                  <a:srgbClr val="6E747A">
                    <a:alpha val="43000"/>
                  </a:srgbClr>
                </a:outerShdw>
              </a:effectLst>
              <a:latin typeface="Arial Narrow" panose="020B0606020202030204" pitchFamily="34" charset="0"/>
              <a:ea typeface="Calibri" panose="020F0502020204030204" pitchFamily="34" charset="0"/>
              <a:cs typeface="Times New Roman" panose="02020603050405020304" pitchFamily="18" charset="0"/>
            </a:endParaRPr>
          </a:p>
          <a:p>
            <a:pPr marL="0" indent="0">
              <a:buNone/>
            </a:pPr>
            <a:endParaRPr lang="es-ES" sz="2400" b="1" dirty="0">
              <a:ln w="0"/>
              <a:solidFill>
                <a:schemeClr val="bg1"/>
              </a:solidFill>
              <a:effectLst>
                <a:outerShdw blurRad="38100" dist="25400" dir="5400000" algn="ctr" rotWithShape="0">
                  <a:srgbClr val="6E747A">
                    <a:alpha val="43000"/>
                  </a:srgbClr>
                </a:outerShdw>
              </a:effectLst>
              <a:latin typeface="Arial Narrow" panose="020B0606020202030204" pitchFamily="34" charset="0"/>
            </a:endParaRPr>
          </a:p>
        </p:txBody>
      </p:sp>
      <p:sp>
        <p:nvSpPr>
          <p:cNvPr id="4" name="Rectángulo 3"/>
          <p:cNvSpPr/>
          <p:nvPr/>
        </p:nvSpPr>
        <p:spPr>
          <a:xfrm>
            <a:off x="295053" y="5221157"/>
            <a:ext cx="8286750" cy="1384995"/>
          </a:xfrm>
          <a:prstGeom prst="rect">
            <a:avLst/>
          </a:prstGeom>
        </p:spPr>
        <p:txBody>
          <a:bodyPr wrap="square">
            <a:spAutoFit/>
          </a:bodyPr>
          <a:lstStyle/>
          <a:p>
            <a:r>
              <a:rPr lang="es-ES" sz="2800" b="1" dirty="0">
                <a:ln w="0"/>
                <a:solidFill>
                  <a:schemeClr val="accent4">
                    <a:lumMod val="20000"/>
                    <a:lumOff val="80000"/>
                  </a:schemeClr>
                </a:solidFill>
                <a:effectLst>
                  <a:outerShdw blurRad="38100" dist="25400" dir="5400000" algn="ctr" rotWithShape="0">
                    <a:srgbClr val="6E747A">
                      <a:alpha val="43000"/>
                    </a:srgbClr>
                  </a:outerShdw>
                </a:effectLst>
                <a:latin typeface="Arial Narrow" panose="020B0606020202030204" pitchFamily="34" charset="0"/>
                <a:ea typeface="Calibri" panose="020F0502020204030204" pitchFamily="34" charset="0"/>
                <a:cs typeface="Georgia" panose="02040502050405020303" pitchFamily="18" charset="0"/>
              </a:rPr>
              <a:t>“Pero Noé halló gracia ante los ojos de Jehová. Estas son las generaciones de Noé: Noé, varón justo, era perfecto en sus generaciones; con Dios caminó Noé” </a:t>
            </a:r>
            <a:r>
              <a:rPr lang="es-ES" sz="2000" b="1" dirty="0">
                <a:ln w="0"/>
                <a:solidFill>
                  <a:schemeClr val="accent4">
                    <a:lumMod val="20000"/>
                    <a:lumOff val="80000"/>
                  </a:schemeClr>
                </a:solidFill>
                <a:effectLst>
                  <a:outerShdw blurRad="38100" dist="25400" dir="5400000" algn="ctr" rotWithShape="0">
                    <a:srgbClr val="6E747A">
                      <a:alpha val="43000"/>
                    </a:srgbClr>
                  </a:outerShdw>
                </a:effectLst>
                <a:latin typeface="Arial Narrow" panose="020B0606020202030204" pitchFamily="34" charset="0"/>
                <a:ea typeface="Calibri" panose="020F0502020204030204" pitchFamily="34" charset="0"/>
                <a:cs typeface="Georgia" panose="02040502050405020303" pitchFamily="18" charset="0"/>
              </a:rPr>
              <a:t>(Génesis 6.8 – 9) </a:t>
            </a:r>
            <a:endParaRPr lang="es-ES" sz="2800" b="1" dirty="0">
              <a:ln w="0"/>
              <a:solidFill>
                <a:schemeClr val="accent4">
                  <a:lumMod val="20000"/>
                  <a:lumOff val="80000"/>
                </a:schemeClr>
              </a:solidFill>
              <a:effectLst>
                <a:outerShdw blurRad="38100" dist="25400" dir="5400000" algn="ctr" rotWithShape="0">
                  <a:srgbClr val="6E747A">
                    <a:alpha val="43000"/>
                  </a:srgbClr>
                </a:outerShdw>
              </a:effectLst>
              <a:latin typeface="Arial Narrow" panose="020B0606020202030204" pitchFamily="34" charset="0"/>
              <a:ea typeface="Calibri" panose="020F0502020204030204" pitchFamily="34" charset="0"/>
              <a:cs typeface="Georgia" panose="02040502050405020303" pitchFamily="18" charset="0"/>
            </a:endParaRPr>
          </a:p>
        </p:txBody>
      </p:sp>
    </p:spTree>
    <p:extLst>
      <p:ext uri="{BB962C8B-B14F-4D97-AF65-F5344CB8AC3E}">
        <p14:creationId xmlns:p14="http://schemas.microsoft.com/office/powerpoint/2010/main" val="25234163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266700" y="537982"/>
            <a:ext cx="8382000" cy="6186309"/>
          </a:xfrm>
          <a:prstGeom prst="rect">
            <a:avLst/>
          </a:prstGeom>
        </p:spPr>
        <p:txBody>
          <a:bodyPr wrap="square">
            <a:spAutoFit/>
          </a:bodyPr>
          <a:lstStyle/>
          <a:p>
            <a:r>
              <a:rPr lang="es-ES" sz="2800" b="1" dirty="0">
                <a:ln w="0"/>
                <a:solidFill>
                  <a:schemeClr val="bg1"/>
                </a:solidFill>
                <a:effectLst>
                  <a:outerShdw blurRad="38100" dist="25400" dir="5400000" algn="ctr" rotWithShape="0">
                    <a:srgbClr val="6E747A">
                      <a:alpha val="43000"/>
                    </a:srgbClr>
                  </a:outerShdw>
                </a:effectLst>
                <a:latin typeface="Arial Narrow" panose="020B0606020202030204" pitchFamily="34" charset="0"/>
                <a:ea typeface="Calibri" panose="020F0502020204030204" pitchFamily="34" charset="0"/>
                <a:cs typeface="Georgia" panose="02040502050405020303" pitchFamily="18" charset="0"/>
              </a:rPr>
              <a:t>La Biblia nos enseña aquí que Noé era justo, pero también que era perfecto en sus generaciones; no se contaminó con la maldad que se practicaba en su tiempo; pues los hijos de Dios; se allegaron sexualmente con las hijas de los hombres y ello trajo como resultado el castigo de destrucción del mundo antiguo; porque a causa de esto la humanidad entera se corrompió; tal parece que su semilla fue contaminada y les nacieron hijos; que se convirtieron en valientes guerreros despiadados, de mucho renombre en la tierra; y la maldad progresaba en gran manera, de tal manera que a Dios, le dolió en su corazón, el haber hecho hombre en la tierra; porque el designio de los pensamientos de ellos era continuamente, sólo el mal. </a:t>
            </a:r>
            <a:r>
              <a:rPr lang="es-ES" sz="2400" b="1" dirty="0">
                <a:ln w="0"/>
                <a:solidFill>
                  <a:schemeClr val="bg1"/>
                </a:solidFill>
                <a:effectLst>
                  <a:outerShdw blurRad="38100" dist="25400" dir="5400000" algn="ctr" rotWithShape="0">
                    <a:srgbClr val="6E747A">
                      <a:alpha val="43000"/>
                    </a:srgbClr>
                  </a:outerShdw>
                </a:effectLst>
                <a:latin typeface="Arial Narrow" panose="020B0606020202030204" pitchFamily="34" charset="0"/>
                <a:ea typeface="Calibri" panose="020F0502020204030204" pitchFamily="34" charset="0"/>
                <a:cs typeface="Georgia" panose="02040502050405020303" pitchFamily="18" charset="0"/>
              </a:rPr>
              <a:t>(Véase Génesis 6.1 – 6)</a:t>
            </a:r>
            <a:endParaRPr lang="es-ES" sz="2800" b="1" dirty="0">
              <a:ln w="0"/>
              <a:solidFill>
                <a:schemeClr val="bg1"/>
              </a:solidFill>
              <a:effectLst>
                <a:outerShdw blurRad="38100" dist="25400" dir="5400000" algn="ctr" rotWithShape="0">
                  <a:srgbClr val="6E747A">
                    <a:alpha val="43000"/>
                  </a:srgbClr>
                </a:outerShdw>
              </a:effectLst>
              <a:latin typeface="Arial Narrow" panose="020B0606020202030204" pitchFamily="34" charset="0"/>
            </a:endParaRPr>
          </a:p>
        </p:txBody>
      </p:sp>
    </p:spTree>
    <p:extLst>
      <p:ext uri="{BB962C8B-B14F-4D97-AF65-F5344CB8AC3E}">
        <p14:creationId xmlns:p14="http://schemas.microsoft.com/office/powerpoint/2010/main" val="2881495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520994" y="949059"/>
            <a:ext cx="8304028" cy="4666727"/>
          </a:xfrm>
          <a:prstGeom prst="rect">
            <a:avLst/>
          </a:prstGeom>
        </p:spPr>
        <p:txBody>
          <a:bodyPr wrap="square">
            <a:spAutoFit/>
          </a:bodyPr>
          <a:lstStyle/>
          <a:p>
            <a:pPr>
              <a:lnSpc>
                <a:spcPct val="107000"/>
              </a:lnSpc>
              <a:spcAft>
                <a:spcPts val="0"/>
              </a:spcAft>
            </a:pPr>
            <a:r>
              <a:rPr lang="es-ES" sz="2800" b="1" dirty="0">
                <a:ln w="0"/>
                <a:solidFill>
                  <a:schemeClr val="bg1"/>
                </a:solidFill>
                <a:effectLst>
                  <a:outerShdw blurRad="38100" dist="25400" dir="5400000" algn="ctr" rotWithShape="0">
                    <a:srgbClr val="6E747A">
                      <a:alpha val="43000"/>
                    </a:srgbClr>
                  </a:outerShdw>
                </a:effectLst>
                <a:latin typeface="Arial Narrow" panose="020B0606020202030204" pitchFamily="34" charset="0"/>
                <a:ea typeface="Calibri" panose="020F0502020204030204" pitchFamily="34" charset="0"/>
                <a:cs typeface="Georgia" panose="02040502050405020303" pitchFamily="18" charset="0"/>
              </a:rPr>
              <a:t>Sin embargo, en el periodo posterior al diluvio, la maldad se hizo presente, al principio en uno de los hijos de Noé, llamado </a:t>
            </a:r>
            <a:r>
              <a:rPr lang="es-ES" sz="2800" b="1" dirty="0" err="1">
                <a:ln w="0"/>
                <a:solidFill>
                  <a:schemeClr val="bg1"/>
                </a:solidFill>
                <a:effectLst>
                  <a:outerShdw blurRad="38100" dist="25400" dir="5400000" algn="ctr" rotWithShape="0">
                    <a:srgbClr val="6E747A">
                      <a:alpha val="43000"/>
                    </a:srgbClr>
                  </a:outerShdw>
                </a:effectLst>
                <a:latin typeface="Arial Narrow" panose="020B0606020202030204" pitchFamily="34" charset="0"/>
                <a:ea typeface="Calibri" panose="020F0502020204030204" pitchFamily="34" charset="0"/>
                <a:cs typeface="Georgia" panose="02040502050405020303" pitchFamily="18" charset="0"/>
              </a:rPr>
              <a:t>Cam</a:t>
            </a:r>
            <a:r>
              <a:rPr lang="es-ES" sz="2800" b="1" dirty="0">
                <a:ln w="0"/>
                <a:solidFill>
                  <a:schemeClr val="bg1"/>
                </a:solidFill>
                <a:effectLst>
                  <a:outerShdw blurRad="38100" dist="25400" dir="5400000" algn="ctr" rotWithShape="0">
                    <a:srgbClr val="6E747A">
                      <a:alpha val="43000"/>
                    </a:srgbClr>
                  </a:outerShdw>
                </a:effectLst>
                <a:latin typeface="Arial Narrow" panose="020B0606020202030204" pitchFamily="34" charset="0"/>
                <a:ea typeface="Calibri" panose="020F0502020204030204" pitchFamily="34" charset="0"/>
                <a:cs typeface="Georgia" panose="02040502050405020303" pitchFamily="18" charset="0"/>
              </a:rPr>
              <a:t>, quien descubrió la desnudez de su padre y luego por ello recibió una maldición; se convirtió en el padre de Canaán, y todos los </a:t>
            </a:r>
            <a:r>
              <a:rPr lang="es-ES" sz="2800" b="1" dirty="0" err="1">
                <a:ln w="0"/>
                <a:solidFill>
                  <a:schemeClr val="bg1"/>
                </a:solidFill>
                <a:effectLst>
                  <a:outerShdw blurRad="38100" dist="25400" dir="5400000" algn="ctr" rotWithShape="0">
                    <a:srgbClr val="6E747A">
                      <a:alpha val="43000"/>
                    </a:srgbClr>
                  </a:outerShdw>
                </a:effectLst>
                <a:latin typeface="Arial Narrow" panose="020B0606020202030204" pitchFamily="34" charset="0"/>
                <a:ea typeface="Calibri" panose="020F0502020204030204" pitchFamily="34" charset="0"/>
                <a:cs typeface="Georgia" panose="02040502050405020303" pitchFamily="18" charset="0"/>
              </a:rPr>
              <a:t>cananitas</a:t>
            </a:r>
            <a:r>
              <a:rPr lang="es-ES" sz="2800" b="1" dirty="0">
                <a:ln w="0"/>
                <a:solidFill>
                  <a:schemeClr val="bg1"/>
                </a:solidFill>
                <a:effectLst>
                  <a:outerShdw blurRad="38100" dist="25400" dir="5400000" algn="ctr" rotWithShape="0">
                    <a:srgbClr val="6E747A">
                      <a:alpha val="43000"/>
                    </a:srgbClr>
                  </a:outerShdw>
                </a:effectLst>
                <a:latin typeface="Arial Narrow" panose="020B0606020202030204" pitchFamily="34" charset="0"/>
                <a:ea typeface="Calibri" panose="020F0502020204030204" pitchFamily="34" charset="0"/>
                <a:cs typeface="Georgia" panose="02040502050405020303" pitchFamily="18" charset="0"/>
              </a:rPr>
              <a:t>; ellos tuvieron prácticas paganas relacionadas con la libertad sexual e incluye una gran variedad de prácticas sexuales que deshonran completamente la naturaleza con la que Dios formó al ser humano (hombre y mujer). El hombre ha invertido los roles que Dios puso en su naturaleza.</a:t>
            </a:r>
            <a:endParaRPr lang="es-ES" sz="2800" b="1" dirty="0">
              <a:ln w="0"/>
              <a:solidFill>
                <a:schemeClr val="bg1"/>
              </a:solidFill>
              <a:effectLst>
                <a:outerShdw blurRad="38100" dist="25400" dir="5400000" algn="ctr" rotWithShape="0">
                  <a:srgbClr val="6E747A">
                    <a:alpha val="43000"/>
                  </a:srgbClr>
                </a:outerShdw>
              </a:effectLst>
              <a:latin typeface="Arial Narrow" panose="020B0606020202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091914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273344" y="705597"/>
            <a:ext cx="8546806" cy="5624617"/>
          </a:xfrm>
          <a:prstGeom prst="rect">
            <a:avLst/>
          </a:prstGeom>
        </p:spPr>
        <p:txBody>
          <a:bodyPr wrap="square">
            <a:spAutoFit/>
          </a:bodyPr>
          <a:lstStyle/>
          <a:p>
            <a:pPr>
              <a:lnSpc>
                <a:spcPct val="107000"/>
              </a:lnSpc>
              <a:spcAft>
                <a:spcPts val="0"/>
              </a:spcAft>
            </a:pPr>
            <a:r>
              <a:rPr lang="es-ES" sz="2600" b="1" dirty="0">
                <a:ln w="0"/>
                <a:solidFill>
                  <a:schemeClr val="bg1"/>
                </a:solidFill>
                <a:effectLst>
                  <a:outerShdw blurRad="38100" dist="25400" dir="5400000" algn="ctr" rotWithShape="0">
                    <a:srgbClr val="6E747A">
                      <a:alpha val="43000"/>
                    </a:srgbClr>
                  </a:outerShdw>
                </a:effectLst>
                <a:latin typeface="Arial Narrow" panose="020B0606020202030204" pitchFamily="34" charset="0"/>
                <a:ea typeface="Calibri" panose="020F0502020204030204" pitchFamily="34" charset="0"/>
                <a:cs typeface="Georgia" panose="02040502050405020303" pitchFamily="18" charset="0"/>
              </a:rPr>
              <a:t>Hoy día se mencionan una variedad de pecados relacionados con la sexualidad; entre los cuales podemos mencionar: FORNICACIÓN (PORNOGRAFÍA – PROSTITUCIÓN – ORGÍAS), ADULTERIO, SODOMÍA (HOMOSEXUALIDAD Y LESVIANISMO), PERVERSION O BESTIALISMO, INCESTO, HEDONISMO, CONCUPISCENCIA (MASTURBACION – LUJURIA O LASCIVIA). Estos son solo algunos de los pecados de orden carnal, relacionados con la sexualidad humana y sus contaminaciones. Trataremos en este estudio de abordar algunos conceptos que nos ayudarán a entender y profundizar el conocimiento de éstos pecados que ofenden mucho a Dios y destruyen nuestros cuerpos y en consecuencia nuestras almas; pues por ello nos convertimos en reos de juicio eterno.</a:t>
            </a:r>
            <a:endParaRPr lang="es-ES" sz="2600" b="1" dirty="0">
              <a:ln w="0"/>
              <a:solidFill>
                <a:schemeClr val="bg1"/>
              </a:solidFill>
              <a:effectLst>
                <a:outerShdw blurRad="38100" dist="25400" dir="5400000" algn="ctr" rotWithShape="0">
                  <a:srgbClr val="6E747A">
                    <a:alpha val="43000"/>
                  </a:srgbClr>
                </a:outerShdw>
              </a:effectLst>
              <a:latin typeface="Arial Narrow" panose="020B0606020202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640221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331824" y="172046"/>
            <a:ext cx="7315644" cy="523220"/>
          </a:xfrm>
          <a:prstGeom prst="rect">
            <a:avLst/>
          </a:prstGeom>
        </p:spPr>
        <p:txBody>
          <a:bodyPr wrap="square">
            <a:spAutoFit/>
          </a:bodyPr>
          <a:lstStyle/>
          <a:p>
            <a:pPr>
              <a:spcAft>
                <a:spcPts val="0"/>
              </a:spcAft>
            </a:pPr>
            <a:r>
              <a:rPr lang="es-ES" sz="2800" b="1" kern="1400" dirty="0">
                <a:ln w="22225">
                  <a:solidFill>
                    <a:schemeClr val="accent2"/>
                  </a:solidFill>
                  <a:prstDash val="solid"/>
                </a:ln>
                <a:solidFill>
                  <a:schemeClr val="bg1"/>
                </a:solidFill>
                <a:latin typeface="Impact" panose="020B0806030902050204" pitchFamily="34" charset="0"/>
                <a:ea typeface="Times New Roman" panose="02020603050405020304" pitchFamily="18" charset="0"/>
                <a:cs typeface="Times New Roman" panose="02020603050405020304" pitchFamily="18" charset="0"/>
              </a:rPr>
              <a:t>LA FORNICACIÓN (PROSTITUCIÓN – PORNOGRAFÍA)</a:t>
            </a:r>
            <a:endParaRPr lang="es-ES" sz="6000" b="1" kern="1400" dirty="0">
              <a:ln w="22225">
                <a:solidFill>
                  <a:schemeClr val="accent2"/>
                </a:solidFill>
                <a:prstDash val="solid"/>
              </a:ln>
              <a:solidFill>
                <a:schemeClr val="bg1"/>
              </a:solidFill>
              <a:latin typeface="Impact" panose="020B0806030902050204" pitchFamily="34" charset="0"/>
              <a:ea typeface="Times New Roman" panose="02020603050405020304" pitchFamily="18" charset="0"/>
              <a:cs typeface="Times New Roman" panose="02020603050405020304" pitchFamily="18" charset="0"/>
            </a:endParaRPr>
          </a:p>
        </p:txBody>
      </p:sp>
      <p:sp>
        <p:nvSpPr>
          <p:cNvPr id="5" name="Rectángulo 4"/>
          <p:cNvSpPr/>
          <p:nvPr/>
        </p:nvSpPr>
        <p:spPr>
          <a:xfrm>
            <a:off x="361507" y="838891"/>
            <a:ext cx="8287193" cy="2308324"/>
          </a:xfrm>
          <a:prstGeom prst="rect">
            <a:avLst/>
          </a:prstGeom>
        </p:spPr>
        <p:txBody>
          <a:bodyPr wrap="square">
            <a:spAutoFit/>
          </a:bodyPr>
          <a:lstStyle/>
          <a:p>
            <a:r>
              <a:rPr lang="es-ES" sz="2400" b="1" dirty="0">
                <a:ln w="0"/>
                <a:solidFill>
                  <a:schemeClr val="bg1"/>
                </a:solidFill>
                <a:effectLst>
                  <a:outerShdw blurRad="38100" dist="25400" dir="5400000" algn="ctr" rotWithShape="0">
                    <a:srgbClr val="6E747A">
                      <a:alpha val="43000"/>
                    </a:srgbClr>
                  </a:outerShdw>
                </a:effectLst>
                <a:latin typeface="Arial Narrow" panose="020B0606020202030204" pitchFamily="34" charset="0"/>
                <a:ea typeface="Calibri" panose="020F0502020204030204" pitchFamily="34" charset="0"/>
                <a:cs typeface="Georgia" panose="02040502050405020303" pitchFamily="18" charset="0"/>
              </a:rPr>
              <a:t>En el Antiguo Testamento, el término</a:t>
            </a:r>
            <a:r>
              <a:rPr lang="es-ES" sz="2400" b="1" i="1" dirty="0">
                <a:ln w="0"/>
                <a:solidFill>
                  <a:schemeClr val="bg1"/>
                </a:solidFill>
                <a:effectLst>
                  <a:outerShdw blurRad="38100" dist="25400" dir="5400000" algn="ctr" rotWithShape="0">
                    <a:srgbClr val="6E747A">
                      <a:alpha val="43000"/>
                    </a:srgbClr>
                  </a:outerShdw>
                </a:effectLst>
                <a:latin typeface="Arial Narrow" panose="020B0606020202030204" pitchFamily="34" charset="0"/>
                <a:ea typeface="Calibri" panose="020F0502020204030204" pitchFamily="34" charset="0"/>
                <a:cs typeface="Georgia" panose="02040502050405020303" pitchFamily="18" charset="0"/>
              </a:rPr>
              <a:t> fornicación </a:t>
            </a:r>
            <a:r>
              <a:rPr lang="es-ES" sz="2400" b="1" dirty="0">
                <a:ln w="0"/>
                <a:solidFill>
                  <a:schemeClr val="bg1"/>
                </a:solidFill>
                <a:effectLst>
                  <a:outerShdw blurRad="38100" dist="25400" dir="5400000" algn="ctr" rotWithShape="0">
                    <a:srgbClr val="6E747A">
                      <a:alpha val="43000"/>
                    </a:srgbClr>
                  </a:outerShdw>
                </a:effectLst>
                <a:latin typeface="Arial Narrow" panose="020B0606020202030204" pitchFamily="34" charset="0"/>
                <a:ea typeface="Calibri" panose="020F0502020204030204" pitchFamily="34" charset="0"/>
                <a:cs typeface="Georgia" panose="02040502050405020303" pitchFamily="18" charset="0"/>
              </a:rPr>
              <a:t>envolvía la idea de deslealtad y promiscuidad, aplicándose de manera especial a la práctica de la idolatría (</a:t>
            </a:r>
            <a:r>
              <a:rPr lang="es-ES" sz="2400" b="1" u="sng" dirty="0">
                <a:ln w="0"/>
                <a:solidFill>
                  <a:schemeClr val="bg1"/>
                </a:solidFill>
                <a:effectLst>
                  <a:outerShdw blurRad="38100" dist="25400" dir="5400000" algn="ctr" rotWithShape="0">
                    <a:srgbClr val="6E747A">
                      <a:alpha val="43000"/>
                    </a:srgbClr>
                  </a:outerShdw>
                </a:effectLst>
                <a:latin typeface="Arial Narrow" panose="020B0606020202030204" pitchFamily="34" charset="0"/>
                <a:ea typeface="Calibri" panose="020F0502020204030204" pitchFamily="34" charset="0"/>
                <a:cs typeface="Georgia" panose="02040502050405020303" pitchFamily="18" charset="0"/>
              </a:rPr>
              <a:t>Ezequiel_16:15</a:t>
            </a:r>
            <a:r>
              <a:rPr lang="es-ES" sz="2400" b="1" dirty="0">
                <a:ln w="0"/>
                <a:solidFill>
                  <a:schemeClr val="bg1"/>
                </a:solidFill>
                <a:effectLst>
                  <a:outerShdw blurRad="38100" dist="25400" dir="5400000" algn="ctr" rotWithShape="0">
                    <a:srgbClr val="6E747A">
                      <a:alpha val="43000"/>
                    </a:srgbClr>
                  </a:outerShdw>
                </a:effectLst>
                <a:latin typeface="Arial Narrow" panose="020B0606020202030204" pitchFamily="34" charset="0"/>
                <a:ea typeface="Calibri" panose="020F0502020204030204" pitchFamily="34" charset="0"/>
                <a:cs typeface="Georgia" panose="02040502050405020303" pitchFamily="18" charset="0"/>
              </a:rPr>
              <a:t>), y le pide que se arrepienta de ellas (</a:t>
            </a:r>
            <a:r>
              <a:rPr lang="es-ES" sz="2400" b="1" u="sng" dirty="0">
                <a:ln w="0"/>
                <a:solidFill>
                  <a:schemeClr val="bg1"/>
                </a:solidFill>
                <a:effectLst>
                  <a:outerShdw blurRad="38100" dist="25400" dir="5400000" algn="ctr" rotWithShape="0">
                    <a:srgbClr val="6E747A">
                      <a:alpha val="43000"/>
                    </a:srgbClr>
                  </a:outerShdw>
                </a:effectLst>
                <a:latin typeface="Arial Narrow" panose="020B0606020202030204" pitchFamily="34" charset="0"/>
                <a:ea typeface="Calibri" panose="020F0502020204030204" pitchFamily="34" charset="0"/>
                <a:cs typeface="Georgia" panose="02040502050405020303" pitchFamily="18" charset="0"/>
              </a:rPr>
              <a:t>Jeremías_3:1-2</a:t>
            </a:r>
            <a:r>
              <a:rPr lang="es-ES" sz="2400" b="1" dirty="0">
                <a:ln w="0"/>
                <a:solidFill>
                  <a:schemeClr val="bg1"/>
                </a:solidFill>
                <a:effectLst>
                  <a:outerShdw blurRad="38100" dist="25400" dir="5400000" algn="ctr" rotWithShape="0">
                    <a:srgbClr val="6E747A">
                      <a:alpha val="43000"/>
                    </a:srgbClr>
                  </a:outerShdw>
                </a:effectLst>
                <a:latin typeface="Arial Narrow" panose="020B0606020202030204" pitchFamily="34" charset="0"/>
                <a:ea typeface="Calibri" panose="020F0502020204030204" pitchFamily="34" charset="0"/>
                <a:cs typeface="Georgia" panose="02040502050405020303" pitchFamily="18" charset="0"/>
              </a:rPr>
              <a:t>). No hay duda de que el hecho de que la</a:t>
            </a:r>
            <a:r>
              <a:rPr lang="es-ES" sz="2400" b="1" i="1" dirty="0">
                <a:ln w="0"/>
                <a:solidFill>
                  <a:schemeClr val="bg1"/>
                </a:solidFill>
                <a:effectLst>
                  <a:outerShdw blurRad="38100" dist="25400" dir="5400000" algn="ctr" rotWithShape="0">
                    <a:srgbClr val="6E747A">
                      <a:alpha val="43000"/>
                    </a:srgbClr>
                  </a:outerShdw>
                </a:effectLst>
                <a:latin typeface="Arial Narrow" panose="020B0606020202030204" pitchFamily="34" charset="0"/>
                <a:ea typeface="Calibri" panose="020F0502020204030204" pitchFamily="34" charset="0"/>
                <a:cs typeface="Georgia" panose="02040502050405020303" pitchFamily="18" charset="0"/>
              </a:rPr>
              <a:t> fornicación</a:t>
            </a:r>
            <a:r>
              <a:rPr lang="es-ES" sz="2400" b="1" dirty="0">
                <a:ln w="0"/>
                <a:solidFill>
                  <a:schemeClr val="bg1"/>
                </a:solidFill>
                <a:effectLst>
                  <a:outerShdw blurRad="38100" dist="25400" dir="5400000" algn="ctr" rotWithShape="0">
                    <a:srgbClr val="6E747A">
                      <a:alpha val="43000"/>
                    </a:srgbClr>
                  </a:outerShdw>
                </a:effectLst>
                <a:latin typeface="Arial Narrow" panose="020B0606020202030204" pitchFamily="34" charset="0"/>
                <a:ea typeface="Calibri" panose="020F0502020204030204" pitchFamily="34" charset="0"/>
                <a:cs typeface="Georgia" panose="02040502050405020303" pitchFamily="18" charset="0"/>
              </a:rPr>
              <a:t> generalmente acompañaba a los cultos idolátricos (Exodo_34:15-16) contribuyó a esta asociación de ideas. </a:t>
            </a:r>
            <a:endParaRPr lang="es-ES" sz="2400" b="1" dirty="0">
              <a:ln w="0"/>
              <a:solidFill>
                <a:schemeClr val="bg1"/>
              </a:solidFill>
              <a:effectLst>
                <a:outerShdw blurRad="38100" dist="25400" dir="5400000" algn="ctr" rotWithShape="0">
                  <a:srgbClr val="6E747A">
                    <a:alpha val="43000"/>
                  </a:srgbClr>
                </a:outerShdw>
              </a:effectLst>
              <a:latin typeface="Arial Narrow" panose="020B0606020202030204" pitchFamily="34" charset="0"/>
            </a:endParaRPr>
          </a:p>
        </p:txBody>
      </p:sp>
      <p:sp>
        <p:nvSpPr>
          <p:cNvPr id="6" name="Rectángulo 5"/>
          <p:cNvSpPr/>
          <p:nvPr/>
        </p:nvSpPr>
        <p:spPr>
          <a:xfrm>
            <a:off x="0" y="3290840"/>
            <a:ext cx="8934450" cy="3319498"/>
          </a:xfrm>
          <a:prstGeom prst="rect">
            <a:avLst/>
          </a:prstGeom>
        </p:spPr>
        <p:txBody>
          <a:bodyPr wrap="square">
            <a:spAutoFit/>
          </a:bodyPr>
          <a:lstStyle/>
          <a:p>
            <a:pPr marL="228600" indent="-228600" algn="ctr">
              <a:lnSpc>
                <a:spcPct val="107000"/>
              </a:lnSpc>
              <a:spcAft>
                <a:spcPts val="0"/>
              </a:spcAft>
            </a:pPr>
            <a:r>
              <a:rPr lang="es-ES" sz="2800" b="1" dirty="0">
                <a:ln w="6600">
                  <a:solidFill>
                    <a:schemeClr val="accent2"/>
                  </a:solidFill>
                  <a:prstDash val="solid"/>
                </a:ln>
                <a:solidFill>
                  <a:srgbClr val="FFFFFF"/>
                </a:solidFill>
                <a:effectLst>
                  <a:outerShdw dist="38100" dir="2700000" algn="tl" rotWithShape="0">
                    <a:schemeClr val="accent2"/>
                  </a:outerShdw>
                </a:effectLst>
                <a:latin typeface="Segoe UI" panose="020B0502040204020203" pitchFamily="34" charset="0"/>
                <a:ea typeface="Calibri" panose="020F0502020204030204" pitchFamily="34" charset="0"/>
                <a:cs typeface="Segoe UI" panose="020B0502040204020203" pitchFamily="34" charset="0"/>
              </a:rPr>
              <a:t>“</a:t>
            </a:r>
            <a:r>
              <a:rPr lang="es-ES" sz="2800" b="1" i="1" dirty="0">
                <a:ln w="6600">
                  <a:solidFill>
                    <a:schemeClr val="accent2"/>
                  </a:solidFill>
                  <a:prstDash val="solid"/>
                </a:ln>
                <a:solidFill>
                  <a:srgbClr val="FFFFFF"/>
                </a:solidFill>
                <a:effectLst>
                  <a:outerShdw dist="38100" dir="2700000" algn="tl" rotWithShape="0">
                    <a:schemeClr val="accent2"/>
                  </a:outerShdw>
                </a:effectLst>
                <a:latin typeface="Segoe UI" panose="020B0502040204020203" pitchFamily="34" charset="0"/>
                <a:ea typeface="Calibri" panose="020F0502020204030204" pitchFamily="34" charset="0"/>
                <a:cs typeface="Segoe UI" panose="020B0502040204020203" pitchFamily="34" charset="0"/>
              </a:rPr>
              <a:t>Por tanto, no harás alianza con los moradores de aquella tierra; porque fornicarán en pos de sus dioses, y ofrecerán sacrificios a sus dioses, y te invitarán, y comerás de sus sacrificios; o tomando de sus hijas para tus hijos, y fornicando sus hijas en pos de sus dioses, harán fornicar también a tus hijos en pos de los dioses de ellas</a:t>
            </a:r>
            <a:r>
              <a:rPr lang="es-ES" sz="2800" b="1" dirty="0">
                <a:ln w="6600">
                  <a:solidFill>
                    <a:schemeClr val="accent2"/>
                  </a:solidFill>
                  <a:prstDash val="solid"/>
                </a:ln>
                <a:solidFill>
                  <a:srgbClr val="FFFFFF"/>
                </a:solidFill>
                <a:effectLst>
                  <a:outerShdw dist="38100" dir="2700000" algn="tl" rotWithShape="0">
                    <a:schemeClr val="accent2"/>
                  </a:outerShdw>
                </a:effectLst>
                <a:latin typeface="Segoe UI" panose="020B0502040204020203" pitchFamily="34" charset="0"/>
                <a:ea typeface="Calibri" panose="020F0502020204030204" pitchFamily="34" charset="0"/>
                <a:cs typeface="Segoe UI" panose="020B0502040204020203" pitchFamily="34" charset="0"/>
              </a:rPr>
              <a:t>” </a:t>
            </a:r>
            <a:r>
              <a:rPr lang="es-ES" sz="2000" b="1" dirty="0">
                <a:ln w="6600">
                  <a:solidFill>
                    <a:schemeClr val="accent2"/>
                  </a:solidFill>
                  <a:prstDash val="solid"/>
                </a:ln>
                <a:solidFill>
                  <a:schemeClr val="bg1"/>
                </a:solidFill>
                <a:latin typeface="Segoe UI" panose="020B0502040204020203" pitchFamily="34" charset="0"/>
                <a:ea typeface="Calibri" panose="020F0502020204030204" pitchFamily="34" charset="0"/>
                <a:cs typeface="Segoe UI" panose="020B0502040204020203" pitchFamily="34" charset="0"/>
              </a:rPr>
              <a:t>(Éxodo 34.15 – 16)</a:t>
            </a:r>
            <a:endParaRPr lang="es-ES" sz="2800" b="1" dirty="0">
              <a:ln w="6600">
                <a:solidFill>
                  <a:schemeClr val="accent2"/>
                </a:solidFill>
                <a:prstDash val="solid"/>
              </a:ln>
              <a:solidFill>
                <a:schemeClr val="bg1"/>
              </a:solidFill>
              <a:latin typeface="Segoe UI" panose="020B0502040204020203" pitchFamily="34" charset="0"/>
              <a:ea typeface="Calibri" panose="020F0502020204030204" pitchFamily="34" charset="0"/>
              <a:cs typeface="Segoe UI" panose="020B0502040204020203" pitchFamily="34" charset="0"/>
            </a:endParaRPr>
          </a:p>
        </p:txBody>
      </p:sp>
    </p:spTree>
    <p:extLst>
      <p:ext uri="{BB962C8B-B14F-4D97-AF65-F5344CB8AC3E}">
        <p14:creationId xmlns:p14="http://schemas.microsoft.com/office/powerpoint/2010/main" val="37462363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523211" y="1853518"/>
            <a:ext cx="8277889" cy="3108543"/>
          </a:xfrm>
          <a:prstGeom prst="rect">
            <a:avLst/>
          </a:prstGeom>
        </p:spPr>
        <p:txBody>
          <a:bodyPr wrap="square">
            <a:spAutoFit/>
          </a:bodyPr>
          <a:lstStyle/>
          <a:p>
            <a:r>
              <a:rPr lang="es-ES" sz="2800" b="1" dirty="0">
                <a:ln w="0"/>
                <a:solidFill>
                  <a:schemeClr val="bg1"/>
                </a:solidFill>
                <a:effectLst>
                  <a:outerShdw blurRad="38100" dist="25400" dir="5400000" algn="ctr" rotWithShape="0">
                    <a:srgbClr val="6E747A">
                      <a:alpha val="43000"/>
                    </a:srgbClr>
                  </a:outerShdw>
                </a:effectLst>
                <a:latin typeface="Arial Narrow" panose="020B0606020202030204" pitchFamily="34" charset="0"/>
                <a:ea typeface="Calibri" panose="020F0502020204030204" pitchFamily="34" charset="0"/>
                <a:cs typeface="Georgia" panose="02040502050405020303" pitchFamily="18" charset="0"/>
              </a:rPr>
              <a:t>La fornicación, significa "tener relaciones sexuales con una prostituta", es un término usado en referencia a la </a:t>
            </a:r>
            <a:r>
              <a:rPr lang="es-ES" sz="2800" b="1" u="sng" dirty="0">
                <a:ln w="0"/>
                <a:solidFill>
                  <a:schemeClr val="bg1"/>
                </a:solidFill>
                <a:effectLst>
                  <a:outerShdw blurRad="38100" dist="25400" dir="5400000" algn="ctr" rotWithShape="0">
                    <a:srgbClr val="6E747A">
                      <a:alpha val="43000"/>
                    </a:srgbClr>
                  </a:outerShdw>
                </a:effectLst>
                <a:latin typeface="Arial Narrow" panose="020B0606020202030204" pitchFamily="34" charset="0"/>
                <a:ea typeface="Calibri" panose="020F0502020204030204" pitchFamily="34" charset="0"/>
                <a:cs typeface="Georgia" panose="02040502050405020303" pitchFamily="18" charset="0"/>
              </a:rPr>
              <a:t>relación sexual fuera del ámbito matrimonial</a:t>
            </a:r>
            <a:r>
              <a:rPr lang="es-ES" sz="2800" b="1" dirty="0">
                <a:ln w="0"/>
                <a:solidFill>
                  <a:schemeClr val="bg1"/>
                </a:solidFill>
                <a:effectLst>
                  <a:outerShdw blurRad="38100" dist="25400" dir="5400000" algn="ctr" rotWithShape="0">
                    <a:srgbClr val="6E747A">
                      <a:alpha val="43000"/>
                    </a:srgbClr>
                  </a:outerShdw>
                </a:effectLst>
                <a:latin typeface="Arial Narrow" panose="020B0606020202030204" pitchFamily="34" charset="0"/>
                <a:ea typeface="Calibri" panose="020F0502020204030204" pitchFamily="34" charset="0"/>
                <a:cs typeface="Georgia" panose="02040502050405020303" pitchFamily="18" charset="0"/>
              </a:rPr>
              <a:t>; es decir, aquella relación sexual que se dé entre dos personas que no están unidas por éste vínculo conyugal. Se entiende por ámbito matrimonial a la unión legal delante de la comunidad donde vivan y delante de las leyes de Dios.</a:t>
            </a:r>
            <a:endParaRPr lang="es-ES" sz="2800" b="1" dirty="0">
              <a:ln w="0"/>
              <a:solidFill>
                <a:schemeClr val="bg1"/>
              </a:solidFill>
              <a:effectLst>
                <a:outerShdw blurRad="38100" dist="25400" dir="5400000" algn="ctr" rotWithShape="0">
                  <a:srgbClr val="6E747A">
                    <a:alpha val="43000"/>
                  </a:srgbClr>
                </a:outerShdw>
              </a:effectLst>
              <a:latin typeface="Arial Narrow" panose="020B0606020202030204" pitchFamily="34" charset="0"/>
            </a:endParaRPr>
          </a:p>
        </p:txBody>
      </p:sp>
    </p:spTree>
    <p:extLst>
      <p:ext uri="{BB962C8B-B14F-4D97-AF65-F5344CB8AC3E}">
        <p14:creationId xmlns:p14="http://schemas.microsoft.com/office/powerpoint/2010/main" val="23137034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265814" y="711300"/>
            <a:ext cx="8154286" cy="2308324"/>
          </a:xfrm>
          <a:prstGeom prst="rect">
            <a:avLst/>
          </a:prstGeom>
        </p:spPr>
        <p:txBody>
          <a:bodyPr wrap="square">
            <a:spAutoFit/>
          </a:bodyPr>
          <a:lstStyle/>
          <a:p>
            <a:r>
              <a:rPr lang="es-ES" sz="24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Segoe UI" panose="020B0502040204020203" pitchFamily="34" charset="0"/>
                <a:ea typeface="Calibri" panose="020F0502020204030204" pitchFamily="34" charset="0"/>
                <a:cs typeface="Segoe UI" panose="020B0502040204020203" pitchFamily="34" charset="0"/>
              </a:rPr>
              <a:t>La</a:t>
            </a:r>
            <a:r>
              <a:rPr lang="es-ES" sz="2400" b="1" i="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Segoe UI" panose="020B0502040204020203" pitchFamily="34" charset="0"/>
                <a:ea typeface="Calibri" panose="020F0502020204030204" pitchFamily="34" charset="0"/>
                <a:cs typeface="Segoe UI" panose="020B0502040204020203" pitchFamily="34" charset="0"/>
              </a:rPr>
              <a:t> fornicación</a:t>
            </a:r>
            <a:r>
              <a:rPr lang="es-ES" sz="24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Segoe UI" panose="020B0502040204020203" pitchFamily="34" charset="0"/>
                <a:ea typeface="Calibri" panose="020F0502020204030204" pitchFamily="34" charset="0"/>
                <a:cs typeface="Segoe UI" panose="020B0502040204020203" pitchFamily="34" charset="0"/>
              </a:rPr>
              <a:t> en su sentido más amplio, denota cualquier clase de inmoralidad sexual, pero la mayoría de las veces se utiliza el término para señalar las relaciones sexuales realizadas fuera del matrimonio. Como pecado aparece colocado junto al homicidio, la idolatría, la hechicería, etcétera </a:t>
            </a:r>
            <a:r>
              <a:rPr lang="es-ES" sz="2000" b="1" dirty="0">
                <a:ln w="12700" cmpd="sng">
                  <a:solidFill>
                    <a:schemeClr val="accent4"/>
                  </a:solidFill>
                  <a:prstDash val="solid"/>
                </a:ln>
                <a:solidFill>
                  <a:srgbClr val="FFFF00"/>
                </a:solidFill>
                <a:latin typeface="Segoe UI" panose="020B0502040204020203" pitchFamily="34" charset="0"/>
                <a:ea typeface="Calibri" panose="020F0502020204030204" pitchFamily="34" charset="0"/>
                <a:cs typeface="Segoe UI" panose="020B0502040204020203" pitchFamily="34" charset="0"/>
              </a:rPr>
              <a:t>(</a:t>
            </a:r>
            <a:r>
              <a:rPr lang="es-ES" sz="2000" b="1" dirty="0">
                <a:ln w="12700" cmpd="sng">
                  <a:solidFill>
                    <a:schemeClr val="accent4"/>
                  </a:solidFill>
                  <a:prstDash val="solid"/>
                </a:ln>
                <a:solidFill>
                  <a:srgbClr val="FF0000"/>
                </a:solidFill>
                <a:latin typeface="Segoe UI" panose="020B0502040204020203" pitchFamily="34" charset="0"/>
                <a:ea typeface="Calibri" panose="020F0502020204030204" pitchFamily="34" charset="0"/>
                <a:cs typeface="Segoe UI" panose="020B0502040204020203" pitchFamily="34" charset="0"/>
              </a:rPr>
              <a:t>Gálatas_5:19 – 21</a:t>
            </a:r>
            <a:r>
              <a:rPr lang="es-ES" sz="2000" b="1" dirty="0">
                <a:ln w="12700" cmpd="sng">
                  <a:solidFill>
                    <a:schemeClr val="accent4"/>
                  </a:solidFill>
                  <a:prstDash val="solid"/>
                </a:ln>
                <a:solidFill>
                  <a:srgbClr val="FFFF00"/>
                </a:solidFill>
                <a:latin typeface="Segoe UI" panose="020B0502040204020203" pitchFamily="34" charset="0"/>
                <a:ea typeface="Calibri" panose="020F0502020204030204" pitchFamily="34" charset="0"/>
                <a:cs typeface="Segoe UI" panose="020B0502040204020203" pitchFamily="34" charset="0"/>
              </a:rPr>
              <a:t>).</a:t>
            </a:r>
            <a:endParaRPr lang="es-ES" sz="2400" b="1" dirty="0">
              <a:ln w="12700" cmpd="sng">
                <a:solidFill>
                  <a:schemeClr val="accent4"/>
                </a:solidFill>
                <a:prstDash val="solid"/>
              </a:ln>
              <a:solidFill>
                <a:srgbClr val="FFFF00"/>
              </a:solidFill>
              <a:latin typeface="Segoe UI" panose="020B0502040204020203" pitchFamily="34" charset="0"/>
              <a:cs typeface="Segoe UI" panose="020B0502040204020203" pitchFamily="34" charset="0"/>
            </a:endParaRPr>
          </a:p>
        </p:txBody>
      </p:sp>
      <p:sp>
        <p:nvSpPr>
          <p:cNvPr id="5" name="Rectángulo 4"/>
          <p:cNvSpPr/>
          <p:nvPr/>
        </p:nvSpPr>
        <p:spPr>
          <a:xfrm>
            <a:off x="958260" y="188080"/>
            <a:ext cx="7919926" cy="523220"/>
          </a:xfrm>
          <a:prstGeom prst="rect">
            <a:avLst/>
          </a:prstGeom>
        </p:spPr>
        <p:txBody>
          <a:bodyPr wrap="square">
            <a:spAutoFit/>
          </a:bodyPr>
          <a:lstStyle/>
          <a:p>
            <a:pPr>
              <a:spcAft>
                <a:spcPts val="0"/>
              </a:spcAft>
            </a:pPr>
            <a:r>
              <a:rPr lang="es-ES" sz="2800" kern="1400" dirty="0">
                <a:ln w="0"/>
                <a:solidFill>
                  <a:schemeClr val="bg1"/>
                </a:solidFill>
                <a:effectLst>
                  <a:outerShdw blurRad="38100" dist="25400" dir="5400000" algn="ctr" rotWithShape="0">
                    <a:srgbClr val="6E747A">
                      <a:alpha val="43000"/>
                    </a:srgbClr>
                  </a:outerShdw>
                </a:effectLst>
                <a:latin typeface="Impact" panose="020B0806030902050204" pitchFamily="34" charset="0"/>
                <a:ea typeface="Times New Roman" panose="02020603050405020304" pitchFamily="18" charset="0"/>
                <a:cs typeface="Times New Roman" panose="02020603050405020304" pitchFamily="18" charset="0"/>
              </a:rPr>
              <a:t>LA FORNICACIÓN (PROSTITUCIÓN – PORNOGRAFÍA)</a:t>
            </a:r>
            <a:endParaRPr lang="es-ES" sz="6000" kern="1400" dirty="0">
              <a:ln w="0"/>
              <a:solidFill>
                <a:schemeClr val="bg1"/>
              </a:solidFill>
              <a:effectLst>
                <a:outerShdw blurRad="38100" dist="25400" dir="5400000" algn="ctr" rotWithShape="0">
                  <a:srgbClr val="6E747A">
                    <a:alpha val="43000"/>
                  </a:srgbClr>
                </a:outerShdw>
              </a:effectLst>
              <a:latin typeface="Impact" panose="020B0806030902050204" pitchFamily="34" charset="0"/>
              <a:ea typeface="Times New Roman" panose="02020603050405020304" pitchFamily="18" charset="0"/>
              <a:cs typeface="Times New Roman" panose="02020603050405020304" pitchFamily="18" charset="0"/>
            </a:endParaRPr>
          </a:p>
        </p:txBody>
      </p:sp>
      <p:sp>
        <p:nvSpPr>
          <p:cNvPr id="8" name="Rectángulo 7"/>
          <p:cNvSpPr/>
          <p:nvPr/>
        </p:nvSpPr>
        <p:spPr>
          <a:xfrm>
            <a:off x="431062" y="3448697"/>
            <a:ext cx="8154286" cy="1277850"/>
          </a:xfrm>
          <a:prstGeom prst="rect">
            <a:avLst/>
          </a:prstGeom>
        </p:spPr>
        <p:txBody>
          <a:bodyPr wrap="square">
            <a:spAutoFit/>
          </a:bodyPr>
          <a:lstStyle/>
          <a:p>
            <a:pPr>
              <a:lnSpc>
                <a:spcPct val="107000"/>
              </a:lnSpc>
              <a:spcBef>
                <a:spcPts val="500"/>
              </a:spcBef>
              <a:spcAft>
                <a:spcPts val="500"/>
              </a:spcAft>
            </a:pPr>
            <a:r>
              <a:rPr lang="es-ES" sz="2400" b="1" dirty="0">
                <a:ln w="0"/>
                <a:solidFill>
                  <a:schemeClr val="accent4">
                    <a:lumMod val="20000"/>
                    <a:lumOff val="80000"/>
                  </a:schemeClr>
                </a:solidFill>
                <a:effectLst>
                  <a:outerShdw blurRad="38100" dist="25400" dir="5400000" algn="ctr" rotWithShape="0">
                    <a:srgbClr val="6E747A">
                      <a:alpha val="43000"/>
                    </a:srgbClr>
                  </a:outerShdw>
                </a:effectLst>
                <a:latin typeface="Segoe UI" panose="020B0502040204020203" pitchFamily="34" charset="0"/>
                <a:ea typeface="Calibri" panose="020F0502020204030204" pitchFamily="34" charset="0"/>
                <a:cs typeface="Segoe UI" panose="020B0502040204020203" pitchFamily="34" charset="0"/>
              </a:rPr>
              <a:t>La</a:t>
            </a:r>
            <a:r>
              <a:rPr lang="es-ES" sz="2400" b="1" i="1" dirty="0">
                <a:ln w="0"/>
                <a:solidFill>
                  <a:schemeClr val="accent4">
                    <a:lumMod val="20000"/>
                    <a:lumOff val="80000"/>
                  </a:schemeClr>
                </a:solidFill>
                <a:effectLst>
                  <a:outerShdw blurRad="38100" dist="25400" dir="5400000" algn="ctr" rotWithShape="0">
                    <a:srgbClr val="6E747A">
                      <a:alpha val="43000"/>
                    </a:srgbClr>
                  </a:outerShdw>
                </a:effectLst>
                <a:latin typeface="Segoe UI" panose="020B0502040204020203" pitchFamily="34" charset="0"/>
                <a:ea typeface="Calibri" panose="020F0502020204030204" pitchFamily="34" charset="0"/>
                <a:cs typeface="Segoe UI" panose="020B0502040204020203" pitchFamily="34" charset="0"/>
              </a:rPr>
              <a:t> fornicación </a:t>
            </a:r>
            <a:r>
              <a:rPr lang="es-ES" sz="2400" b="1" dirty="0">
                <a:ln w="0"/>
                <a:solidFill>
                  <a:schemeClr val="accent4">
                    <a:lumMod val="20000"/>
                    <a:lumOff val="80000"/>
                  </a:schemeClr>
                </a:solidFill>
                <a:effectLst>
                  <a:outerShdw blurRad="38100" dist="25400" dir="5400000" algn="ctr" rotWithShape="0">
                    <a:srgbClr val="6E747A">
                      <a:alpha val="43000"/>
                    </a:srgbClr>
                  </a:outerShdw>
                </a:effectLst>
                <a:latin typeface="Segoe UI" panose="020B0502040204020203" pitchFamily="34" charset="0"/>
                <a:ea typeface="Calibri" panose="020F0502020204030204" pitchFamily="34" charset="0"/>
                <a:cs typeface="Segoe UI" panose="020B0502040204020203" pitchFamily="34" charset="0"/>
              </a:rPr>
              <a:t>  heterosexual y la homosexualidad son condenadas de igual manera lo cual veremos más adelante (</a:t>
            </a:r>
            <a:r>
              <a:rPr lang="es-ES" sz="2400" b="1" dirty="0">
                <a:ln w="0"/>
                <a:solidFill>
                  <a:srgbClr val="FFFF00"/>
                </a:solidFill>
                <a:effectLst>
                  <a:outerShdw blurRad="38100" dist="25400" dir="5400000" algn="ctr" rotWithShape="0">
                    <a:srgbClr val="6E747A">
                      <a:alpha val="43000"/>
                    </a:srgbClr>
                  </a:outerShdw>
                </a:effectLst>
                <a:latin typeface="Segoe UI" panose="020B0502040204020203" pitchFamily="34" charset="0"/>
                <a:ea typeface="Calibri" panose="020F0502020204030204" pitchFamily="34" charset="0"/>
                <a:cs typeface="Segoe UI" panose="020B0502040204020203" pitchFamily="34" charset="0"/>
              </a:rPr>
              <a:t>1ª Corintios_6:9; 1ª Timoteo_1:10</a:t>
            </a:r>
            <a:r>
              <a:rPr lang="es-ES" sz="2400" b="1" dirty="0">
                <a:ln w="0"/>
                <a:solidFill>
                  <a:schemeClr val="accent4">
                    <a:lumMod val="20000"/>
                    <a:lumOff val="80000"/>
                  </a:schemeClr>
                </a:solidFill>
                <a:effectLst>
                  <a:outerShdw blurRad="38100" dist="25400" dir="5400000" algn="ctr" rotWithShape="0">
                    <a:srgbClr val="6E747A">
                      <a:alpha val="43000"/>
                    </a:srgbClr>
                  </a:outerShdw>
                </a:effectLst>
                <a:latin typeface="Segoe UI" panose="020B0502040204020203" pitchFamily="34" charset="0"/>
                <a:ea typeface="Calibri" panose="020F0502020204030204" pitchFamily="34" charset="0"/>
                <a:cs typeface="Segoe UI" panose="020B0502040204020203" pitchFamily="34" charset="0"/>
              </a:rPr>
              <a:t>). </a:t>
            </a:r>
          </a:p>
        </p:txBody>
      </p:sp>
      <p:sp>
        <p:nvSpPr>
          <p:cNvPr id="9" name="Rectángulo 8"/>
          <p:cNvSpPr/>
          <p:nvPr/>
        </p:nvSpPr>
        <p:spPr>
          <a:xfrm>
            <a:off x="138224" y="5126574"/>
            <a:ext cx="8739962" cy="1560877"/>
          </a:xfrm>
          <a:prstGeom prst="rect">
            <a:avLst/>
          </a:prstGeom>
        </p:spPr>
        <p:style>
          <a:lnRef idx="0">
            <a:schemeClr val="dk1"/>
          </a:lnRef>
          <a:fillRef idx="3">
            <a:schemeClr val="dk1"/>
          </a:fillRef>
          <a:effectRef idx="3">
            <a:schemeClr val="dk1"/>
          </a:effectRef>
          <a:fontRef idx="minor">
            <a:schemeClr val="lt1"/>
          </a:fontRef>
        </p:style>
        <p:txBody>
          <a:bodyPr wrap="square">
            <a:spAutoFit/>
          </a:bodyPr>
          <a:lstStyle/>
          <a:p>
            <a:pPr marL="228600" indent="-228600" algn="ctr">
              <a:lnSpc>
                <a:spcPct val="107000"/>
              </a:lnSpc>
              <a:spcAft>
                <a:spcPts val="0"/>
              </a:spcAft>
            </a:pPr>
            <a:r>
              <a:rPr lang="es-ES" dirty="0">
                <a:latin typeface="Arial Black" panose="020B0A04020102020204" pitchFamily="34" charset="0"/>
                <a:ea typeface="Calibri" panose="020F0502020204030204" pitchFamily="34" charset="0"/>
                <a:cs typeface="Arial" panose="020B0604020202020204" pitchFamily="34" charset="0"/>
              </a:rPr>
              <a:t>“¿No sabéis que los injustos no heredarán el reino de Dios? No erréis; ni los fornicarios, ni los idólatras, ni los adúlteros, ni los afeminados, ni los que se echan con varones, ni los ladrones, ni los avaros, ni los borrachos, ni los maldicientes, ni los estafadores, heredarán el reino de Dios”</a:t>
            </a:r>
          </a:p>
        </p:txBody>
      </p:sp>
    </p:spTree>
    <p:extLst>
      <p:ext uri="{BB962C8B-B14F-4D97-AF65-F5344CB8AC3E}">
        <p14:creationId xmlns:p14="http://schemas.microsoft.com/office/powerpoint/2010/main" val="35842132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704850" y="1549500"/>
            <a:ext cx="7924800" cy="3539430"/>
          </a:xfrm>
          <a:prstGeom prst="rect">
            <a:avLst/>
          </a:prstGeom>
        </p:spPr>
        <p:txBody>
          <a:bodyPr wrap="square">
            <a:spAutoFit/>
          </a:bodyPr>
          <a:lstStyle/>
          <a:p>
            <a:pPr algn="ctr"/>
            <a:r>
              <a:rPr lang="es-ES" sz="2800" b="1" i="1" dirty="0">
                <a:ln w="0"/>
                <a:solidFill>
                  <a:schemeClr val="accent4">
                    <a:lumMod val="20000"/>
                    <a:lumOff val="80000"/>
                  </a:schemeClr>
                </a:solidFill>
                <a:effectLst>
                  <a:outerShdw blurRad="38100" dist="25400" dir="5400000" algn="ctr" rotWithShape="0">
                    <a:srgbClr val="6E747A">
                      <a:alpha val="43000"/>
                    </a:srgbClr>
                  </a:outerShdw>
                </a:effectLst>
                <a:latin typeface="Arial Narrow" panose="020B0606020202030204" pitchFamily="34" charset="0"/>
                <a:ea typeface="Calibri" panose="020F0502020204030204" pitchFamily="34" charset="0"/>
                <a:cs typeface="Georgia" panose="02040502050405020303" pitchFamily="18" charset="0"/>
              </a:rPr>
              <a:t>“Y manifiestas son las obras de la carne, que son: adulterio, fornicación, inmundicia, lascivia, idolatría, hechicerías, enemistades, pleitos, celos, iras, contiendas, disensiones, herejías, envidias, homicidios, borracheras, orgías, y cosas semejantes a estas; acerca de las cuales os amonesto, como ya os lo he dicho antes, que los que practican tales cosas no heredarán el reino de Dios”.</a:t>
            </a:r>
            <a:endParaRPr lang="es-ES" sz="2800" b="1" dirty="0">
              <a:ln w="0"/>
              <a:solidFill>
                <a:schemeClr val="accent4">
                  <a:lumMod val="20000"/>
                  <a:lumOff val="80000"/>
                </a:schemeClr>
              </a:solidFill>
              <a:effectLst>
                <a:outerShdw blurRad="38100" dist="25400" dir="5400000" algn="ctr" rotWithShape="0">
                  <a:srgbClr val="6E747A">
                    <a:alpha val="43000"/>
                  </a:srgbClr>
                </a:outerShdw>
              </a:effectLst>
              <a:latin typeface="Arial Narrow" panose="020B0606020202030204" pitchFamily="34" charset="0"/>
            </a:endParaRPr>
          </a:p>
        </p:txBody>
      </p:sp>
      <p:sp>
        <p:nvSpPr>
          <p:cNvPr id="5" name="Rectángulo 4"/>
          <p:cNvSpPr/>
          <p:nvPr/>
        </p:nvSpPr>
        <p:spPr>
          <a:xfrm>
            <a:off x="3081504" y="5473184"/>
            <a:ext cx="2659702" cy="461665"/>
          </a:xfrm>
          <a:prstGeom prst="rect">
            <a:avLst/>
          </a:prstGeom>
        </p:spPr>
        <p:txBody>
          <a:bodyPr wrap="none">
            <a:spAutoFit/>
          </a:bodyPr>
          <a:lstStyle/>
          <a:p>
            <a:r>
              <a:rPr lang="es-ES" sz="24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Segoe UI" panose="020B0502040204020203" pitchFamily="34" charset="0"/>
                <a:ea typeface="Calibri" panose="020F0502020204030204" pitchFamily="34" charset="0"/>
                <a:cs typeface="Segoe UI" panose="020B0502040204020203" pitchFamily="34" charset="0"/>
              </a:rPr>
              <a:t>Gálatas_5:19 – 21</a:t>
            </a:r>
            <a:endParaRPr lang="es-ES" sz="24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3182246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138224" y="176849"/>
            <a:ext cx="7596076" cy="523220"/>
          </a:xfrm>
          <a:prstGeom prst="rect">
            <a:avLst/>
          </a:prstGeom>
        </p:spPr>
        <p:txBody>
          <a:bodyPr wrap="square">
            <a:spAutoFit/>
          </a:bodyPr>
          <a:lstStyle/>
          <a:p>
            <a:pPr>
              <a:spcAft>
                <a:spcPts val="0"/>
              </a:spcAft>
            </a:pPr>
            <a:r>
              <a:rPr lang="es-ES" sz="2800" b="1" kern="1400" spc="50" dirty="0">
                <a:ln w="9525" cmpd="sng">
                  <a:solidFill>
                    <a:schemeClr val="accent1"/>
                  </a:solidFill>
                  <a:prstDash val="solid"/>
                </a:ln>
                <a:solidFill>
                  <a:srgbClr val="70AD47">
                    <a:tint val="1000"/>
                  </a:srgbClr>
                </a:solidFill>
                <a:effectLst>
                  <a:glow rad="38100">
                    <a:schemeClr val="accent1">
                      <a:alpha val="40000"/>
                    </a:schemeClr>
                  </a:glow>
                </a:effectLst>
                <a:latin typeface="Impact" panose="020B0806030902050204" pitchFamily="34" charset="0"/>
                <a:ea typeface="Times New Roman" panose="02020603050405020304" pitchFamily="18" charset="0"/>
                <a:cs typeface="Times New Roman" panose="02020603050405020304" pitchFamily="18" charset="0"/>
              </a:rPr>
              <a:t>LA FORNICACIÓN (PROSTITUCIÓN – PORNOGRAFÍA)</a:t>
            </a:r>
            <a:endParaRPr lang="es-ES" sz="6000" b="1" kern="1400" spc="50" dirty="0">
              <a:ln w="9525" cmpd="sng">
                <a:solidFill>
                  <a:schemeClr val="accent1"/>
                </a:solidFill>
                <a:prstDash val="solid"/>
              </a:ln>
              <a:solidFill>
                <a:srgbClr val="70AD47">
                  <a:tint val="1000"/>
                </a:srgbClr>
              </a:solidFill>
              <a:effectLst>
                <a:glow rad="38100">
                  <a:schemeClr val="accent1">
                    <a:alpha val="40000"/>
                  </a:schemeClr>
                </a:glow>
              </a:effectLst>
              <a:latin typeface="Impact" panose="020B0806030902050204" pitchFamily="34" charset="0"/>
              <a:ea typeface="Times New Roman" panose="02020603050405020304" pitchFamily="18" charset="0"/>
              <a:cs typeface="Times New Roman" panose="02020603050405020304" pitchFamily="18" charset="0"/>
            </a:endParaRPr>
          </a:p>
        </p:txBody>
      </p:sp>
      <p:sp>
        <p:nvSpPr>
          <p:cNvPr id="5" name="Rectángulo 4"/>
          <p:cNvSpPr/>
          <p:nvPr/>
        </p:nvSpPr>
        <p:spPr>
          <a:xfrm>
            <a:off x="138224" y="700069"/>
            <a:ext cx="8681926" cy="3483967"/>
          </a:xfrm>
          <a:prstGeom prst="rect">
            <a:avLst/>
          </a:prstGeom>
        </p:spPr>
        <p:txBody>
          <a:bodyPr wrap="square">
            <a:spAutoFit/>
          </a:bodyPr>
          <a:lstStyle/>
          <a:p>
            <a:pPr>
              <a:lnSpc>
                <a:spcPct val="107000"/>
              </a:lnSpc>
              <a:spcBef>
                <a:spcPts val="500"/>
              </a:spcBef>
              <a:spcAft>
                <a:spcPts val="500"/>
              </a:spcAft>
            </a:pPr>
            <a:r>
              <a:rPr lang="es-ES" sz="2600" b="1" dirty="0">
                <a:ln w="0"/>
                <a:solidFill>
                  <a:schemeClr val="accent3">
                    <a:lumMod val="20000"/>
                    <a:lumOff val="80000"/>
                  </a:schemeClr>
                </a:solidFill>
                <a:effectLst>
                  <a:outerShdw blurRad="38100" dist="25400" dir="5400000" algn="ctr" rotWithShape="0">
                    <a:srgbClr val="6E747A">
                      <a:alpha val="43000"/>
                    </a:srgbClr>
                  </a:outerShdw>
                </a:effectLst>
                <a:latin typeface="Arial Narrow" panose="020B0606020202030204" pitchFamily="34" charset="0"/>
                <a:ea typeface="Calibri" panose="020F0502020204030204" pitchFamily="34" charset="0"/>
                <a:cs typeface="Georgia" panose="02040502050405020303" pitchFamily="18" charset="0"/>
              </a:rPr>
              <a:t>A veces la palabra se utiliza para abarcar también el </a:t>
            </a:r>
            <a:r>
              <a:rPr lang="es-ES" sz="2600" b="1" i="1" dirty="0">
                <a:ln w="0"/>
                <a:solidFill>
                  <a:schemeClr val="accent3">
                    <a:lumMod val="20000"/>
                    <a:lumOff val="80000"/>
                  </a:schemeClr>
                </a:solidFill>
                <a:effectLst>
                  <a:outerShdw blurRad="38100" dist="25400" dir="5400000" algn="ctr" rotWithShape="0">
                    <a:srgbClr val="6E747A">
                      <a:alpha val="43000"/>
                    </a:srgbClr>
                  </a:outerShdw>
                </a:effectLst>
                <a:latin typeface="Arial Narrow" panose="020B0606020202030204" pitchFamily="34" charset="0"/>
                <a:ea typeface="Calibri" panose="020F0502020204030204" pitchFamily="34" charset="0"/>
                <a:cs typeface="Georgia" panose="02040502050405020303" pitchFamily="18" charset="0"/>
              </a:rPr>
              <a:t>adulterio</a:t>
            </a:r>
            <a:r>
              <a:rPr lang="es-ES" sz="2600" b="1" dirty="0">
                <a:ln w="0"/>
                <a:solidFill>
                  <a:schemeClr val="accent3">
                    <a:lumMod val="20000"/>
                    <a:lumOff val="80000"/>
                  </a:schemeClr>
                </a:solidFill>
                <a:effectLst>
                  <a:outerShdw blurRad="38100" dist="25400" dir="5400000" algn="ctr" rotWithShape="0">
                    <a:srgbClr val="6E747A">
                      <a:alpha val="43000"/>
                    </a:srgbClr>
                  </a:outerShdw>
                </a:effectLst>
                <a:latin typeface="Arial Narrow" panose="020B0606020202030204" pitchFamily="34" charset="0"/>
                <a:ea typeface="Calibri" panose="020F0502020204030204" pitchFamily="34" charset="0"/>
                <a:cs typeface="Georgia" panose="02040502050405020303" pitchFamily="18" charset="0"/>
              </a:rPr>
              <a:t> (</a:t>
            </a:r>
            <a:r>
              <a:rPr lang="es-ES" sz="2600" b="1" u="sng" dirty="0">
                <a:ln w="0"/>
                <a:solidFill>
                  <a:schemeClr val="accent3">
                    <a:lumMod val="20000"/>
                    <a:lumOff val="80000"/>
                  </a:schemeClr>
                </a:solidFill>
                <a:effectLst>
                  <a:outerShdw blurRad="38100" dist="25400" dir="5400000" algn="ctr" rotWithShape="0">
                    <a:srgbClr val="6E747A">
                      <a:alpha val="43000"/>
                    </a:srgbClr>
                  </a:outerShdw>
                </a:effectLst>
                <a:latin typeface="Arial Narrow" panose="020B0606020202030204" pitchFamily="34" charset="0"/>
                <a:ea typeface="Calibri" panose="020F0502020204030204" pitchFamily="34" charset="0"/>
                <a:cs typeface="Georgia" panose="02040502050405020303" pitchFamily="18" charset="0"/>
              </a:rPr>
              <a:t>Mateo_5:32</a:t>
            </a:r>
            <a:r>
              <a:rPr lang="es-ES" sz="2600" b="1" dirty="0">
                <a:ln w="0"/>
                <a:solidFill>
                  <a:schemeClr val="accent3">
                    <a:lumMod val="20000"/>
                    <a:lumOff val="80000"/>
                  </a:schemeClr>
                </a:solidFill>
                <a:effectLst>
                  <a:outerShdw blurRad="38100" dist="25400" dir="5400000" algn="ctr" rotWithShape="0">
                    <a:srgbClr val="6E747A">
                      <a:alpha val="43000"/>
                    </a:srgbClr>
                  </a:outerShdw>
                </a:effectLst>
                <a:latin typeface="Arial Narrow" panose="020B0606020202030204" pitchFamily="34" charset="0"/>
                <a:ea typeface="Calibri" panose="020F0502020204030204" pitchFamily="34" charset="0"/>
                <a:cs typeface="Georgia" panose="02040502050405020303" pitchFamily="18" charset="0"/>
              </a:rPr>
              <a:t>). Un </a:t>
            </a:r>
            <a:r>
              <a:rPr lang="es-ES" sz="2600" b="1" i="1" dirty="0">
                <a:ln w="0"/>
                <a:solidFill>
                  <a:schemeClr val="accent3">
                    <a:lumMod val="20000"/>
                    <a:lumOff val="80000"/>
                  </a:schemeClr>
                </a:solidFill>
                <a:effectLst>
                  <a:outerShdw blurRad="38100" dist="25400" dir="5400000" algn="ctr" rotWithShape="0">
                    <a:srgbClr val="6E747A">
                      <a:alpha val="43000"/>
                    </a:srgbClr>
                  </a:outerShdw>
                </a:effectLst>
                <a:latin typeface="Arial Narrow" panose="020B0606020202030204" pitchFamily="34" charset="0"/>
                <a:ea typeface="Calibri" panose="020F0502020204030204" pitchFamily="34" charset="0"/>
                <a:cs typeface="Georgia" panose="02040502050405020303" pitchFamily="18" charset="0"/>
              </a:rPr>
              <a:t>incesto</a:t>
            </a:r>
            <a:r>
              <a:rPr lang="es-ES" sz="2600" b="1" dirty="0">
                <a:ln w="0"/>
                <a:solidFill>
                  <a:schemeClr val="accent3">
                    <a:lumMod val="20000"/>
                    <a:lumOff val="80000"/>
                  </a:schemeClr>
                </a:solidFill>
                <a:effectLst>
                  <a:outerShdw blurRad="38100" dist="25400" dir="5400000" algn="ctr" rotWithShape="0">
                    <a:srgbClr val="6E747A">
                      <a:alpha val="43000"/>
                    </a:srgbClr>
                  </a:outerShdw>
                </a:effectLst>
                <a:latin typeface="Arial Narrow" panose="020B0606020202030204" pitchFamily="34" charset="0"/>
                <a:ea typeface="Calibri" panose="020F0502020204030204" pitchFamily="34" charset="0"/>
                <a:cs typeface="Georgia" panose="02040502050405020303" pitchFamily="18" charset="0"/>
              </a:rPr>
              <a:t> también es llamado</a:t>
            </a:r>
            <a:r>
              <a:rPr lang="es-ES" sz="2600" b="1" i="1" dirty="0">
                <a:ln w="0"/>
                <a:solidFill>
                  <a:schemeClr val="accent3">
                    <a:lumMod val="20000"/>
                    <a:lumOff val="80000"/>
                  </a:schemeClr>
                </a:solidFill>
                <a:effectLst>
                  <a:outerShdw blurRad="38100" dist="25400" dir="5400000" algn="ctr" rotWithShape="0">
                    <a:srgbClr val="6E747A">
                      <a:alpha val="43000"/>
                    </a:srgbClr>
                  </a:outerShdw>
                </a:effectLst>
                <a:latin typeface="Arial Narrow" panose="020B0606020202030204" pitchFamily="34" charset="0"/>
                <a:ea typeface="Calibri" panose="020F0502020204030204" pitchFamily="34" charset="0"/>
                <a:cs typeface="Georgia" panose="02040502050405020303" pitchFamily="18" charset="0"/>
              </a:rPr>
              <a:t> fornicación</a:t>
            </a:r>
            <a:r>
              <a:rPr lang="es-ES" sz="2600" b="1" dirty="0">
                <a:ln w="0"/>
                <a:solidFill>
                  <a:schemeClr val="accent3">
                    <a:lumMod val="20000"/>
                    <a:lumOff val="80000"/>
                  </a:schemeClr>
                </a:solidFill>
                <a:effectLst>
                  <a:outerShdw blurRad="38100" dist="25400" dir="5400000" algn="ctr" rotWithShape="0">
                    <a:srgbClr val="6E747A">
                      <a:alpha val="43000"/>
                    </a:srgbClr>
                  </a:outerShdw>
                </a:effectLst>
                <a:latin typeface="Arial Narrow" panose="020B0606020202030204" pitchFamily="34" charset="0"/>
                <a:ea typeface="Calibri" panose="020F0502020204030204" pitchFamily="34" charset="0"/>
                <a:cs typeface="Georgia" panose="02040502050405020303" pitchFamily="18" charset="0"/>
              </a:rPr>
              <a:t> (</a:t>
            </a:r>
            <a:r>
              <a:rPr lang="es-ES" sz="2600" b="1" u="sng" dirty="0">
                <a:ln w="0"/>
                <a:solidFill>
                  <a:schemeClr val="accent3">
                    <a:lumMod val="20000"/>
                    <a:lumOff val="80000"/>
                  </a:schemeClr>
                </a:solidFill>
                <a:effectLst>
                  <a:outerShdw blurRad="38100" dist="25400" dir="5400000" algn="ctr" rotWithShape="0">
                    <a:srgbClr val="6E747A">
                      <a:alpha val="43000"/>
                    </a:srgbClr>
                  </a:outerShdw>
                </a:effectLst>
                <a:latin typeface="Arial Narrow" panose="020B0606020202030204" pitchFamily="34" charset="0"/>
                <a:ea typeface="Calibri" panose="020F0502020204030204" pitchFamily="34" charset="0"/>
                <a:cs typeface="Georgia" panose="02040502050405020303" pitchFamily="18" charset="0"/>
              </a:rPr>
              <a:t>1ª Corintios_5:1</a:t>
            </a:r>
            <a:r>
              <a:rPr lang="es-ES" sz="2600" b="1" dirty="0">
                <a:ln w="0"/>
                <a:solidFill>
                  <a:schemeClr val="accent3">
                    <a:lumMod val="20000"/>
                    <a:lumOff val="80000"/>
                  </a:schemeClr>
                </a:solidFill>
                <a:effectLst>
                  <a:outerShdw blurRad="38100" dist="25400" dir="5400000" algn="ctr" rotWithShape="0">
                    <a:srgbClr val="6E747A">
                      <a:alpha val="43000"/>
                    </a:srgbClr>
                  </a:outerShdw>
                </a:effectLst>
                <a:latin typeface="Arial Narrow" panose="020B0606020202030204" pitchFamily="34" charset="0"/>
                <a:ea typeface="Calibri" panose="020F0502020204030204" pitchFamily="34" charset="0"/>
                <a:cs typeface="Georgia" panose="02040502050405020303" pitchFamily="18" charset="0"/>
              </a:rPr>
              <a:t>). El creyente ha de huir de la </a:t>
            </a:r>
            <a:r>
              <a:rPr lang="es-ES" sz="2600" b="1" i="1" dirty="0">
                <a:ln w="0"/>
                <a:solidFill>
                  <a:schemeClr val="accent3">
                    <a:lumMod val="20000"/>
                    <a:lumOff val="80000"/>
                  </a:schemeClr>
                </a:solidFill>
                <a:effectLst>
                  <a:outerShdw blurRad="38100" dist="25400" dir="5400000" algn="ctr" rotWithShape="0">
                    <a:srgbClr val="6E747A">
                      <a:alpha val="43000"/>
                    </a:srgbClr>
                  </a:outerShdw>
                </a:effectLst>
                <a:latin typeface="Arial Narrow" panose="020B0606020202030204" pitchFamily="34" charset="0"/>
                <a:ea typeface="Calibri" panose="020F0502020204030204" pitchFamily="34" charset="0"/>
                <a:cs typeface="Georgia" panose="02040502050405020303" pitchFamily="18" charset="0"/>
              </a:rPr>
              <a:t>fornicación</a:t>
            </a:r>
            <a:r>
              <a:rPr lang="es-ES" sz="2600" b="1" dirty="0">
                <a:ln w="0"/>
                <a:solidFill>
                  <a:schemeClr val="accent3">
                    <a:lumMod val="20000"/>
                    <a:lumOff val="80000"/>
                  </a:schemeClr>
                </a:solidFill>
                <a:effectLst>
                  <a:outerShdw blurRad="38100" dist="25400" dir="5400000" algn="ctr" rotWithShape="0">
                    <a:srgbClr val="6E747A">
                      <a:alpha val="43000"/>
                    </a:srgbClr>
                  </a:outerShdw>
                </a:effectLst>
                <a:latin typeface="Arial Narrow" panose="020B0606020202030204" pitchFamily="34" charset="0"/>
                <a:ea typeface="Calibri" panose="020F0502020204030204" pitchFamily="34" charset="0"/>
                <a:cs typeface="Georgia" panose="02040502050405020303" pitchFamily="18" charset="0"/>
              </a:rPr>
              <a:t>, porque siendo su cuerpo el templo de Dios, el contaminarse con este pecado produce una afrenta al Espíritu Santo (</a:t>
            </a:r>
            <a:r>
              <a:rPr lang="es-ES" sz="2600" b="1" u="sng" dirty="0">
                <a:ln w="0"/>
                <a:solidFill>
                  <a:schemeClr val="accent3">
                    <a:lumMod val="20000"/>
                    <a:lumOff val="80000"/>
                  </a:schemeClr>
                </a:solidFill>
                <a:effectLst>
                  <a:outerShdw blurRad="38100" dist="25400" dir="5400000" algn="ctr" rotWithShape="0">
                    <a:srgbClr val="6E747A">
                      <a:alpha val="43000"/>
                    </a:srgbClr>
                  </a:outerShdw>
                </a:effectLst>
                <a:latin typeface="Arial Narrow" panose="020B0606020202030204" pitchFamily="34" charset="0"/>
                <a:ea typeface="Calibri" panose="020F0502020204030204" pitchFamily="34" charset="0"/>
                <a:cs typeface="Georgia" panose="02040502050405020303" pitchFamily="18" charset="0"/>
              </a:rPr>
              <a:t>1ª Corintios_6:18</a:t>
            </a:r>
            <a:r>
              <a:rPr lang="es-ES" sz="2600" b="1" dirty="0">
                <a:ln w="0"/>
                <a:solidFill>
                  <a:schemeClr val="accent3">
                    <a:lumMod val="20000"/>
                    <a:lumOff val="80000"/>
                  </a:schemeClr>
                </a:solidFill>
                <a:effectLst>
                  <a:outerShdw blurRad="38100" dist="25400" dir="5400000" algn="ctr" rotWithShape="0">
                    <a:srgbClr val="6E747A">
                      <a:alpha val="43000"/>
                    </a:srgbClr>
                  </a:outerShdw>
                </a:effectLst>
                <a:latin typeface="Arial Narrow" panose="020B0606020202030204" pitchFamily="34" charset="0"/>
                <a:ea typeface="Calibri" panose="020F0502020204030204" pitchFamily="34" charset="0"/>
                <a:cs typeface="Georgia" panose="02040502050405020303" pitchFamily="18" charset="0"/>
              </a:rPr>
              <a:t>), ya que </a:t>
            </a:r>
            <a:r>
              <a:rPr lang="es-ES" sz="2600" b="1" i="1" dirty="0">
                <a:ln w="0"/>
                <a:solidFill>
                  <a:schemeClr val="accent3">
                    <a:lumMod val="20000"/>
                    <a:lumOff val="80000"/>
                  </a:schemeClr>
                </a:solidFill>
                <a:effectLst>
                  <a:outerShdw blurRad="38100" dist="25400" dir="5400000" algn="ctr" rotWithShape="0">
                    <a:srgbClr val="6E747A">
                      <a:alpha val="43000"/>
                    </a:srgbClr>
                  </a:outerShdw>
                </a:effectLst>
                <a:latin typeface="Arial Narrow" panose="020B0606020202030204" pitchFamily="34" charset="0"/>
                <a:ea typeface="Calibri" panose="020F0502020204030204" pitchFamily="34" charset="0"/>
                <a:cs typeface="Georgia" panose="02040502050405020303" pitchFamily="18" charset="0"/>
              </a:rPr>
              <a:t>“el cuerpo no es para la fornicación</a:t>
            </a:r>
            <a:r>
              <a:rPr lang="es-ES" sz="2600" b="1" dirty="0">
                <a:ln w="0"/>
                <a:solidFill>
                  <a:schemeClr val="accent3">
                    <a:lumMod val="20000"/>
                    <a:lumOff val="80000"/>
                  </a:schemeClr>
                </a:solidFill>
                <a:effectLst>
                  <a:outerShdw blurRad="38100" dist="25400" dir="5400000" algn="ctr" rotWithShape="0">
                    <a:srgbClr val="6E747A">
                      <a:alpha val="43000"/>
                    </a:srgbClr>
                  </a:outerShdw>
                </a:effectLst>
                <a:latin typeface="Arial Narrow" panose="020B0606020202030204" pitchFamily="34" charset="0"/>
                <a:ea typeface="Calibri" panose="020F0502020204030204" pitchFamily="34" charset="0"/>
                <a:cs typeface="Georgia" panose="02040502050405020303" pitchFamily="18" charset="0"/>
              </a:rPr>
              <a:t>, </a:t>
            </a:r>
            <a:r>
              <a:rPr lang="es-ES" sz="2600" b="1" i="1" dirty="0">
                <a:ln w="0"/>
                <a:solidFill>
                  <a:schemeClr val="accent3">
                    <a:lumMod val="20000"/>
                    <a:lumOff val="80000"/>
                  </a:schemeClr>
                </a:solidFill>
                <a:effectLst>
                  <a:outerShdw blurRad="38100" dist="25400" dir="5400000" algn="ctr" rotWithShape="0">
                    <a:srgbClr val="6E747A">
                      <a:alpha val="43000"/>
                    </a:srgbClr>
                  </a:outerShdw>
                </a:effectLst>
                <a:latin typeface="Arial Narrow" panose="020B0606020202030204" pitchFamily="34" charset="0"/>
                <a:ea typeface="Calibri" panose="020F0502020204030204" pitchFamily="34" charset="0"/>
                <a:cs typeface="Georgia" panose="02040502050405020303" pitchFamily="18" charset="0"/>
              </a:rPr>
              <a:t>sino para el Señor, y el Señor para el cuerpo”</a:t>
            </a:r>
            <a:r>
              <a:rPr lang="es-ES" sz="2600" b="1" dirty="0">
                <a:ln w="0"/>
                <a:solidFill>
                  <a:schemeClr val="accent3">
                    <a:lumMod val="20000"/>
                    <a:lumOff val="80000"/>
                  </a:schemeClr>
                </a:solidFill>
                <a:effectLst>
                  <a:outerShdw blurRad="38100" dist="25400" dir="5400000" algn="ctr" rotWithShape="0">
                    <a:srgbClr val="6E747A">
                      <a:alpha val="43000"/>
                    </a:srgbClr>
                  </a:outerShdw>
                </a:effectLst>
                <a:latin typeface="Arial Narrow" panose="020B0606020202030204" pitchFamily="34" charset="0"/>
                <a:ea typeface="Calibri" panose="020F0502020204030204" pitchFamily="34" charset="0"/>
                <a:cs typeface="Georgia" panose="02040502050405020303" pitchFamily="18" charset="0"/>
              </a:rPr>
              <a:t> (</a:t>
            </a:r>
            <a:r>
              <a:rPr lang="es-ES" sz="2600" b="1" u="sng" dirty="0">
                <a:ln w="0"/>
                <a:solidFill>
                  <a:schemeClr val="accent3">
                    <a:lumMod val="20000"/>
                    <a:lumOff val="80000"/>
                  </a:schemeClr>
                </a:solidFill>
                <a:effectLst>
                  <a:outerShdw blurRad="38100" dist="25400" dir="5400000" algn="ctr" rotWithShape="0">
                    <a:srgbClr val="6E747A">
                      <a:alpha val="43000"/>
                    </a:srgbClr>
                  </a:outerShdw>
                </a:effectLst>
                <a:latin typeface="Arial Narrow" panose="020B0606020202030204" pitchFamily="34" charset="0"/>
                <a:ea typeface="Calibri" panose="020F0502020204030204" pitchFamily="34" charset="0"/>
                <a:cs typeface="Georgia" panose="02040502050405020303" pitchFamily="18" charset="0"/>
              </a:rPr>
              <a:t>1ª Corintios_6:13</a:t>
            </a:r>
            <a:r>
              <a:rPr lang="es-ES" sz="2600" b="1" dirty="0">
                <a:ln w="0"/>
                <a:solidFill>
                  <a:schemeClr val="accent3">
                    <a:lumMod val="20000"/>
                    <a:lumOff val="80000"/>
                  </a:schemeClr>
                </a:solidFill>
                <a:effectLst>
                  <a:outerShdw blurRad="38100" dist="25400" dir="5400000" algn="ctr" rotWithShape="0">
                    <a:srgbClr val="6E747A">
                      <a:alpha val="43000"/>
                    </a:srgbClr>
                  </a:outerShdw>
                </a:effectLst>
                <a:latin typeface="Arial Narrow" panose="020B0606020202030204" pitchFamily="34" charset="0"/>
                <a:ea typeface="Calibri" panose="020F0502020204030204" pitchFamily="34" charset="0"/>
                <a:cs typeface="Georgia" panose="02040502050405020303" pitchFamily="18" charset="0"/>
              </a:rPr>
              <a:t>). Además, leemos la siguiente sentencia:</a:t>
            </a:r>
            <a:endParaRPr lang="es-ES" sz="2600" b="1" dirty="0">
              <a:ln w="0"/>
              <a:solidFill>
                <a:schemeClr val="accent3">
                  <a:lumMod val="20000"/>
                  <a:lumOff val="80000"/>
                </a:schemeClr>
              </a:solidFill>
              <a:effectLst>
                <a:outerShdw blurRad="38100" dist="25400" dir="5400000" algn="ctr" rotWithShape="0">
                  <a:srgbClr val="6E747A">
                    <a:alpha val="43000"/>
                  </a:srgbClr>
                </a:outerShdw>
              </a:effectLst>
              <a:latin typeface="Arial Narrow" panose="020B0606020202030204" pitchFamily="34" charset="0"/>
              <a:ea typeface="Calibri" panose="020F0502020204030204" pitchFamily="34" charset="0"/>
              <a:cs typeface="Times New Roman" panose="02020603050405020304" pitchFamily="18" charset="0"/>
            </a:endParaRPr>
          </a:p>
        </p:txBody>
      </p:sp>
      <p:sp>
        <p:nvSpPr>
          <p:cNvPr id="6" name="Rectángulo 5"/>
          <p:cNvSpPr/>
          <p:nvPr/>
        </p:nvSpPr>
        <p:spPr>
          <a:xfrm>
            <a:off x="328725" y="4573906"/>
            <a:ext cx="8491425" cy="1738938"/>
          </a:xfrm>
          <a:prstGeom prst="rect">
            <a:avLst/>
          </a:prstGeom>
          <a:noFill/>
          <a:ln>
            <a:noFill/>
          </a:ln>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p>
            <a:pPr algn="ctr">
              <a:lnSpc>
                <a:spcPct val="107000"/>
              </a:lnSpc>
              <a:spcBef>
                <a:spcPts val="500"/>
              </a:spcBef>
              <a:spcAft>
                <a:spcPts val="500"/>
              </a:spcAft>
            </a:pPr>
            <a:r>
              <a:rPr lang="es-ES" sz="2000" b="1" dirty="0">
                <a:ln w="0"/>
                <a:solidFill>
                  <a:schemeClr val="accent4">
                    <a:lumMod val="20000"/>
                    <a:lumOff val="80000"/>
                  </a:schemeClr>
                </a:solidFill>
                <a:effectLst>
                  <a:outerShdw blurRad="38100" dist="25400" dir="5400000" algn="ctr" rotWithShape="0">
                    <a:srgbClr val="6E747A">
                      <a:alpha val="43000"/>
                    </a:srgbClr>
                  </a:outerShdw>
                </a:effectLst>
                <a:latin typeface="Segoe UI" panose="020B0502040204020203" pitchFamily="34" charset="0"/>
                <a:ea typeface="Calibri" panose="020F0502020204030204" pitchFamily="34" charset="0"/>
                <a:cs typeface="Segoe UI" panose="020B0502040204020203" pitchFamily="34" charset="0"/>
              </a:rPr>
              <a:t>“</a:t>
            </a:r>
            <a:r>
              <a:rPr lang="es-ES" sz="2000" b="1" i="1" dirty="0">
                <a:ln w="0"/>
                <a:solidFill>
                  <a:schemeClr val="accent4">
                    <a:lumMod val="20000"/>
                    <a:lumOff val="80000"/>
                  </a:schemeClr>
                </a:solidFill>
                <a:effectLst>
                  <a:outerShdw blurRad="38100" dist="25400" dir="5400000" algn="ctr" rotWithShape="0">
                    <a:srgbClr val="6E747A">
                      <a:alpha val="43000"/>
                    </a:srgbClr>
                  </a:outerShdw>
                </a:effectLst>
                <a:latin typeface="Segoe UI" panose="020B0502040204020203" pitchFamily="34" charset="0"/>
                <a:ea typeface="Calibri" panose="020F0502020204030204" pitchFamily="34" charset="0"/>
                <a:cs typeface="Segoe UI" panose="020B0502040204020203" pitchFamily="34" charset="0"/>
              </a:rPr>
              <a:t>De cierto se oye que hay entre vosotros fornicación, y tal fornicación cual ni aun se nombra entre los gentiles; tanto que alguno tiene la mujer de su padre.</a:t>
            </a:r>
            <a:r>
              <a:rPr lang="es-ES" sz="2000" b="1" dirty="0">
                <a:ln w="0"/>
                <a:solidFill>
                  <a:schemeClr val="accent4">
                    <a:lumMod val="20000"/>
                    <a:lumOff val="80000"/>
                  </a:schemeClr>
                </a:solidFill>
                <a:effectLst>
                  <a:outerShdw blurRad="38100" dist="25400" dir="5400000" algn="ctr" rotWithShape="0">
                    <a:srgbClr val="6E747A">
                      <a:alpha val="43000"/>
                    </a:srgbClr>
                  </a:outerShdw>
                </a:effectLst>
                <a:latin typeface="Segoe UI" panose="020B0502040204020203" pitchFamily="34" charset="0"/>
                <a:ea typeface="Calibri" panose="020F0502020204030204" pitchFamily="34" charset="0"/>
                <a:cs typeface="Segoe UI" panose="020B0502040204020203" pitchFamily="34" charset="0"/>
              </a:rPr>
              <a:t> </a:t>
            </a:r>
            <a:r>
              <a:rPr lang="es-ES" sz="2000" b="1" i="1" dirty="0">
                <a:ln w="0"/>
                <a:solidFill>
                  <a:schemeClr val="accent4">
                    <a:lumMod val="20000"/>
                    <a:lumOff val="80000"/>
                  </a:schemeClr>
                </a:solidFill>
                <a:effectLst>
                  <a:outerShdw blurRad="38100" dist="25400" dir="5400000" algn="ctr" rotWithShape="0">
                    <a:srgbClr val="6E747A">
                      <a:alpha val="43000"/>
                    </a:srgbClr>
                  </a:outerShdw>
                </a:effectLst>
                <a:latin typeface="Segoe UI" panose="020B0502040204020203" pitchFamily="34" charset="0"/>
                <a:ea typeface="Calibri" panose="020F0502020204030204" pitchFamily="34" charset="0"/>
                <a:cs typeface="Segoe UI" panose="020B0502040204020203" pitchFamily="34" charset="0"/>
              </a:rPr>
              <a:t>Huid de la fornicación. Cualquier otro pecado que el hombre cometa, está fuera del cuerpo; mas el que fornica, contra su propio cuerpo peca</a:t>
            </a:r>
            <a:r>
              <a:rPr lang="es-ES" sz="2000" b="1" dirty="0">
                <a:ln w="0"/>
                <a:solidFill>
                  <a:schemeClr val="accent4">
                    <a:lumMod val="20000"/>
                    <a:lumOff val="80000"/>
                  </a:schemeClr>
                </a:solidFill>
                <a:effectLst>
                  <a:outerShdw blurRad="38100" dist="25400" dir="5400000" algn="ctr" rotWithShape="0">
                    <a:srgbClr val="6E747A">
                      <a:alpha val="43000"/>
                    </a:srgbClr>
                  </a:outerShdw>
                </a:effectLst>
                <a:latin typeface="Segoe UI" panose="020B0502040204020203" pitchFamily="34" charset="0"/>
                <a:ea typeface="Calibri" panose="020F0502020204030204" pitchFamily="34" charset="0"/>
                <a:cs typeface="Segoe UI" panose="020B0502040204020203" pitchFamily="34" charset="0"/>
              </a:rPr>
              <a:t>”  (</a:t>
            </a:r>
            <a:r>
              <a:rPr lang="es-ES" sz="2000" b="1" dirty="0">
                <a:ln w="0"/>
                <a:solidFill>
                  <a:srgbClr val="FFFF00"/>
                </a:solidFill>
                <a:effectLst>
                  <a:outerShdw blurRad="38100" dist="25400" dir="5400000" algn="ctr" rotWithShape="0">
                    <a:srgbClr val="6E747A">
                      <a:alpha val="43000"/>
                    </a:srgbClr>
                  </a:outerShdw>
                </a:effectLst>
                <a:latin typeface="Segoe UI" panose="020B0502040204020203" pitchFamily="34" charset="0"/>
                <a:ea typeface="Calibri" panose="020F0502020204030204" pitchFamily="34" charset="0"/>
                <a:cs typeface="Segoe UI" panose="020B0502040204020203" pitchFamily="34" charset="0"/>
              </a:rPr>
              <a:t>1ª Corintios_5:1; 6:18</a:t>
            </a:r>
            <a:r>
              <a:rPr lang="es-ES" sz="2000" b="1" dirty="0">
                <a:ln w="0"/>
                <a:solidFill>
                  <a:schemeClr val="accent4">
                    <a:lumMod val="20000"/>
                    <a:lumOff val="80000"/>
                  </a:schemeClr>
                </a:solidFill>
                <a:effectLst>
                  <a:outerShdw blurRad="38100" dist="25400" dir="5400000" algn="ctr" rotWithShape="0">
                    <a:srgbClr val="6E747A">
                      <a:alpha val="43000"/>
                    </a:srgbClr>
                  </a:outerShdw>
                </a:effectLst>
                <a:latin typeface="Segoe UI" panose="020B0502040204020203" pitchFamily="34" charset="0"/>
                <a:ea typeface="Calibri" panose="020F0502020204030204" pitchFamily="34" charset="0"/>
                <a:cs typeface="Segoe UI" panose="020B0502040204020203" pitchFamily="34" charset="0"/>
              </a:rPr>
              <a:t>)</a:t>
            </a:r>
            <a:endParaRPr lang="es-ES" sz="2000" b="1" dirty="0">
              <a:ln w="0"/>
              <a:solidFill>
                <a:schemeClr val="accent4">
                  <a:lumMod val="20000"/>
                  <a:lumOff val="80000"/>
                </a:schemeClr>
              </a:solidFill>
              <a:effectLst>
                <a:outerShdw blurRad="38100" dist="25400" dir="5400000" algn="ctr" rotWithShape="0">
                  <a:srgbClr val="6E747A">
                    <a:alpha val="43000"/>
                  </a:srgbClr>
                </a:outerShdw>
              </a:effectLst>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6504987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1691683" y="311336"/>
            <a:ext cx="7185617" cy="4408451"/>
          </a:xfrm>
          <a:prstGeom prst="rect">
            <a:avLst/>
          </a:prstGeom>
          <a:noFill/>
          <a:ln>
            <a:noFill/>
          </a:ln>
        </p:spPr>
        <p:style>
          <a:lnRef idx="1">
            <a:schemeClr val="accent5"/>
          </a:lnRef>
          <a:fillRef idx="2">
            <a:schemeClr val="accent5"/>
          </a:fillRef>
          <a:effectRef idx="1">
            <a:schemeClr val="accent5"/>
          </a:effectRef>
          <a:fontRef idx="minor">
            <a:schemeClr val="dk1"/>
          </a:fontRef>
        </p:style>
        <p:txBody>
          <a:bodyPr wrap="square">
            <a:spAutoFit/>
          </a:bodyPr>
          <a:lstStyle/>
          <a:p>
            <a:pPr>
              <a:lnSpc>
                <a:spcPct val="107000"/>
              </a:lnSpc>
              <a:spcAft>
                <a:spcPts val="0"/>
              </a:spcAft>
            </a:pPr>
            <a:r>
              <a:rPr lang="es-ES" sz="2400" b="1" dirty="0">
                <a:ln w="0"/>
                <a:solidFill>
                  <a:schemeClr val="bg1"/>
                </a:solidFill>
                <a:effectLst>
                  <a:outerShdw blurRad="38100" dist="25400" dir="5400000" algn="ctr" rotWithShape="0">
                    <a:srgbClr val="6E747A">
                      <a:alpha val="43000"/>
                    </a:srgbClr>
                  </a:outerShdw>
                </a:effectLst>
                <a:latin typeface="Arial Narrow" panose="020B0606020202030204" pitchFamily="34" charset="0"/>
                <a:ea typeface="Calibri" panose="020F0502020204030204" pitchFamily="34" charset="0"/>
                <a:cs typeface="Georgia" panose="02040502050405020303" pitchFamily="18" charset="0"/>
              </a:rPr>
              <a:t>PROSTITUCIÓN: Era y es todavía la práctica de entregar el cuerpo para fines eróticos a cambio de una remuneración. Se diferencia de la fornicación por ese pago. Desde los tiempos de los patriarcas existía la </a:t>
            </a:r>
            <a:r>
              <a:rPr lang="es-ES" sz="2400" b="1" i="1" dirty="0">
                <a:ln w="0"/>
                <a:solidFill>
                  <a:schemeClr val="bg1"/>
                </a:solidFill>
                <a:effectLst>
                  <a:outerShdw blurRad="38100" dist="25400" dir="5400000" algn="ctr" rotWithShape="0">
                    <a:srgbClr val="6E747A">
                      <a:alpha val="43000"/>
                    </a:srgbClr>
                  </a:outerShdw>
                </a:effectLst>
                <a:latin typeface="Arial Narrow" panose="020B0606020202030204" pitchFamily="34" charset="0"/>
                <a:ea typeface="Calibri" panose="020F0502020204030204" pitchFamily="34" charset="0"/>
                <a:cs typeface="Georgia" panose="02040502050405020303" pitchFamily="18" charset="0"/>
              </a:rPr>
              <a:t>prostitución</a:t>
            </a:r>
            <a:r>
              <a:rPr lang="es-ES" sz="2400" b="1" dirty="0">
                <a:ln w="0"/>
                <a:solidFill>
                  <a:schemeClr val="bg1"/>
                </a:solidFill>
                <a:effectLst>
                  <a:outerShdw blurRad="38100" dist="25400" dir="5400000" algn="ctr" rotWithShape="0">
                    <a:srgbClr val="6E747A">
                      <a:alpha val="43000"/>
                    </a:srgbClr>
                  </a:outerShdw>
                </a:effectLst>
                <a:latin typeface="Arial Narrow" panose="020B0606020202030204" pitchFamily="34" charset="0"/>
                <a:ea typeface="Calibri" panose="020F0502020204030204" pitchFamily="34" charset="0"/>
                <a:cs typeface="Georgia" panose="02040502050405020303" pitchFamily="18" charset="0"/>
              </a:rPr>
              <a:t>, pero era considerada como algo despreciable (Génesis_34:31). La </a:t>
            </a:r>
            <a:r>
              <a:rPr lang="es-ES" sz="2400" b="1" i="1" dirty="0">
                <a:ln w="0"/>
                <a:solidFill>
                  <a:schemeClr val="bg1"/>
                </a:solidFill>
                <a:effectLst>
                  <a:outerShdw blurRad="38100" dist="25400" dir="5400000" algn="ctr" rotWithShape="0">
                    <a:srgbClr val="6E747A">
                      <a:alpha val="43000"/>
                    </a:srgbClr>
                  </a:outerShdw>
                </a:effectLst>
                <a:latin typeface="Arial Narrow" panose="020B0606020202030204" pitchFamily="34" charset="0"/>
                <a:ea typeface="Calibri" panose="020F0502020204030204" pitchFamily="34" charset="0"/>
                <a:cs typeface="Georgia" panose="02040502050405020303" pitchFamily="18" charset="0"/>
              </a:rPr>
              <a:t>prostitución,</a:t>
            </a:r>
            <a:r>
              <a:rPr lang="es-ES" sz="2400" b="1" dirty="0">
                <a:ln w="0"/>
                <a:solidFill>
                  <a:schemeClr val="bg1"/>
                </a:solidFill>
                <a:effectLst>
                  <a:outerShdw blurRad="38100" dist="25400" dir="5400000" algn="ctr" rotWithShape="0">
                    <a:srgbClr val="6E747A">
                      <a:alpha val="43000"/>
                    </a:srgbClr>
                  </a:outerShdw>
                </a:effectLst>
                <a:latin typeface="Arial Narrow" panose="020B0606020202030204" pitchFamily="34" charset="0"/>
                <a:ea typeface="Calibri" panose="020F0502020204030204" pitchFamily="34" charset="0"/>
                <a:cs typeface="Georgia" panose="02040502050405020303" pitchFamily="18" charset="0"/>
              </a:rPr>
              <a:t> estaba totalmente prohibida a los israelitas: </a:t>
            </a:r>
            <a:r>
              <a:rPr lang="es-ES" sz="2400" b="1" i="1" dirty="0">
                <a:ln w="0"/>
                <a:solidFill>
                  <a:schemeClr val="bg1"/>
                </a:solidFill>
                <a:effectLst>
                  <a:outerShdw blurRad="38100" dist="25400" dir="5400000" algn="ctr" rotWithShape="0">
                    <a:srgbClr val="6E747A">
                      <a:alpha val="43000"/>
                    </a:srgbClr>
                  </a:outerShdw>
                </a:effectLst>
                <a:latin typeface="Arial Narrow" panose="020B0606020202030204" pitchFamily="34" charset="0"/>
                <a:ea typeface="Calibri" panose="020F0502020204030204" pitchFamily="34" charset="0"/>
                <a:cs typeface="Georgia" panose="02040502050405020303" pitchFamily="18" charset="0"/>
              </a:rPr>
              <a:t>“No haya ramera de entre las hijas de Israel”</a:t>
            </a:r>
            <a:r>
              <a:rPr lang="es-ES" sz="2400" b="1" dirty="0">
                <a:ln w="0"/>
                <a:solidFill>
                  <a:schemeClr val="bg1"/>
                </a:solidFill>
                <a:effectLst>
                  <a:outerShdw blurRad="38100" dist="25400" dir="5400000" algn="ctr" rotWithShape="0">
                    <a:srgbClr val="6E747A">
                      <a:alpha val="43000"/>
                    </a:srgbClr>
                  </a:outerShdw>
                </a:effectLst>
                <a:latin typeface="Arial Narrow" panose="020B0606020202030204" pitchFamily="34" charset="0"/>
                <a:ea typeface="Calibri" panose="020F0502020204030204" pitchFamily="34" charset="0"/>
                <a:cs typeface="Georgia" panose="02040502050405020303" pitchFamily="18" charset="0"/>
              </a:rPr>
              <a:t> (Deuteronomio_23:17), y a los sacerdotes les estaba prohibido casarse </a:t>
            </a:r>
            <a:r>
              <a:rPr lang="es-ES" sz="2400" b="1" i="1" dirty="0">
                <a:ln w="0"/>
                <a:solidFill>
                  <a:schemeClr val="bg1"/>
                </a:solidFill>
                <a:effectLst>
                  <a:outerShdw blurRad="38100" dist="25400" dir="5400000" algn="ctr" rotWithShape="0">
                    <a:srgbClr val="6E747A">
                      <a:alpha val="43000"/>
                    </a:srgbClr>
                  </a:outerShdw>
                </a:effectLst>
                <a:latin typeface="Arial Narrow" panose="020B0606020202030204" pitchFamily="34" charset="0"/>
                <a:ea typeface="Calibri" panose="020F0502020204030204" pitchFamily="34" charset="0"/>
                <a:cs typeface="Georgia" panose="02040502050405020303" pitchFamily="18" charset="0"/>
              </a:rPr>
              <a:t>“con mujer ramera o infame”</a:t>
            </a:r>
            <a:r>
              <a:rPr lang="es-ES" sz="2400" b="1" dirty="0">
                <a:ln w="0"/>
                <a:solidFill>
                  <a:schemeClr val="bg1"/>
                </a:solidFill>
                <a:effectLst>
                  <a:outerShdw blurRad="38100" dist="25400" dir="5400000" algn="ctr" rotWithShape="0">
                    <a:srgbClr val="6E747A">
                      <a:alpha val="43000"/>
                    </a:srgbClr>
                  </a:outerShdw>
                </a:effectLst>
                <a:latin typeface="Arial Narrow" panose="020B0606020202030204" pitchFamily="34" charset="0"/>
                <a:ea typeface="Calibri" panose="020F0502020204030204" pitchFamily="34" charset="0"/>
                <a:cs typeface="Georgia" panose="02040502050405020303" pitchFamily="18" charset="0"/>
              </a:rPr>
              <a:t> (Levítico_21:7). Si una hija de un sacerdote se convertía en ramera era quemada (Levítico_21:9).</a:t>
            </a:r>
            <a:endParaRPr lang="es-ES" sz="2400" b="1" dirty="0">
              <a:ln w="0"/>
              <a:solidFill>
                <a:schemeClr val="bg1"/>
              </a:solidFill>
              <a:effectLst>
                <a:outerShdw blurRad="38100" dist="25400" dir="5400000" algn="ctr" rotWithShape="0">
                  <a:srgbClr val="6E747A">
                    <a:alpha val="43000"/>
                  </a:srgbClr>
                </a:outerShdw>
              </a:effectLst>
              <a:latin typeface="Arial Narrow" panose="020B0606020202030204" pitchFamily="34" charset="0"/>
              <a:ea typeface="Calibri" panose="020F0502020204030204" pitchFamily="34" charset="0"/>
              <a:cs typeface="Times New Roman" panose="02020603050405020304" pitchFamily="18" charset="0"/>
            </a:endParaRPr>
          </a:p>
        </p:txBody>
      </p:sp>
      <p:pic>
        <p:nvPicPr>
          <p:cNvPr id="5" name="Imagen 4"/>
          <p:cNvPicPr>
            <a:picLocks noChangeAspect="1"/>
          </p:cNvPicPr>
          <p:nvPr/>
        </p:nvPicPr>
        <p:blipFill>
          <a:blip r:embed="rId2"/>
          <a:stretch>
            <a:fillRect/>
          </a:stretch>
        </p:blipFill>
        <p:spPr>
          <a:xfrm>
            <a:off x="450773" y="311336"/>
            <a:ext cx="1240910" cy="3470105"/>
          </a:xfrm>
          <a:prstGeom prst="rect">
            <a:avLst/>
          </a:prstGeom>
        </p:spPr>
      </p:pic>
      <p:sp>
        <p:nvSpPr>
          <p:cNvPr id="6" name="CuadroTexto 5"/>
          <p:cNvSpPr txBox="1"/>
          <p:nvPr/>
        </p:nvSpPr>
        <p:spPr>
          <a:xfrm>
            <a:off x="1071228" y="5238750"/>
            <a:ext cx="6464077" cy="707886"/>
          </a:xfrm>
          <a:prstGeom prst="rect">
            <a:avLst/>
          </a:prstGeom>
          <a:noFill/>
        </p:spPr>
        <p:txBody>
          <a:bodyPr wrap="none" rtlCol="0">
            <a:spAutoFit/>
          </a:bodyPr>
          <a:lstStyle/>
          <a:p>
            <a:r>
              <a:rPr lang="es-SV" sz="2000" b="1" dirty="0">
                <a:solidFill>
                  <a:schemeClr val="bg1"/>
                </a:solidFill>
                <a:latin typeface="Segoe UI" panose="020B0502040204020203" pitchFamily="34" charset="0"/>
                <a:cs typeface="Segoe UI" panose="020B0502040204020203" pitchFamily="34" charset="0"/>
              </a:rPr>
              <a:t>Las imágenes sexuales  determinan la moda y venta </a:t>
            </a:r>
          </a:p>
          <a:p>
            <a:r>
              <a:rPr lang="es-SV" sz="2000" b="1" dirty="0">
                <a:solidFill>
                  <a:schemeClr val="bg1"/>
                </a:solidFill>
                <a:latin typeface="Segoe UI" panose="020B0502040204020203" pitchFamily="34" charset="0"/>
                <a:cs typeface="Segoe UI" panose="020B0502040204020203" pitchFamily="34" charset="0"/>
              </a:rPr>
              <a:t>de productos de consumo</a:t>
            </a:r>
            <a:endParaRPr lang="es-ES" sz="2000" b="1" dirty="0">
              <a:solidFill>
                <a:schemeClr val="bg1"/>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4376597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877360"/>
            <a:ext cx="3536654" cy="614471"/>
          </a:xfrm>
        </p:spPr>
        <p:txBody>
          <a:bodyPr>
            <a:normAutofit/>
          </a:bodyPr>
          <a:lstStyle/>
          <a:p>
            <a:pPr algn="ctr"/>
            <a:r>
              <a:rPr lang="es-ES" sz="2000" b="1" dirty="0">
                <a:solidFill>
                  <a:schemeClr val="bg1"/>
                </a:solidFill>
                <a:latin typeface="Arial" panose="020B0604020202020204" pitchFamily="34" charset="0"/>
                <a:cs typeface="Arial" panose="020B0604020202020204" pitchFamily="34" charset="0"/>
              </a:rPr>
              <a:t>INTRODUCCIÓN</a:t>
            </a:r>
          </a:p>
        </p:txBody>
      </p:sp>
      <p:sp>
        <p:nvSpPr>
          <p:cNvPr id="3" name="Marcador de contenido 2"/>
          <p:cNvSpPr>
            <a:spLocks noGrp="1"/>
          </p:cNvSpPr>
          <p:nvPr>
            <p:ph idx="1"/>
          </p:nvPr>
        </p:nvSpPr>
        <p:spPr>
          <a:xfrm>
            <a:off x="2920366" y="938593"/>
            <a:ext cx="6090283" cy="3610745"/>
          </a:xfrm>
        </p:spPr>
        <p:txBody>
          <a:bodyPr>
            <a:noAutofit/>
          </a:bodyPr>
          <a:lstStyle/>
          <a:p>
            <a:pPr marL="0" indent="0">
              <a:buNone/>
            </a:pPr>
            <a:r>
              <a:rPr lang="es-ES" sz="2200" dirty="0">
                <a:ln w="0"/>
                <a:solidFill>
                  <a:schemeClr val="bg1"/>
                </a:solidFill>
                <a:effectLst>
                  <a:outerShdw blurRad="38100" dist="25400" dir="5400000" algn="ctr" rotWithShape="0">
                    <a:srgbClr val="6E747A">
                      <a:alpha val="43000"/>
                    </a:srgbClr>
                  </a:outerShdw>
                </a:effectLst>
                <a:latin typeface="Segoe UI Black" panose="020B0A02040204020203" pitchFamily="34" charset="0"/>
                <a:ea typeface="Segoe UI Black" panose="020B0A02040204020203" pitchFamily="34" charset="0"/>
                <a:cs typeface="Segoe UI Black" panose="020B0A02040204020203" pitchFamily="34" charset="0"/>
              </a:rPr>
              <a:t>Dios creó al hombre y a la mujer en el mundo, con el propósito de que fueran felices con el mundo que les daba. Él creó al varón y a la mujer para que se unieran y ligaran sus almas y sus cuerpos; y que como fruto de su amor para sí mismos, para Dios y el mundo que les había dado; se pudieran procrear; es decir, que mantuviesen una sexualidad que permitiera garantizar la continuación de la existencia de la raza humana como tal. </a:t>
            </a:r>
          </a:p>
        </p:txBody>
      </p:sp>
      <p:sp>
        <p:nvSpPr>
          <p:cNvPr id="4" name="Rectángulo 3"/>
          <p:cNvSpPr/>
          <p:nvPr/>
        </p:nvSpPr>
        <p:spPr>
          <a:xfrm>
            <a:off x="235978" y="107919"/>
            <a:ext cx="5368777" cy="769441"/>
          </a:xfrm>
          <a:prstGeom prst="rect">
            <a:avLst/>
          </a:prstGeom>
          <a:noFill/>
        </p:spPr>
        <p:txBody>
          <a:bodyPr wrap="none" lIns="91440" tIns="45720" rIns="91440" bIns="45720">
            <a:spAutoFit/>
          </a:bodyPr>
          <a:lstStyle/>
          <a:p>
            <a:pPr algn="ctr"/>
            <a:r>
              <a:rPr lang="es-ES" sz="4400" b="1" dirty="0">
                <a:ln w="22225">
                  <a:solidFill>
                    <a:schemeClr val="accent2"/>
                  </a:solidFill>
                  <a:prstDash val="solid"/>
                </a:ln>
                <a:solidFill>
                  <a:schemeClr val="accent2">
                    <a:lumMod val="40000"/>
                    <a:lumOff val="60000"/>
                  </a:schemeClr>
                </a:solidFill>
                <a:latin typeface="Impact" panose="020B0806030902050204" pitchFamily="34" charset="0"/>
              </a:rPr>
              <a:t>La Sexualidad Humana</a:t>
            </a:r>
          </a:p>
        </p:txBody>
      </p:sp>
      <p:sp>
        <p:nvSpPr>
          <p:cNvPr id="5" name="Rectángulo 4"/>
          <p:cNvSpPr/>
          <p:nvPr/>
        </p:nvSpPr>
        <p:spPr>
          <a:xfrm>
            <a:off x="0" y="4610571"/>
            <a:ext cx="9010650" cy="2068259"/>
          </a:xfrm>
          <a:prstGeom prst="rect">
            <a:avLst/>
          </a:prstGeom>
        </p:spPr>
        <p:txBody>
          <a:bodyPr wrap="square">
            <a:spAutoFit/>
          </a:bodyPr>
          <a:lstStyle/>
          <a:p>
            <a:pPr marL="228600" indent="-228600">
              <a:lnSpc>
                <a:spcPct val="107000"/>
              </a:lnSpc>
              <a:spcAft>
                <a:spcPts val="0"/>
              </a:spcAft>
            </a:pPr>
            <a:r>
              <a:rPr lang="es-ES" sz="2000" i="1" dirty="0">
                <a:ln w="0"/>
                <a:solidFill>
                  <a:schemeClr val="accent4">
                    <a:lumMod val="20000"/>
                    <a:lumOff val="80000"/>
                  </a:schemeClr>
                </a:solidFill>
                <a:effectLst>
                  <a:outerShdw blurRad="38100" dist="25400" dir="5400000" algn="ctr" rotWithShape="0">
                    <a:srgbClr val="6E747A">
                      <a:alpha val="43000"/>
                    </a:srgbClr>
                  </a:outerShdw>
                </a:effectLst>
                <a:latin typeface="Segoe UI Black" panose="020B0A02040204020203" pitchFamily="34" charset="0"/>
                <a:ea typeface="Segoe UI Black" panose="020B0A02040204020203" pitchFamily="34" charset="0"/>
                <a:cs typeface="Segoe UI Black" panose="020B0A02040204020203" pitchFamily="34" charset="0"/>
              </a:rPr>
              <a:t>“Y creó Dios al hombre a su imagen, a imagen de Dios lo creó; varón y hembra los creó.</a:t>
            </a:r>
            <a:r>
              <a:rPr lang="es-ES" sz="2000" i="1" baseline="30000" dirty="0">
                <a:ln w="0"/>
                <a:solidFill>
                  <a:schemeClr val="accent4">
                    <a:lumMod val="20000"/>
                    <a:lumOff val="80000"/>
                  </a:schemeClr>
                </a:solidFill>
                <a:effectLst>
                  <a:outerShdw blurRad="38100" dist="25400" dir="5400000" algn="ctr" rotWithShape="0">
                    <a:srgbClr val="6E747A">
                      <a:alpha val="43000"/>
                    </a:srgbClr>
                  </a:outerShdw>
                </a:effectLst>
                <a:latin typeface="Segoe UI Black" panose="020B0A02040204020203" pitchFamily="34" charset="0"/>
                <a:ea typeface="Segoe UI Black" panose="020B0A02040204020203" pitchFamily="34" charset="0"/>
                <a:cs typeface="Segoe UI Black" panose="020B0A02040204020203" pitchFamily="34" charset="0"/>
              </a:rPr>
              <a:t> </a:t>
            </a:r>
            <a:r>
              <a:rPr lang="es-ES" sz="2000" i="1" dirty="0">
                <a:ln w="0"/>
                <a:solidFill>
                  <a:schemeClr val="accent4">
                    <a:lumMod val="20000"/>
                    <a:lumOff val="80000"/>
                  </a:schemeClr>
                </a:solidFill>
                <a:effectLst>
                  <a:outerShdw blurRad="38100" dist="25400" dir="5400000" algn="ctr" rotWithShape="0">
                    <a:srgbClr val="6E747A">
                      <a:alpha val="43000"/>
                    </a:srgbClr>
                  </a:outerShdw>
                </a:effectLst>
                <a:latin typeface="Segoe UI Black" panose="020B0A02040204020203" pitchFamily="34" charset="0"/>
                <a:ea typeface="Segoe UI Black" panose="020B0A02040204020203" pitchFamily="34" charset="0"/>
                <a:cs typeface="Segoe UI Black" panose="020B0A02040204020203" pitchFamily="34" charset="0"/>
              </a:rPr>
              <a:t>Y los bendijo Dios,</a:t>
            </a:r>
            <a:r>
              <a:rPr lang="es-ES" sz="2000" i="1" baseline="30000" dirty="0">
                <a:ln w="0"/>
                <a:solidFill>
                  <a:schemeClr val="accent4">
                    <a:lumMod val="20000"/>
                    <a:lumOff val="80000"/>
                  </a:schemeClr>
                </a:solidFill>
                <a:effectLst>
                  <a:outerShdw blurRad="38100" dist="25400" dir="5400000" algn="ctr" rotWithShape="0">
                    <a:srgbClr val="6E747A">
                      <a:alpha val="43000"/>
                    </a:srgbClr>
                  </a:outerShdw>
                </a:effectLst>
                <a:latin typeface="Segoe UI Black" panose="020B0A02040204020203" pitchFamily="34" charset="0"/>
                <a:ea typeface="Segoe UI Black" panose="020B0A02040204020203" pitchFamily="34" charset="0"/>
                <a:cs typeface="Segoe UI Black" panose="020B0A02040204020203" pitchFamily="34" charset="0"/>
              </a:rPr>
              <a:t> </a:t>
            </a:r>
            <a:r>
              <a:rPr lang="es-ES" sz="2000" i="1" dirty="0">
                <a:ln w="0"/>
                <a:solidFill>
                  <a:schemeClr val="accent4">
                    <a:lumMod val="20000"/>
                    <a:lumOff val="80000"/>
                  </a:schemeClr>
                </a:solidFill>
                <a:effectLst>
                  <a:outerShdw blurRad="38100" dist="25400" dir="5400000" algn="ctr" rotWithShape="0">
                    <a:srgbClr val="6E747A">
                      <a:alpha val="43000"/>
                    </a:srgbClr>
                  </a:outerShdw>
                </a:effectLst>
                <a:latin typeface="Segoe UI Black" panose="020B0A02040204020203" pitchFamily="34" charset="0"/>
                <a:ea typeface="Segoe UI Black" panose="020B0A02040204020203" pitchFamily="34" charset="0"/>
                <a:cs typeface="Segoe UI Black" panose="020B0A02040204020203" pitchFamily="34" charset="0"/>
              </a:rPr>
              <a:t>y les dijo: Fructificad y multiplicaos; llenad la tierra, y sojuzgadla, y señoread en los peces del mar, en las aves de los cielos, y en todas las bestias que se mueven sobre la tierra. Por tanto, dejará el hombre a su padre y a su madre, y se unirá a su mujer, y serán una sola carne”</a:t>
            </a:r>
          </a:p>
        </p:txBody>
      </p:sp>
      <p:sp>
        <p:nvSpPr>
          <p:cNvPr id="6" name="Rectángulo 5"/>
          <p:cNvSpPr/>
          <p:nvPr/>
        </p:nvSpPr>
        <p:spPr>
          <a:xfrm>
            <a:off x="6830546" y="6371053"/>
            <a:ext cx="2313454" cy="307777"/>
          </a:xfrm>
          <a:prstGeom prst="rect">
            <a:avLst/>
          </a:prstGeom>
        </p:spPr>
        <p:txBody>
          <a:bodyPr wrap="none">
            <a:spAutoFit/>
          </a:bodyPr>
          <a:lstStyle/>
          <a:p>
            <a:r>
              <a:rPr lang="es-ES" sz="1400" dirty="0">
                <a:solidFill>
                  <a:schemeClr val="bg1"/>
                </a:solidFill>
                <a:latin typeface="Segoe UI Black" panose="020B0A02040204020203" pitchFamily="34" charset="0"/>
                <a:ea typeface="Segoe UI Black" panose="020B0A02040204020203" pitchFamily="34" charset="0"/>
                <a:cs typeface="Segoe UI Black" panose="020B0A02040204020203" pitchFamily="34" charset="0"/>
              </a:rPr>
              <a:t>(Génesis 1.27 – 28; 2.24)</a:t>
            </a:r>
            <a:endParaRPr lang="es-ES" sz="1400" dirty="0">
              <a:solidFill>
                <a:schemeClr val="bg1"/>
              </a:solidFill>
            </a:endParaRPr>
          </a:p>
        </p:txBody>
      </p:sp>
      <p:pic>
        <p:nvPicPr>
          <p:cNvPr id="8" name="Imagen 7"/>
          <p:cNvPicPr>
            <a:picLocks noChangeAspect="1"/>
          </p:cNvPicPr>
          <p:nvPr/>
        </p:nvPicPr>
        <p:blipFill rotWithShape="1">
          <a:blip r:embed="rId2">
            <a:extLst>
              <a:ext uri="{28A0092B-C50C-407E-A947-70E740481C1C}">
                <a14:useLocalDpi xmlns:a14="http://schemas.microsoft.com/office/drawing/2010/main" val="0"/>
              </a:ext>
            </a:extLst>
          </a:blip>
          <a:srcRect r="44829"/>
          <a:stretch/>
        </p:blipFill>
        <p:spPr>
          <a:xfrm>
            <a:off x="463748" y="1375122"/>
            <a:ext cx="2373872" cy="3112983"/>
          </a:xfrm>
          <a:prstGeom prst="rect">
            <a:avLst/>
          </a:prstGeom>
        </p:spPr>
      </p:pic>
    </p:spTree>
    <p:extLst>
      <p:ext uri="{BB962C8B-B14F-4D97-AF65-F5344CB8AC3E}">
        <p14:creationId xmlns:p14="http://schemas.microsoft.com/office/powerpoint/2010/main" val="8254193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9489" y="740433"/>
            <a:ext cx="3761613" cy="2993367"/>
          </a:xfrm>
          <a:prstGeom prst="rect">
            <a:avLst/>
          </a:prstGeom>
        </p:spPr>
      </p:pic>
      <p:sp>
        <p:nvSpPr>
          <p:cNvPr id="4" name="Rectángulo 3"/>
          <p:cNvSpPr/>
          <p:nvPr/>
        </p:nvSpPr>
        <p:spPr>
          <a:xfrm>
            <a:off x="159489" y="217212"/>
            <a:ext cx="7365261" cy="523220"/>
          </a:xfrm>
          <a:prstGeom prst="rect">
            <a:avLst/>
          </a:prstGeom>
        </p:spPr>
        <p:txBody>
          <a:bodyPr wrap="square">
            <a:spAutoFit/>
          </a:bodyPr>
          <a:lstStyle/>
          <a:p>
            <a:pPr>
              <a:spcAft>
                <a:spcPts val="0"/>
              </a:spcAft>
            </a:pPr>
            <a:r>
              <a:rPr lang="es-ES" sz="2800" b="1" kern="1400"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Impact" panose="020B0806030902050204" pitchFamily="34" charset="0"/>
                <a:ea typeface="Times New Roman" panose="02020603050405020304" pitchFamily="18" charset="0"/>
                <a:cs typeface="Times New Roman" panose="02020603050405020304" pitchFamily="18" charset="0"/>
              </a:rPr>
              <a:t>LA FORNICACIÓN (PROSTITUCIÓN – PORNOGRAFÍA)</a:t>
            </a:r>
            <a:endParaRPr lang="es-ES" sz="6000" b="1" kern="1400"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Impact" panose="020B0806030902050204" pitchFamily="34" charset="0"/>
              <a:ea typeface="Times New Roman" panose="02020603050405020304" pitchFamily="18" charset="0"/>
              <a:cs typeface="Times New Roman" panose="02020603050405020304" pitchFamily="18" charset="0"/>
            </a:endParaRPr>
          </a:p>
        </p:txBody>
      </p:sp>
      <p:sp>
        <p:nvSpPr>
          <p:cNvPr id="5" name="Rectángulo 4"/>
          <p:cNvSpPr/>
          <p:nvPr/>
        </p:nvSpPr>
        <p:spPr>
          <a:xfrm>
            <a:off x="3921102" y="835321"/>
            <a:ext cx="4907811" cy="3222292"/>
          </a:xfrm>
          <a:prstGeom prst="rect">
            <a:avLst/>
          </a:prstGeom>
        </p:spPr>
        <p:txBody>
          <a:bodyPr wrap="square">
            <a:spAutoFit/>
          </a:bodyPr>
          <a:lstStyle/>
          <a:p>
            <a:pPr marL="228600" indent="-228600">
              <a:lnSpc>
                <a:spcPct val="107000"/>
              </a:lnSpc>
              <a:spcAft>
                <a:spcPts val="0"/>
              </a:spcAft>
            </a:pPr>
            <a:r>
              <a:rPr lang="es-ES" sz="2400" dirty="0">
                <a:solidFill>
                  <a:schemeClr val="accent4">
                    <a:lumMod val="20000"/>
                    <a:lumOff val="80000"/>
                  </a:schemeClr>
                </a:solidFill>
                <a:latin typeface="Berlin Sans FB Demi" panose="020E0802020502020306" pitchFamily="34" charset="0"/>
                <a:ea typeface="Calibri" panose="020F0502020204030204" pitchFamily="34" charset="0"/>
                <a:cs typeface="Georgia" panose="02040502050405020303" pitchFamily="18" charset="0"/>
              </a:rPr>
              <a:t>“Con mujer ramera o infame no se casarán, ni con mujer repudiada (divorciada) de su marido; porque el sacerdote es santo a su Dios. Y la hija del sacerdote, si comenzare a fornicar, a su padre deshonra; quemada será al fuego” (Levítico 21.7, 9)</a:t>
            </a:r>
            <a:endParaRPr lang="es-ES" sz="2400" dirty="0">
              <a:solidFill>
                <a:schemeClr val="accent4">
                  <a:lumMod val="20000"/>
                  <a:lumOff val="80000"/>
                </a:schemeClr>
              </a:solidFill>
              <a:latin typeface="Berlin Sans FB Demi" panose="020E0802020502020306" pitchFamily="34" charset="0"/>
              <a:ea typeface="Calibri" panose="020F0502020204030204" pitchFamily="34" charset="0"/>
              <a:cs typeface="Times New Roman" panose="02020603050405020304" pitchFamily="18" charset="0"/>
            </a:endParaRPr>
          </a:p>
        </p:txBody>
      </p:sp>
      <p:sp>
        <p:nvSpPr>
          <p:cNvPr id="7" name="Rectángulo 6"/>
          <p:cNvSpPr/>
          <p:nvPr/>
        </p:nvSpPr>
        <p:spPr>
          <a:xfrm>
            <a:off x="0" y="4152501"/>
            <a:ext cx="9010650" cy="2036776"/>
          </a:xfrm>
          <a:prstGeom prst="rect">
            <a:avLst/>
          </a:prstGeom>
          <a:noFill/>
          <a:ln>
            <a:noFill/>
          </a:ln>
        </p:spPr>
        <p:style>
          <a:lnRef idx="0">
            <a:scrgbClr r="0" g="0" b="0"/>
          </a:lnRef>
          <a:fillRef idx="0">
            <a:scrgbClr r="0" g="0" b="0"/>
          </a:fillRef>
          <a:effectRef idx="0">
            <a:scrgbClr r="0" g="0" b="0"/>
          </a:effectRef>
          <a:fontRef idx="minor">
            <a:schemeClr val="lt1"/>
          </a:fontRef>
        </p:style>
        <p:txBody>
          <a:bodyPr wrap="square">
            <a:spAutoFit/>
          </a:bodyPr>
          <a:lstStyle/>
          <a:p>
            <a:pPr marL="228600" indent="-228600" algn="ctr">
              <a:lnSpc>
                <a:spcPct val="107000"/>
              </a:lnSpc>
              <a:spcAft>
                <a:spcPts val="0"/>
              </a:spcAft>
            </a:pPr>
            <a:r>
              <a:rPr lang="es-ES" sz="2400" dirty="0">
                <a:latin typeface="Berlin Sans FB Demi" panose="020E0802020502020306" pitchFamily="34" charset="0"/>
                <a:ea typeface="Calibri" panose="020F0502020204030204" pitchFamily="34" charset="0"/>
                <a:cs typeface="Georgia" panose="02040502050405020303" pitchFamily="18" charset="0"/>
              </a:rPr>
              <a:t>“Porque a causa de la mujer ramera el hombre es reducido a un bocado de pan; Y la mujer caza la preciosa alma del varón. Porque abismo profundo es la ramera, Y pozo angosto la extraña. El hombre que ama la sabiduría alegra a su padre; Mas el que frecuenta rameras perderá los bienes”</a:t>
            </a:r>
            <a:endParaRPr lang="es-ES" sz="2400" dirty="0">
              <a:latin typeface="Berlin Sans FB Demi" panose="020E0802020502020306" pitchFamily="34" charset="0"/>
              <a:ea typeface="Calibri" panose="020F0502020204030204" pitchFamily="34" charset="0"/>
              <a:cs typeface="Times New Roman" panose="02020603050405020304" pitchFamily="18" charset="0"/>
            </a:endParaRPr>
          </a:p>
        </p:txBody>
      </p:sp>
      <p:sp>
        <p:nvSpPr>
          <p:cNvPr id="3" name="Rectángulo 2"/>
          <p:cNvSpPr/>
          <p:nvPr/>
        </p:nvSpPr>
        <p:spPr>
          <a:xfrm>
            <a:off x="2898122" y="6238646"/>
            <a:ext cx="3214406" cy="369332"/>
          </a:xfrm>
          <a:prstGeom prst="rect">
            <a:avLst/>
          </a:prstGeom>
        </p:spPr>
        <p:txBody>
          <a:bodyPr wrap="none">
            <a:spAutoFit/>
          </a:bodyPr>
          <a:lstStyle/>
          <a:p>
            <a:r>
              <a:rPr lang="es-ES" b="1" dirty="0">
                <a:ln w="0"/>
                <a:solidFill>
                  <a:schemeClr val="bg2"/>
                </a:solidFill>
                <a:effectLst>
                  <a:outerShdw blurRad="38100" dist="25400" dir="5400000" algn="ctr" rotWithShape="0">
                    <a:srgbClr val="6E747A">
                      <a:alpha val="43000"/>
                    </a:srgbClr>
                  </a:outerShdw>
                </a:effectLst>
                <a:latin typeface="Segoe UI" panose="020B0502040204020203" pitchFamily="34" charset="0"/>
                <a:ea typeface="Calibri" panose="020F0502020204030204" pitchFamily="34" charset="0"/>
                <a:cs typeface="Segoe UI" panose="020B0502040204020203" pitchFamily="34" charset="0"/>
              </a:rPr>
              <a:t>Proverbios_6:26, 23:27; 29:3</a:t>
            </a:r>
            <a:endParaRPr lang="es-ES" dirty="0"/>
          </a:p>
        </p:txBody>
      </p:sp>
    </p:spTree>
    <p:extLst>
      <p:ext uri="{BB962C8B-B14F-4D97-AF65-F5344CB8AC3E}">
        <p14:creationId xmlns:p14="http://schemas.microsoft.com/office/powerpoint/2010/main" val="24196505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552450" y="1254784"/>
            <a:ext cx="8305800" cy="4832092"/>
          </a:xfrm>
          <a:prstGeom prst="rect">
            <a:avLst/>
          </a:prstGeom>
          <a:noFill/>
          <a:ln>
            <a:noFill/>
          </a:ln>
        </p:spPr>
        <p:style>
          <a:lnRef idx="1">
            <a:schemeClr val="accent2"/>
          </a:lnRef>
          <a:fillRef idx="2">
            <a:schemeClr val="accent2"/>
          </a:fillRef>
          <a:effectRef idx="1">
            <a:schemeClr val="accent2"/>
          </a:effectRef>
          <a:fontRef idx="minor">
            <a:schemeClr val="dk1"/>
          </a:fontRef>
        </p:style>
        <p:txBody>
          <a:bodyPr wrap="square">
            <a:spAutoFit/>
          </a:bodyPr>
          <a:lstStyle/>
          <a:p>
            <a:r>
              <a:rPr lang="es-ES" sz="2800" b="1" dirty="0">
                <a:ln w="0"/>
                <a:solidFill>
                  <a:schemeClr val="bg2"/>
                </a:solidFill>
                <a:effectLst>
                  <a:outerShdw blurRad="38100" dist="25400" dir="5400000" algn="ctr" rotWithShape="0">
                    <a:srgbClr val="6E747A">
                      <a:alpha val="43000"/>
                    </a:srgbClr>
                  </a:outerShdw>
                </a:effectLst>
                <a:latin typeface="Segoe UI" panose="020B0502040204020203" pitchFamily="34" charset="0"/>
                <a:ea typeface="Calibri" panose="020F0502020204030204" pitchFamily="34" charset="0"/>
                <a:cs typeface="Segoe UI" panose="020B0502040204020203" pitchFamily="34" charset="0"/>
              </a:rPr>
              <a:t>Las rameras acechaban </a:t>
            </a:r>
            <a:r>
              <a:rPr lang="es-ES" sz="2800" b="1" i="1" dirty="0">
                <a:ln w="0"/>
                <a:solidFill>
                  <a:schemeClr val="bg2"/>
                </a:solidFill>
                <a:effectLst>
                  <a:outerShdw blurRad="38100" dist="25400" dir="5400000" algn="ctr" rotWithShape="0">
                    <a:srgbClr val="6E747A">
                      <a:alpha val="43000"/>
                    </a:srgbClr>
                  </a:outerShdw>
                </a:effectLst>
                <a:latin typeface="Segoe UI" panose="020B0502040204020203" pitchFamily="34" charset="0"/>
                <a:ea typeface="Calibri" panose="020F0502020204030204" pitchFamily="34" charset="0"/>
                <a:cs typeface="Segoe UI" panose="020B0502040204020203" pitchFamily="34" charset="0"/>
              </a:rPr>
              <a:t>“por la calle, junto a la esquina”</a:t>
            </a:r>
            <a:r>
              <a:rPr lang="es-ES" sz="2800" b="1" dirty="0">
                <a:ln w="0"/>
                <a:solidFill>
                  <a:schemeClr val="bg2"/>
                </a:solidFill>
                <a:effectLst>
                  <a:outerShdw blurRad="38100" dist="25400" dir="5400000" algn="ctr" rotWithShape="0">
                    <a:srgbClr val="6E747A">
                      <a:alpha val="43000"/>
                    </a:srgbClr>
                  </a:outerShdw>
                </a:effectLst>
                <a:latin typeface="Segoe UI" panose="020B0502040204020203" pitchFamily="34" charset="0"/>
                <a:ea typeface="Calibri" panose="020F0502020204030204" pitchFamily="34" charset="0"/>
                <a:cs typeface="Segoe UI" panose="020B0502040204020203" pitchFamily="34" charset="0"/>
              </a:rPr>
              <a:t> (Proverbios_7:6-27). Se conocía de un lugar donde ellas se bañaban (1º Reyes_22:38). El hecho de ser rameras no quitó el derecho a buscar la justicia del rey (1º Reyes_3:16-28). Se conocía su encanto en canciones (Isaías_23:15). Existían casas de </a:t>
            </a:r>
            <a:r>
              <a:rPr lang="es-ES" sz="2800" b="1" i="1" dirty="0">
                <a:ln w="0"/>
                <a:solidFill>
                  <a:schemeClr val="bg2"/>
                </a:solidFill>
                <a:effectLst>
                  <a:outerShdw blurRad="38100" dist="25400" dir="5400000" algn="ctr" rotWithShape="0">
                    <a:srgbClr val="6E747A">
                      <a:alpha val="43000"/>
                    </a:srgbClr>
                  </a:outerShdw>
                </a:effectLst>
                <a:latin typeface="Segoe UI" panose="020B0502040204020203" pitchFamily="34" charset="0"/>
                <a:ea typeface="Calibri" panose="020F0502020204030204" pitchFamily="34" charset="0"/>
                <a:cs typeface="Segoe UI" panose="020B0502040204020203" pitchFamily="34" charset="0"/>
              </a:rPr>
              <a:t>prostitución </a:t>
            </a:r>
            <a:r>
              <a:rPr lang="es-ES" sz="2800" b="1" dirty="0">
                <a:ln w="0"/>
                <a:solidFill>
                  <a:schemeClr val="bg2"/>
                </a:solidFill>
                <a:effectLst>
                  <a:outerShdw blurRad="38100" dist="25400" dir="5400000" algn="ctr" rotWithShape="0">
                    <a:srgbClr val="6E747A">
                      <a:alpha val="43000"/>
                    </a:srgbClr>
                  </a:outerShdw>
                </a:effectLst>
                <a:latin typeface="Segoe UI" panose="020B0502040204020203" pitchFamily="34" charset="0"/>
                <a:ea typeface="Calibri" panose="020F0502020204030204" pitchFamily="34" charset="0"/>
                <a:cs typeface="Segoe UI" panose="020B0502040204020203" pitchFamily="34" charset="0"/>
              </a:rPr>
              <a:t>(Jeremías_5:7). Las advertencias mismas a los simples contra la mujer ramera señala lo corriente del problema, a pesar de estar prohibidas. (Proverbios_6:26, 23:27; 29:3)</a:t>
            </a:r>
            <a:endParaRPr lang="es-ES" sz="2800" b="1" dirty="0">
              <a:ln w="0"/>
              <a:solidFill>
                <a:schemeClr val="bg2"/>
              </a:solidFill>
              <a:effectLst>
                <a:outerShdw blurRad="38100" dist="25400" dir="5400000" algn="ctr" rotWithShape="0">
                  <a:srgbClr val="6E747A">
                    <a:alpha val="43000"/>
                  </a:srgbClr>
                </a:outerShdw>
              </a:effectLst>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8413719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361950" y="931001"/>
            <a:ext cx="8572500" cy="5636223"/>
          </a:xfrm>
          <a:prstGeom prst="rect">
            <a:avLst/>
          </a:prstGeom>
        </p:spPr>
        <p:txBody>
          <a:bodyPr wrap="square">
            <a:spAutoFit/>
          </a:bodyPr>
          <a:lstStyle/>
          <a:p>
            <a:pPr>
              <a:lnSpc>
                <a:spcPct val="107000"/>
              </a:lnSpc>
              <a:spcBef>
                <a:spcPts val="500"/>
              </a:spcBef>
              <a:spcAft>
                <a:spcPts val="500"/>
              </a:spcAft>
            </a:pPr>
            <a:r>
              <a:rPr lang="es-ES" sz="2400" b="1" dirty="0">
                <a:ln w="0"/>
                <a:solidFill>
                  <a:schemeClr val="accent4">
                    <a:lumMod val="20000"/>
                    <a:lumOff val="80000"/>
                  </a:schemeClr>
                </a:solidFill>
                <a:effectLst>
                  <a:outerShdw blurRad="38100" dist="25400" dir="5400000" algn="ctr" rotWithShape="0">
                    <a:srgbClr val="6E747A">
                      <a:alpha val="43000"/>
                    </a:srgbClr>
                  </a:outerShdw>
                </a:effectLst>
                <a:latin typeface="Arial Narrow" panose="020B0606020202030204" pitchFamily="34" charset="0"/>
                <a:ea typeface="Calibri" panose="020F0502020204030204" pitchFamily="34" charset="0"/>
                <a:cs typeface="Georgia" panose="02040502050405020303" pitchFamily="18" charset="0"/>
              </a:rPr>
              <a:t>En el Oriente Medio, existía la </a:t>
            </a:r>
            <a:r>
              <a:rPr lang="es-ES" sz="2400" b="1" i="1" dirty="0">
                <a:ln w="0"/>
                <a:solidFill>
                  <a:schemeClr val="accent4">
                    <a:lumMod val="20000"/>
                    <a:lumOff val="80000"/>
                  </a:schemeClr>
                </a:solidFill>
                <a:effectLst>
                  <a:outerShdw blurRad="38100" dist="25400" dir="5400000" algn="ctr" rotWithShape="0">
                    <a:srgbClr val="6E747A">
                      <a:alpha val="43000"/>
                    </a:srgbClr>
                  </a:outerShdw>
                </a:effectLst>
                <a:latin typeface="Arial Narrow" panose="020B0606020202030204" pitchFamily="34" charset="0"/>
                <a:ea typeface="Calibri" panose="020F0502020204030204" pitchFamily="34" charset="0"/>
                <a:cs typeface="Georgia" panose="02040502050405020303" pitchFamily="18" charset="0"/>
              </a:rPr>
              <a:t>prostitución sagrada</a:t>
            </a:r>
            <a:r>
              <a:rPr lang="es-ES" sz="2400" b="1" dirty="0">
                <a:ln w="0"/>
                <a:solidFill>
                  <a:schemeClr val="accent4">
                    <a:lumMod val="20000"/>
                    <a:lumOff val="80000"/>
                  </a:schemeClr>
                </a:solidFill>
                <a:effectLst>
                  <a:outerShdw blurRad="38100" dist="25400" dir="5400000" algn="ctr" rotWithShape="0">
                    <a:srgbClr val="6E747A">
                      <a:alpha val="43000"/>
                    </a:srgbClr>
                  </a:outerShdw>
                </a:effectLst>
                <a:latin typeface="Arial Narrow" panose="020B0606020202030204" pitchFamily="34" charset="0"/>
                <a:ea typeface="Calibri" panose="020F0502020204030204" pitchFamily="34" charset="0"/>
                <a:cs typeface="Georgia" panose="02040502050405020303" pitchFamily="18" charset="0"/>
              </a:rPr>
              <a:t>, esto es, que personas en los templos idolátricos ejercían la función de tener relaciones sexuales con los adoradores. Había </a:t>
            </a:r>
            <a:r>
              <a:rPr lang="es-ES" sz="2400" b="1" i="1" dirty="0">
                <a:ln w="0"/>
                <a:solidFill>
                  <a:schemeClr val="accent4">
                    <a:lumMod val="20000"/>
                    <a:lumOff val="80000"/>
                  </a:schemeClr>
                </a:solidFill>
                <a:effectLst>
                  <a:outerShdw blurRad="38100" dist="25400" dir="5400000" algn="ctr" rotWithShape="0">
                    <a:srgbClr val="6E747A">
                      <a:alpha val="43000"/>
                    </a:srgbClr>
                  </a:outerShdw>
                </a:effectLst>
                <a:latin typeface="Arial Narrow" panose="020B0606020202030204" pitchFamily="34" charset="0"/>
                <a:ea typeface="Calibri" panose="020F0502020204030204" pitchFamily="34" charset="0"/>
                <a:cs typeface="Georgia" panose="02040502050405020303" pitchFamily="18" charset="0"/>
              </a:rPr>
              <a:t>prostitución</a:t>
            </a:r>
            <a:r>
              <a:rPr lang="es-ES" sz="2400" b="1" dirty="0">
                <a:ln w="0"/>
                <a:solidFill>
                  <a:schemeClr val="accent4">
                    <a:lumMod val="20000"/>
                    <a:lumOff val="80000"/>
                  </a:schemeClr>
                </a:solidFill>
                <a:effectLst>
                  <a:outerShdw blurRad="38100" dist="25400" dir="5400000" algn="ctr" rotWithShape="0">
                    <a:srgbClr val="6E747A">
                      <a:alpha val="43000"/>
                    </a:srgbClr>
                  </a:outerShdw>
                </a:effectLst>
                <a:latin typeface="Arial Narrow" panose="020B0606020202030204" pitchFamily="34" charset="0"/>
                <a:ea typeface="Calibri" panose="020F0502020204030204" pitchFamily="34" charset="0"/>
                <a:cs typeface="Georgia" panose="02040502050405020303" pitchFamily="18" charset="0"/>
              </a:rPr>
              <a:t> tanto de hombres como de mujeres. Algunas personas ofrecían sus hijas para este fin, por lo cual se advirtió a los israelitas: (Levítico_19:29). </a:t>
            </a:r>
          </a:p>
          <a:p>
            <a:pPr algn="ctr">
              <a:lnSpc>
                <a:spcPct val="107000"/>
              </a:lnSpc>
              <a:spcBef>
                <a:spcPts val="500"/>
              </a:spcBef>
              <a:spcAft>
                <a:spcPts val="500"/>
              </a:spcAft>
            </a:pPr>
            <a:r>
              <a:rPr lang="es-ES" sz="2400" b="1" i="1" dirty="0">
                <a:ln w="0"/>
                <a:solidFill>
                  <a:schemeClr val="accent4">
                    <a:lumMod val="20000"/>
                    <a:lumOff val="80000"/>
                  </a:schemeClr>
                </a:solidFill>
                <a:effectLst>
                  <a:outerShdw blurRad="38100" dist="25400" dir="5400000" algn="ctr" rotWithShape="0">
                    <a:srgbClr val="6E747A">
                      <a:alpha val="43000"/>
                    </a:srgbClr>
                  </a:outerShdw>
                </a:effectLst>
                <a:latin typeface="Arial Narrow" panose="020B0606020202030204" pitchFamily="34" charset="0"/>
                <a:ea typeface="Calibri" panose="020F0502020204030204" pitchFamily="34" charset="0"/>
                <a:cs typeface="Georgia" panose="02040502050405020303" pitchFamily="18" charset="0"/>
              </a:rPr>
              <a:t>“</a:t>
            </a:r>
            <a:r>
              <a:rPr lang="es-ES" sz="2400" b="1" i="1" dirty="0">
                <a:ln w="0"/>
                <a:solidFill>
                  <a:srgbClr val="FFFF00"/>
                </a:solidFill>
                <a:effectLst>
                  <a:outerShdw blurRad="38100" dist="25400" dir="5400000" algn="ctr" rotWithShape="0">
                    <a:srgbClr val="6E747A">
                      <a:alpha val="43000"/>
                    </a:srgbClr>
                  </a:outerShdw>
                </a:effectLst>
                <a:latin typeface="Arial Narrow" panose="020B0606020202030204" pitchFamily="34" charset="0"/>
                <a:ea typeface="Calibri" panose="020F0502020204030204" pitchFamily="34" charset="0"/>
                <a:cs typeface="Georgia" panose="02040502050405020303" pitchFamily="18" charset="0"/>
              </a:rPr>
              <a:t>No contaminarás a tu hija haciéndola fornicar, para que no se prostituya la tierra y se llene de maldad</a:t>
            </a:r>
            <a:r>
              <a:rPr lang="es-ES" sz="2400" b="1" i="1" dirty="0">
                <a:ln w="0"/>
                <a:solidFill>
                  <a:schemeClr val="accent4">
                    <a:lumMod val="20000"/>
                    <a:lumOff val="80000"/>
                  </a:schemeClr>
                </a:solidFill>
                <a:effectLst>
                  <a:outerShdw blurRad="38100" dist="25400" dir="5400000" algn="ctr" rotWithShape="0">
                    <a:srgbClr val="6E747A">
                      <a:alpha val="43000"/>
                    </a:srgbClr>
                  </a:outerShdw>
                </a:effectLst>
                <a:latin typeface="Arial Narrow" panose="020B0606020202030204" pitchFamily="34" charset="0"/>
                <a:ea typeface="Calibri" panose="020F0502020204030204" pitchFamily="34" charset="0"/>
                <a:cs typeface="Georgia" panose="02040502050405020303" pitchFamily="18" charset="0"/>
              </a:rPr>
              <a:t>”</a:t>
            </a:r>
            <a:endParaRPr lang="es-ES" sz="2400" b="1" dirty="0">
              <a:ln w="0"/>
              <a:solidFill>
                <a:schemeClr val="accent4">
                  <a:lumMod val="20000"/>
                  <a:lumOff val="80000"/>
                </a:schemeClr>
              </a:solidFill>
              <a:effectLst>
                <a:outerShdw blurRad="38100" dist="25400" dir="5400000" algn="ctr" rotWithShape="0">
                  <a:srgbClr val="6E747A">
                    <a:alpha val="43000"/>
                  </a:srgbClr>
                </a:outerShdw>
              </a:effectLst>
              <a:latin typeface="Arial Narrow" panose="020B0606020202030204" pitchFamily="34" charset="0"/>
              <a:ea typeface="Calibri" panose="020F0502020204030204" pitchFamily="34" charset="0"/>
              <a:cs typeface="Times New Roman" panose="02020603050405020304" pitchFamily="18" charset="0"/>
            </a:endParaRPr>
          </a:p>
          <a:p>
            <a:r>
              <a:rPr lang="es-ES" sz="2400" b="1" dirty="0">
                <a:ln w="0"/>
                <a:solidFill>
                  <a:schemeClr val="accent4">
                    <a:lumMod val="20000"/>
                    <a:lumOff val="80000"/>
                  </a:schemeClr>
                </a:solidFill>
                <a:effectLst>
                  <a:outerShdw blurRad="38100" dist="25400" dir="5400000" algn="ctr" rotWithShape="0">
                    <a:srgbClr val="6E747A">
                      <a:alpha val="43000"/>
                    </a:srgbClr>
                  </a:outerShdw>
                </a:effectLst>
                <a:latin typeface="Arial Narrow" panose="020B0606020202030204" pitchFamily="34" charset="0"/>
                <a:ea typeface="Calibri" panose="020F0502020204030204" pitchFamily="34" charset="0"/>
                <a:cs typeface="Georgia" panose="02040502050405020303" pitchFamily="18" charset="0"/>
              </a:rPr>
              <a:t>La maldad pues según parece tiene estrecha relación con éstas prácticas. Las orgías como parte de la fornicación, prostitución y adulterio; formaron parte en la cultura de algunas civilizaciones; una actividad consistente en mantener relaciones sexuales con grupos de personas; entre los cuales se practica el intercambio de parejas y en las cuales se dictan reglas que los y las participantes deben respetar (muchas de las cuales incluyen perversión). </a:t>
            </a:r>
            <a:endParaRPr lang="es-ES" sz="2400" b="1" dirty="0">
              <a:ln w="0"/>
              <a:solidFill>
                <a:schemeClr val="accent4">
                  <a:lumMod val="20000"/>
                  <a:lumOff val="80000"/>
                </a:schemeClr>
              </a:solidFill>
              <a:effectLst>
                <a:outerShdw blurRad="38100" dist="25400" dir="5400000" algn="ctr" rotWithShape="0">
                  <a:srgbClr val="6E747A">
                    <a:alpha val="43000"/>
                  </a:srgbClr>
                </a:outerShdw>
              </a:effectLst>
              <a:latin typeface="Arial Narrow" panose="020B0606020202030204" pitchFamily="34" charset="0"/>
            </a:endParaRPr>
          </a:p>
        </p:txBody>
      </p:sp>
      <p:sp>
        <p:nvSpPr>
          <p:cNvPr id="5" name="Rectángulo 4"/>
          <p:cNvSpPr/>
          <p:nvPr/>
        </p:nvSpPr>
        <p:spPr>
          <a:xfrm>
            <a:off x="191386" y="277575"/>
            <a:ext cx="8457314" cy="584775"/>
          </a:xfrm>
          <a:prstGeom prst="rect">
            <a:avLst/>
          </a:prstGeom>
        </p:spPr>
        <p:txBody>
          <a:bodyPr wrap="square">
            <a:spAutoFit/>
          </a:bodyPr>
          <a:lstStyle/>
          <a:p>
            <a:pPr>
              <a:spcAft>
                <a:spcPts val="0"/>
              </a:spcAft>
            </a:pPr>
            <a:r>
              <a:rPr lang="es-ES" sz="3200" b="1" kern="1400"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Impact" panose="020B0806030902050204" pitchFamily="34" charset="0"/>
                <a:ea typeface="Times New Roman" panose="02020603050405020304" pitchFamily="18" charset="0"/>
                <a:cs typeface="Times New Roman" panose="02020603050405020304" pitchFamily="18" charset="0"/>
              </a:rPr>
              <a:t>LA FORNICACIÓN (PROSTITUCIÓN – PORNOGRAFÍA)</a:t>
            </a:r>
            <a:endParaRPr lang="es-ES" sz="6600" b="1" kern="1400"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Impact" panose="020B080603090205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90844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Resultado de imagen para infidelidad"/>
          <p:cNvSpPr>
            <a:spLocks noChangeAspect="1" noChangeArrowheads="1"/>
          </p:cNvSpPr>
          <p:nvPr/>
        </p:nvSpPr>
        <p:spPr bwMode="auto">
          <a:xfrm>
            <a:off x="155574" y="-144463"/>
            <a:ext cx="2835275" cy="2835284"/>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5" name="Imagen 4"/>
          <p:cNvPicPr>
            <a:picLocks noChangeAspect="1"/>
          </p:cNvPicPr>
          <p:nvPr/>
        </p:nvPicPr>
        <p:blipFill>
          <a:blip r:embed="rId2"/>
          <a:stretch>
            <a:fillRect/>
          </a:stretch>
        </p:blipFill>
        <p:spPr>
          <a:xfrm>
            <a:off x="1143000" y="1057173"/>
            <a:ext cx="7181850" cy="4659194"/>
          </a:xfrm>
          <a:prstGeom prst="rect">
            <a:avLst/>
          </a:prstGeom>
        </p:spPr>
      </p:pic>
      <p:sp>
        <p:nvSpPr>
          <p:cNvPr id="2" name="Rectángulo 1"/>
          <p:cNvSpPr/>
          <p:nvPr/>
        </p:nvSpPr>
        <p:spPr>
          <a:xfrm>
            <a:off x="957897" y="133843"/>
            <a:ext cx="6989413" cy="923330"/>
          </a:xfrm>
          <a:prstGeom prst="rect">
            <a:avLst/>
          </a:prstGeom>
          <a:noFill/>
        </p:spPr>
        <p:txBody>
          <a:bodyPr wrap="none" lIns="91440" tIns="45720" rIns="91440" bIns="45720">
            <a:spAutoFit/>
          </a:bodyPr>
          <a:lstStyle/>
          <a:p>
            <a:pPr algn="ctr"/>
            <a:r>
              <a:rPr lang="es-ES" sz="54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Impact" panose="020B0806030902050204" pitchFamily="34" charset="0"/>
              </a:rPr>
              <a:t>INFIDELIDAD O ADULTERIO</a:t>
            </a:r>
          </a:p>
        </p:txBody>
      </p:sp>
    </p:spTree>
    <p:extLst>
      <p:ext uri="{BB962C8B-B14F-4D97-AF65-F5344CB8AC3E}">
        <p14:creationId xmlns:p14="http://schemas.microsoft.com/office/powerpoint/2010/main" val="3298319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441723" y="256586"/>
            <a:ext cx="2280817" cy="584775"/>
          </a:xfrm>
          <a:prstGeom prst="rect">
            <a:avLst/>
          </a:prstGeom>
        </p:spPr>
        <p:txBody>
          <a:bodyPr wrap="none">
            <a:spAutoFit/>
          </a:bodyPr>
          <a:lstStyle/>
          <a:p>
            <a:pPr>
              <a:spcAft>
                <a:spcPts val="0"/>
              </a:spcAft>
            </a:pPr>
            <a:r>
              <a:rPr lang="es-ES" sz="3200" kern="1400" spc="-50" dirty="0">
                <a:solidFill>
                  <a:schemeClr val="bg1"/>
                </a:solidFill>
                <a:latin typeface="Impact" panose="020B0806030902050204" pitchFamily="34" charset="0"/>
                <a:ea typeface="Times New Roman" panose="02020603050405020304" pitchFamily="18" charset="0"/>
                <a:cs typeface="Times New Roman" panose="02020603050405020304" pitchFamily="18" charset="0"/>
              </a:rPr>
              <a:t>EL ADULTERIO </a:t>
            </a:r>
            <a:endParaRPr lang="es-ES" sz="6600" kern="1400" spc="-50" dirty="0">
              <a:solidFill>
                <a:schemeClr val="bg1"/>
              </a:solidFill>
              <a:effectLst/>
              <a:latin typeface="Impact" panose="020B0806030902050204" pitchFamily="34" charset="0"/>
              <a:ea typeface="Times New Roman" panose="02020603050405020304" pitchFamily="18" charset="0"/>
              <a:cs typeface="Times New Roman" panose="02020603050405020304" pitchFamily="18" charset="0"/>
            </a:endParaRPr>
          </a:p>
        </p:txBody>
      </p:sp>
      <p:sp>
        <p:nvSpPr>
          <p:cNvPr id="5" name="Rectángulo 4"/>
          <p:cNvSpPr/>
          <p:nvPr/>
        </p:nvSpPr>
        <p:spPr>
          <a:xfrm>
            <a:off x="270273" y="841361"/>
            <a:ext cx="8671709" cy="3253711"/>
          </a:xfrm>
          <a:prstGeom prst="rect">
            <a:avLst/>
          </a:prstGeom>
          <a:noFill/>
          <a:ln>
            <a:noFill/>
          </a:ln>
        </p:spPr>
        <p:style>
          <a:lnRef idx="0">
            <a:scrgbClr r="0" g="0" b="0"/>
          </a:lnRef>
          <a:fillRef idx="0">
            <a:scrgbClr r="0" g="0" b="0"/>
          </a:fillRef>
          <a:effectRef idx="0">
            <a:scrgbClr r="0" g="0" b="0"/>
          </a:effectRef>
          <a:fontRef idx="minor">
            <a:schemeClr val="lt1"/>
          </a:fontRef>
        </p:style>
        <p:txBody>
          <a:bodyPr wrap="square">
            <a:spAutoFit/>
          </a:bodyPr>
          <a:lstStyle/>
          <a:p>
            <a:pPr>
              <a:lnSpc>
                <a:spcPct val="107000"/>
              </a:lnSpc>
              <a:spcAft>
                <a:spcPts val="0"/>
              </a:spcAft>
            </a:pPr>
            <a:r>
              <a:rPr lang="es-ES" sz="2400" dirty="0">
                <a:latin typeface="Berlin Sans FB" panose="020E0602020502020306" pitchFamily="34" charset="0"/>
                <a:ea typeface="Calibri" panose="020F0502020204030204" pitchFamily="34" charset="0"/>
                <a:cs typeface="Georgia" panose="02040502050405020303" pitchFamily="18" charset="0"/>
              </a:rPr>
              <a:t>Aparece junto a los pecados de orden carnal; y se define como: La infidelidad matrimonial. El comercio sexual, entre una persona casada y otra que no fuera su cónyuge. Esto fue prohibido por Dios con el séptimo mandamiento del Decálogo: </a:t>
            </a:r>
            <a:r>
              <a:rPr lang="es-ES" sz="2400" i="1" dirty="0">
                <a:latin typeface="Berlin Sans FB" panose="020E0602020502020306" pitchFamily="34" charset="0"/>
                <a:ea typeface="Calibri" panose="020F0502020204030204" pitchFamily="34" charset="0"/>
                <a:cs typeface="Georgia" panose="02040502050405020303" pitchFamily="18" charset="0"/>
              </a:rPr>
              <a:t>“No cometerás</a:t>
            </a:r>
            <a:r>
              <a:rPr lang="es-ES" sz="2400" dirty="0">
                <a:latin typeface="Berlin Sans FB" panose="020E0602020502020306" pitchFamily="34" charset="0"/>
                <a:ea typeface="Calibri" panose="020F0502020204030204" pitchFamily="34" charset="0"/>
                <a:cs typeface="Georgia" panose="02040502050405020303" pitchFamily="18" charset="0"/>
              </a:rPr>
              <a:t> </a:t>
            </a:r>
            <a:r>
              <a:rPr lang="es-ES" sz="2400" i="1" dirty="0">
                <a:latin typeface="Berlin Sans FB" panose="020E0602020502020306" pitchFamily="34" charset="0"/>
                <a:ea typeface="Calibri" panose="020F0502020204030204" pitchFamily="34" charset="0"/>
                <a:cs typeface="Georgia" panose="02040502050405020303" pitchFamily="18" charset="0"/>
              </a:rPr>
              <a:t>adulterio</a:t>
            </a:r>
            <a:r>
              <a:rPr lang="es-ES" sz="2400" dirty="0">
                <a:latin typeface="Berlin Sans FB" panose="020E0602020502020306" pitchFamily="34" charset="0"/>
                <a:ea typeface="Calibri" panose="020F0502020204030204" pitchFamily="34" charset="0"/>
                <a:cs typeface="Georgia" panose="02040502050405020303" pitchFamily="18" charset="0"/>
              </a:rPr>
              <a:t>” (Exodo_20:14). Esta prohibición abarcaba tanto el </a:t>
            </a:r>
            <a:r>
              <a:rPr lang="es-ES" sz="2400" i="1" dirty="0">
                <a:latin typeface="Berlin Sans FB" panose="020E0602020502020306" pitchFamily="34" charset="0"/>
                <a:ea typeface="Calibri" panose="020F0502020204030204" pitchFamily="34" charset="0"/>
                <a:cs typeface="Georgia" panose="02040502050405020303" pitchFamily="18" charset="0"/>
              </a:rPr>
              <a:t>adulterio</a:t>
            </a:r>
            <a:r>
              <a:rPr lang="es-ES" sz="2400" dirty="0">
                <a:latin typeface="Berlin Sans FB" panose="020E0602020502020306" pitchFamily="34" charset="0"/>
                <a:ea typeface="Calibri" panose="020F0502020204030204" pitchFamily="34" charset="0"/>
                <a:cs typeface="Georgia" panose="02040502050405020303" pitchFamily="18" charset="0"/>
              </a:rPr>
              <a:t> cometido por un hombre como por una mujer, como lo prueba el hecho de que el castigo era el mismo para ambos: La muerte (</a:t>
            </a:r>
            <a:r>
              <a:rPr lang="es-ES" sz="2400" u="sng" dirty="0">
                <a:latin typeface="Berlin Sans FB" panose="020E0602020502020306" pitchFamily="34" charset="0"/>
                <a:ea typeface="Calibri" panose="020F0502020204030204" pitchFamily="34" charset="0"/>
                <a:cs typeface="Georgia" panose="02040502050405020303" pitchFamily="18" charset="0"/>
              </a:rPr>
              <a:t>Levítico_20:10</a:t>
            </a:r>
            <a:r>
              <a:rPr lang="es-ES" sz="2400" dirty="0">
                <a:latin typeface="Berlin Sans FB" panose="020E0602020502020306" pitchFamily="34" charset="0"/>
                <a:ea typeface="Calibri" panose="020F0502020204030204" pitchFamily="34" charset="0"/>
                <a:cs typeface="Georgia" panose="02040502050405020303" pitchFamily="18" charset="0"/>
              </a:rPr>
              <a:t>; </a:t>
            </a:r>
            <a:r>
              <a:rPr lang="es-ES" sz="2400" u="sng" dirty="0">
                <a:latin typeface="Berlin Sans FB" panose="020E0602020502020306" pitchFamily="34" charset="0"/>
                <a:ea typeface="Calibri" panose="020F0502020204030204" pitchFamily="34" charset="0"/>
                <a:cs typeface="Georgia" panose="02040502050405020303" pitchFamily="18" charset="0"/>
              </a:rPr>
              <a:t>Deuteronomio_22:22-24</a:t>
            </a:r>
            <a:r>
              <a:rPr lang="es-ES" sz="2400" dirty="0">
                <a:latin typeface="Berlin Sans FB" panose="020E0602020502020306" pitchFamily="34" charset="0"/>
                <a:ea typeface="Calibri" panose="020F0502020204030204" pitchFamily="34" charset="0"/>
                <a:cs typeface="Georgia" panose="02040502050405020303" pitchFamily="18" charset="0"/>
              </a:rPr>
              <a:t>). </a:t>
            </a:r>
            <a:endParaRPr lang="es-ES" sz="2400" dirty="0">
              <a:latin typeface="Berlin Sans FB" panose="020E0602020502020306" pitchFamily="34" charset="0"/>
              <a:ea typeface="Calibri" panose="020F0502020204030204" pitchFamily="34" charset="0"/>
              <a:cs typeface="Times New Roman" panose="02020603050405020304" pitchFamily="18" charset="0"/>
            </a:endParaRPr>
          </a:p>
        </p:txBody>
      </p:sp>
      <p:sp>
        <p:nvSpPr>
          <p:cNvPr id="7" name="Rectángulo 6"/>
          <p:cNvSpPr/>
          <p:nvPr/>
        </p:nvSpPr>
        <p:spPr>
          <a:xfrm>
            <a:off x="270272" y="4679847"/>
            <a:ext cx="8671709" cy="2040046"/>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marL="114300" indent="228600">
              <a:lnSpc>
                <a:spcPct val="107000"/>
              </a:lnSpc>
              <a:spcBef>
                <a:spcPts val="500"/>
              </a:spcBef>
              <a:spcAft>
                <a:spcPts val="500"/>
              </a:spcAft>
            </a:pPr>
            <a:r>
              <a:rPr lang="es-ES" sz="2400" dirty="0">
                <a:latin typeface="Berlin Sans FB" panose="020E0602020502020306" pitchFamily="34" charset="0"/>
                <a:ea typeface="Calibri" panose="020F0502020204030204" pitchFamily="34" charset="0"/>
                <a:cs typeface="Georgia" panose="02040502050405020303" pitchFamily="18" charset="0"/>
              </a:rPr>
              <a:t>El libro de los Proverbios hace repetidas advertencias sobre la mujer adúltera (Proverbios_2:16-19; 5:1-14; 6:24-35; 7:5-27) y señala que </a:t>
            </a:r>
            <a:r>
              <a:rPr lang="es-ES" sz="2400" i="1" dirty="0">
                <a:latin typeface="Berlin Sans FB" panose="020E0602020502020306" pitchFamily="34" charset="0"/>
                <a:ea typeface="Calibri" panose="020F0502020204030204" pitchFamily="34" charset="0"/>
                <a:cs typeface="Georgia" panose="02040502050405020303" pitchFamily="18" charset="0"/>
              </a:rPr>
              <a:t>“el que comete</a:t>
            </a:r>
            <a:r>
              <a:rPr lang="es-ES" sz="2400" dirty="0">
                <a:latin typeface="Berlin Sans FB" panose="020E0602020502020306" pitchFamily="34" charset="0"/>
                <a:ea typeface="Calibri" panose="020F0502020204030204" pitchFamily="34" charset="0"/>
                <a:cs typeface="Georgia" panose="02040502050405020303" pitchFamily="18" charset="0"/>
              </a:rPr>
              <a:t> </a:t>
            </a:r>
            <a:r>
              <a:rPr lang="es-ES" sz="2400" b="1" i="1" dirty="0">
                <a:latin typeface="Berlin Sans FB" panose="020E0602020502020306" pitchFamily="34" charset="0"/>
                <a:ea typeface="Calibri" panose="020F0502020204030204" pitchFamily="34" charset="0"/>
                <a:cs typeface="Georgia" panose="02040502050405020303" pitchFamily="18" charset="0"/>
              </a:rPr>
              <a:t>adulterio,</a:t>
            </a:r>
            <a:r>
              <a:rPr lang="es-ES" sz="2400" dirty="0">
                <a:latin typeface="Berlin Sans FB" panose="020E0602020502020306" pitchFamily="34" charset="0"/>
                <a:ea typeface="Calibri" panose="020F0502020204030204" pitchFamily="34" charset="0"/>
                <a:cs typeface="Georgia" panose="02040502050405020303" pitchFamily="18" charset="0"/>
              </a:rPr>
              <a:t> </a:t>
            </a:r>
            <a:r>
              <a:rPr lang="es-ES" sz="2400" i="1" dirty="0">
                <a:latin typeface="Berlin Sans FB" panose="020E0602020502020306" pitchFamily="34" charset="0"/>
                <a:ea typeface="Calibri" panose="020F0502020204030204" pitchFamily="34" charset="0"/>
                <a:cs typeface="Georgia" panose="02040502050405020303" pitchFamily="18" charset="0"/>
              </a:rPr>
              <a:t>es falto de entendimiento”</a:t>
            </a:r>
            <a:r>
              <a:rPr lang="es-ES" sz="2400" dirty="0">
                <a:latin typeface="Berlin Sans FB" panose="020E0602020502020306" pitchFamily="34" charset="0"/>
                <a:ea typeface="Calibri" panose="020F0502020204030204" pitchFamily="34" charset="0"/>
                <a:cs typeface="Georgia" panose="02040502050405020303" pitchFamily="18" charset="0"/>
              </a:rPr>
              <a:t> (Proverbios_6:32). La responsabilidad del hombre en caso de </a:t>
            </a:r>
            <a:r>
              <a:rPr lang="es-ES" sz="2400" b="1" i="1" dirty="0">
                <a:latin typeface="Berlin Sans FB" panose="020E0602020502020306" pitchFamily="34" charset="0"/>
                <a:ea typeface="Calibri" panose="020F0502020204030204" pitchFamily="34" charset="0"/>
                <a:cs typeface="Georgia" panose="02040502050405020303" pitchFamily="18" charset="0"/>
              </a:rPr>
              <a:t>adulterio,</a:t>
            </a:r>
            <a:r>
              <a:rPr lang="es-ES" sz="2400" dirty="0">
                <a:latin typeface="Berlin Sans FB" panose="020E0602020502020306" pitchFamily="34" charset="0"/>
                <a:ea typeface="Calibri" panose="020F0502020204030204" pitchFamily="34" charset="0"/>
                <a:cs typeface="Georgia" panose="02040502050405020303" pitchFamily="18" charset="0"/>
              </a:rPr>
              <a:t> se ve subrayada en los profetas. </a:t>
            </a:r>
            <a:endParaRPr lang="es-ES" sz="2400" dirty="0">
              <a:latin typeface="Berlin Sans FB" panose="020E0602020502020306"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886268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609600" y="980486"/>
            <a:ext cx="8153400" cy="5262979"/>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es-ES" sz="2800" dirty="0">
                <a:latin typeface="Berlin Sans FB" panose="020E0602020502020306" pitchFamily="34" charset="0"/>
                <a:ea typeface="Calibri" panose="020F0502020204030204" pitchFamily="34" charset="0"/>
                <a:cs typeface="Georgia" panose="02040502050405020303" pitchFamily="18" charset="0"/>
              </a:rPr>
              <a:t>“Si un hombre cometiere adulterio con la mujer de su prójimo, el adúltero y la adúltera indefectiblemente serán muertos. Si fuere sorprendido alguno acostado con una mujer casada con marido, ambos morirán, el hombre que se acostó con la mujer, y la mujer también; así quitarás el mal de Israel. Si hubiere una muchacha virgen </a:t>
            </a:r>
            <a:r>
              <a:rPr lang="es-ES" sz="2800" u="sng" dirty="0">
                <a:latin typeface="Berlin Sans FB" panose="020E0602020502020306" pitchFamily="34" charset="0"/>
                <a:ea typeface="Calibri" panose="020F0502020204030204" pitchFamily="34" charset="0"/>
                <a:cs typeface="Georgia" panose="02040502050405020303" pitchFamily="18" charset="0"/>
              </a:rPr>
              <a:t>desposada con alguno</a:t>
            </a:r>
            <a:r>
              <a:rPr lang="es-ES" sz="2800" dirty="0">
                <a:latin typeface="Berlin Sans FB" panose="020E0602020502020306" pitchFamily="34" charset="0"/>
                <a:ea typeface="Calibri" panose="020F0502020204030204" pitchFamily="34" charset="0"/>
                <a:cs typeface="Georgia" panose="02040502050405020303" pitchFamily="18" charset="0"/>
              </a:rPr>
              <a:t>, y alguno la hallare en la ciudad, y </a:t>
            </a:r>
            <a:r>
              <a:rPr lang="es-ES" sz="2800" u="sng" dirty="0">
                <a:latin typeface="Berlin Sans FB" panose="020E0602020502020306" pitchFamily="34" charset="0"/>
                <a:ea typeface="Calibri" panose="020F0502020204030204" pitchFamily="34" charset="0"/>
                <a:cs typeface="Georgia" panose="02040502050405020303" pitchFamily="18" charset="0"/>
              </a:rPr>
              <a:t>se acostare</a:t>
            </a:r>
            <a:r>
              <a:rPr lang="es-ES" sz="2800" dirty="0">
                <a:latin typeface="Berlin Sans FB" panose="020E0602020502020306" pitchFamily="34" charset="0"/>
                <a:ea typeface="Calibri" panose="020F0502020204030204" pitchFamily="34" charset="0"/>
                <a:cs typeface="Georgia" panose="02040502050405020303" pitchFamily="18" charset="0"/>
              </a:rPr>
              <a:t> con ella; entonces los sacaréis a ambos a la puerta de la ciudad, y los apedrearéis, y morirán; la joven porque no dio voces en la ciudad, y el hombre porque humilló a la mujer de su prójimo; así quitarás el mal de en medio de ti”</a:t>
            </a:r>
            <a:endParaRPr lang="es-ES" sz="2800" dirty="0">
              <a:latin typeface="Berlin Sans FB" panose="020E0602020502020306" pitchFamily="34" charset="0"/>
            </a:endParaRPr>
          </a:p>
        </p:txBody>
      </p:sp>
      <p:sp>
        <p:nvSpPr>
          <p:cNvPr id="5" name="Rectángulo 4"/>
          <p:cNvSpPr/>
          <p:nvPr/>
        </p:nvSpPr>
        <p:spPr>
          <a:xfrm>
            <a:off x="1848565" y="457266"/>
            <a:ext cx="6001964" cy="523220"/>
          </a:xfrm>
          <a:prstGeom prst="rect">
            <a:avLst/>
          </a:prstGeom>
        </p:spPr>
        <p:txBody>
          <a:bodyPr wrap="none">
            <a:spAutoFit/>
          </a:bodyPr>
          <a:lstStyle/>
          <a:p>
            <a:r>
              <a:rPr lang="es-ES" sz="2800" u="sng" dirty="0">
                <a:solidFill>
                  <a:schemeClr val="bg1"/>
                </a:solidFill>
                <a:latin typeface="Berlin Sans FB" panose="020E0602020502020306" pitchFamily="34" charset="0"/>
                <a:ea typeface="Calibri" panose="020F0502020204030204" pitchFamily="34" charset="0"/>
                <a:cs typeface="Georgia" panose="02040502050405020303" pitchFamily="18" charset="0"/>
              </a:rPr>
              <a:t>Levítico_20:10</a:t>
            </a:r>
            <a:r>
              <a:rPr lang="es-ES" sz="2800" dirty="0">
                <a:solidFill>
                  <a:schemeClr val="bg1"/>
                </a:solidFill>
                <a:latin typeface="Berlin Sans FB" panose="020E0602020502020306" pitchFamily="34" charset="0"/>
                <a:ea typeface="Calibri" panose="020F0502020204030204" pitchFamily="34" charset="0"/>
                <a:cs typeface="Georgia" panose="02040502050405020303" pitchFamily="18" charset="0"/>
              </a:rPr>
              <a:t>; </a:t>
            </a:r>
            <a:r>
              <a:rPr lang="es-ES" sz="2800" u="sng" dirty="0">
                <a:solidFill>
                  <a:schemeClr val="bg1"/>
                </a:solidFill>
                <a:latin typeface="Berlin Sans FB" panose="020E0602020502020306" pitchFamily="34" charset="0"/>
                <a:ea typeface="Calibri" panose="020F0502020204030204" pitchFamily="34" charset="0"/>
                <a:cs typeface="Georgia" panose="02040502050405020303" pitchFamily="18" charset="0"/>
              </a:rPr>
              <a:t>Deuteronomio_22:22-24</a:t>
            </a:r>
            <a:endParaRPr lang="es-ES" sz="2800" dirty="0">
              <a:solidFill>
                <a:schemeClr val="bg1"/>
              </a:solidFill>
            </a:endParaRPr>
          </a:p>
        </p:txBody>
      </p:sp>
      <p:sp>
        <p:nvSpPr>
          <p:cNvPr id="6" name="Rectángulo 5"/>
          <p:cNvSpPr/>
          <p:nvPr/>
        </p:nvSpPr>
        <p:spPr>
          <a:xfrm>
            <a:off x="2210515" y="6243465"/>
            <a:ext cx="4360489" cy="461665"/>
          </a:xfrm>
          <a:prstGeom prst="rect">
            <a:avLst/>
          </a:prstGeom>
        </p:spPr>
        <p:txBody>
          <a:bodyPr wrap="none">
            <a:spAutoFit/>
          </a:bodyPr>
          <a:lstStyle/>
          <a:p>
            <a:r>
              <a:rPr lang="es-ES" sz="2400" b="1" u="sng" dirty="0">
                <a:solidFill>
                  <a:schemeClr val="bg1"/>
                </a:solidFill>
                <a:latin typeface="Berlin Sans FB" panose="020E0602020502020306" pitchFamily="34" charset="0"/>
                <a:ea typeface="Calibri" panose="020F0502020204030204" pitchFamily="34" charset="0"/>
                <a:cs typeface="Georgia" panose="02040502050405020303" pitchFamily="18" charset="0"/>
              </a:rPr>
              <a:t>LEY CONTRA EL ADULTERIO</a:t>
            </a:r>
            <a:endParaRPr lang="es-ES" sz="2400" b="1" dirty="0">
              <a:solidFill>
                <a:schemeClr val="bg1"/>
              </a:solidFill>
            </a:endParaRPr>
          </a:p>
        </p:txBody>
      </p:sp>
    </p:spTree>
    <p:extLst>
      <p:ext uri="{BB962C8B-B14F-4D97-AF65-F5344CB8AC3E}">
        <p14:creationId xmlns:p14="http://schemas.microsoft.com/office/powerpoint/2010/main" val="13413039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270273" y="256586"/>
            <a:ext cx="2096921" cy="523220"/>
          </a:xfrm>
          <a:prstGeom prst="rect">
            <a:avLst/>
          </a:prstGeom>
        </p:spPr>
        <p:txBody>
          <a:bodyPr wrap="none">
            <a:spAutoFit/>
          </a:bodyPr>
          <a:lstStyle/>
          <a:p>
            <a:pPr>
              <a:spcAft>
                <a:spcPts val="0"/>
              </a:spcAft>
            </a:pPr>
            <a:r>
              <a:rPr lang="es-ES" sz="2800" kern="1400" dirty="0">
                <a:ln w="9525">
                  <a:solidFill>
                    <a:schemeClr val="bg1"/>
                  </a:solidFill>
                  <a:prstDash val="solid"/>
                </a:ln>
                <a:solidFill>
                  <a:srgbClr val="FF0000"/>
                </a:solidFill>
                <a:effectLst>
                  <a:outerShdw blurRad="12700" dist="38100" dir="2700000" algn="tl" rotWithShape="0">
                    <a:schemeClr val="bg1">
                      <a:lumMod val="50000"/>
                    </a:schemeClr>
                  </a:outerShdw>
                </a:effectLst>
                <a:latin typeface="Impact" panose="020B0806030902050204" pitchFamily="34" charset="0"/>
                <a:ea typeface="Times New Roman" panose="02020603050405020304" pitchFamily="18" charset="0"/>
                <a:cs typeface="Times New Roman" panose="02020603050405020304" pitchFamily="18" charset="0"/>
              </a:rPr>
              <a:t>EL ADULTERIO </a:t>
            </a:r>
            <a:endParaRPr lang="es-ES" sz="6000" kern="1400" dirty="0">
              <a:ln w="9525">
                <a:solidFill>
                  <a:schemeClr val="bg1"/>
                </a:solidFill>
                <a:prstDash val="solid"/>
              </a:ln>
              <a:solidFill>
                <a:srgbClr val="FF0000"/>
              </a:solidFill>
              <a:effectLst>
                <a:outerShdw blurRad="12700" dist="38100" dir="2700000" algn="tl" rotWithShape="0">
                  <a:schemeClr val="bg1">
                    <a:lumMod val="50000"/>
                  </a:schemeClr>
                </a:outerShdw>
              </a:effectLst>
              <a:latin typeface="Impact" panose="020B0806030902050204" pitchFamily="34" charset="0"/>
              <a:ea typeface="Times New Roman" panose="02020603050405020304" pitchFamily="18" charset="0"/>
              <a:cs typeface="Times New Roman" panose="02020603050405020304" pitchFamily="18" charset="0"/>
            </a:endParaRPr>
          </a:p>
        </p:txBody>
      </p:sp>
      <p:sp>
        <p:nvSpPr>
          <p:cNvPr id="5" name="Rectángulo 4"/>
          <p:cNvSpPr/>
          <p:nvPr/>
        </p:nvSpPr>
        <p:spPr>
          <a:xfrm>
            <a:off x="270272" y="892883"/>
            <a:ext cx="3711177" cy="2800767"/>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s-ES" sz="2200" b="1" dirty="0">
                <a:latin typeface="Arial Narrow" panose="020B0606020202030204" pitchFamily="34" charset="0"/>
                <a:ea typeface="Calibri" panose="020F0502020204030204" pitchFamily="34" charset="0"/>
                <a:cs typeface="Georgia" panose="02040502050405020303" pitchFamily="18" charset="0"/>
              </a:rPr>
              <a:t>Dios </a:t>
            </a:r>
            <a:r>
              <a:rPr lang="es-ES" sz="2200" b="1" i="1" dirty="0">
                <a:latin typeface="Arial Narrow" panose="020B0606020202030204" pitchFamily="34" charset="0"/>
                <a:ea typeface="Calibri" panose="020F0502020204030204" pitchFamily="34" charset="0"/>
                <a:cs typeface="Georgia" panose="02040502050405020303" pitchFamily="18" charset="0"/>
              </a:rPr>
              <a:t>“ha atestiguado entre ti y la mujer de tu juventud, contra la cual has sido desleal, siendo ella tu compañera, y la mujer de tu pacto”</a:t>
            </a:r>
            <a:r>
              <a:rPr lang="es-ES" sz="2200" b="1" dirty="0">
                <a:latin typeface="Arial Narrow" panose="020B0606020202030204" pitchFamily="34" charset="0"/>
                <a:ea typeface="Calibri" panose="020F0502020204030204" pitchFamily="34" charset="0"/>
                <a:cs typeface="Georgia" panose="02040502050405020303" pitchFamily="18" charset="0"/>
              </a:rPr>
              <a:t> (</a:t>
            </a:r>
            <a:r>
              <a:rPr lang="es-ES" sz="2200" b="1" u="sng" dirty="0">
                <a:latin typeface="Arial Narrow" panose="020B0606020202030204" pitchFamily="34" charset="0"/>
                <a:ea typeface="Calibri" panose="020F0502020204030204" pitchFamily="34" charset="0"/>
                <a:cs typeface="Georgia" panose="02040502050405020303" pitchFamily="18" charset="0"/>
              </a:rPr>
              <a:t>Malaquías_2:14</a:t>
            </a:r>
            <a:r>
              <a:rPr lang="es-ES" sz="2200" b="1" dirty="0">
                <a:latin typeface="Arial Narrow" panose="020B0606020202030204" pitchFamily="34" charset="0"/>
                <a:ea typeface="Calibri" panose="020F0502020204030204" pitchFamily="34" charset="0"/>
                <a:cs typeface="Georgia" panose="02040502050405020303" pitchFamily="18" charset="0"/>
              </a:rPr>
              <a:t>). Y se amonesta: </a:t>
            </a:r>
            <a:r>
              <a:rPr lang="es-ES" sz="2200" b="1" i="1" dirty="0">
                <a:latin typeface="Arial Narrow" panose="020B0606020202030204" pitchFamily="34" charset="0"/>
                <a:ea typeface="Calibri" panose="020F0502020204030204" pitchFamily="34" charset="0"/>
                <a:cs typeface="Georgia" panose="02040502050405020303" pitchFamily="18" charset="0"/>
              </a:rPr>
              <a:t>“No seáis desleales para con la mujer de vuestra juventud”</a:t>
            </a:r>
            <a:r>
              <a:rPr lang="es-ES" sz="2200" b="1" dirty="0">
                <a:latin typeface="Arial Narrow" panose="020B0606020202030204" pitchFamily="34" charset="0"/>
                <a:ea typeface="Calibri" panose="020F0502020204030204" pitchFamily="34" charset="0"/>
                <a:cs typeface="Georgia" panose="02040502050405020303" pitchFamily="18" charset="0"/>
              </a:rPr>
              <a:t> (Malaquías_2:15).</a:t>
            </a:r>
            <a:endParaRPr lang="es-ES" sz="2200" b="1" dirty="0">
              <a:latin typeface="Arial Narrow" panose="020B0606020202030204" pitchFamily="34" charset="0"/>
            </a:endParaRPr>
          </a:p>
        </p:txBody>
      </p:sp>
      <p:sp>
        <p:nvSpPr>
          <p:cNvPr id="6" name="Rectángulo 5"/>
          <p:cNvSpPr/>
          <p:nvPr/>
        </p:nvSpPr>
        <p:spPr>
          <a:xfrm>
            <a:off x="4178596" y="892883"/>
            <a:ext cx="4763386" cy="3324628"/>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nSpc>
                <a:spcPct val="107000"/>
              </a:lnSpc>
              <a:spcBef>
                <a:spcPts val="500"/>
              </a:spcBef>
              <a:spcAft>
                <a:spcPts val="500"/>
              </a:spcAft>
            </a:pPr>
            <a:r>
              <a:rPr lang="es-ES" sz="2200" b="1" dirty="0">
                <a:latin typeface="Arial Narrow" panose="020B0606020202030204" pitchFamily="34" charset="0"/>
                <a:ea typeface="Calibri" panose="020F0502020204030204" pitchFamily="34" charset="0"/>
                <a:cs typeface="Georgia" panose="02040502050405020303" pitchFamily="18" charset="0"/>
              </a:rPr>
              <a:t>Hoy día el adulterio, parece un pecado muy común; al que las personas le dan poca o ninguna importancia; debido a que la mayoría de los humanos lo practican y son aparentemente sin culpa; sin embargo, aún Dios sigue advirtiendo, y ordenándole el camino a los seres humanos, en ese sentido; y nos amonesta diciendo:</a:t>
            </a:r>
            <a:endParaRPr lang="es-ES" sz="2200" b="1" dirty="0">
              <a:latin typeface="Arial Narrow" panose="020B0606020202030204" pitchFamily="34" charset="0"/>
              <a:ea typeface="Calibri" panose="020F0502020204030204" pitchFamily="34" charset="0"/>
              <a:cs typeface="Times New Roman" panose="02020603050405020304" pitchFamily="18" charset="0"/>
            </a:endParaRPr>
          </a:p>
        </p:txBody>
      </p:sp>
      <p:sp>
        <p:nvSpPr>
          <p:cNvPr id="7" name="Rectángulo 6"/>
          <p:cNvSpPr/>
          <p:nvPr/>
        </p:nvSpPr>
        <p:spPr>
          <a:xfrm>
            <a:off x="163948" y="4262100"/>
            <a:ext cx="8778034" cy="2433102"/>
          </a:xfrm>
          <a:prstGeom prst="rect">
            <a:avLst/>
          </a:prstGeom>
          <a:noFill/>
          <a:ln>
            <a:noFill/>
          </a:ln>
        </p:spPr>
        <p:style>
          <a:lnRef idx="0">
            <a:scrgbClr r="0" g="0" b="0"/>
          </a:lnRef>
          <a:fillRef idx="0">
            <a:scrgbClr r="0" g="0" b="0"/>
          </a:fillRef>
          <a:effectRef idx="0">
            <a:scrgbClr r="0" g="0" b="0"/>
          </a:effectRef>
          <a:fontRef idx="minor">
            <a:schemeClr val="lt1"/>
          </a:fontRef>
        </p:style>
        <p:txBody>
          <a:bodyPr wrap="square">
            <a:spAutoFit/>
          </a:bodyPr>
          <a:lstStyle/>
          <a:p>
            <a:pPr marL="228600" indent="-228600" algn="ctr">
              <a:lnSpc>
                <a:spcPct val="107000"/>
              </a:lnSpc>
              <a:spcAft>
                <a:spcPts val="0"/>
              </a:spcAft>
            </a:pPr>
            <a:r>
              <a:rPr lang="es-ES" sz="2400" dirty="0">
                <a:ln w="0"/>
                <a:solidFill>
                  <a:schemeClr val="accent4">
                    <a:lumMod val="20000"/>
                    <a:lumOff val="80000"/>
                  </a:schemeClr>
                </a:solidFill>
                <a:effectLst>
                  <a:outerShdw blurRad="38100" dist="25400" dir="5400000" algn="ctr" rotWithShape="0">
                    <a:srgbClr val="6E747A">
                      <a:alpha val="43000"/>
                    </a:srgbClr>
                  </a:outerShdw>
                </a:effectLst>
                <a:latin typeface="Berlin Sans FB" panose="020E0602020502020306" pitchFamily="34" charset="0"/>
                <a:ea typeface="Calibri" panose="020F0502020204030204" pitchFamily="34" charset="0"/>
                <a:cs typeface="Georgia" panose="02040502050405020303" pitchFamily="18" charset="0"/>
              </a:rPr>
              <a:t>“Sean para ti solo, y no para los extraños contigo. </a:t>
            </a:r>
            <a:r>
              <a:rPr lang="es-ES" sz="2400" u="sng" dirty="0">
                <a:ln w="0"/>
                <a:solidFill>
                  <a:schemeClr val="accent4">
                    <a:lumMod val="20000"/>
                    <a:lumOff val="80000"/>
                  </a:schemeClr>
                </a:solidFill>
                <a:effectLst>
                  <a:outerShdw blurRad="38100" dist="25400" dir="5400000" algn="ctr" rotWithShape="0">
                    <a:srgbClr val="6E747A">
                      <a:alpha val="43000"/>
                    </a:srgbClr>
                  </a:outerShdw>
                </a:effectLst>
                <a:latin typeface="Berlin Sans FB" panose="020E0602020502020306" pitchFamily="34" charset="0"/>
                <a:ea typeface="Calibri" panose="020F0502020204030204" pitchFamily="34" charset="0"/>
                <a:cs typeface="Georgia" panose="02040502050405020303" pitchFamily="18" charset="0"/>
              </a:rPr>
              <a:t>Sea bendito tu manantial</a:t>
            </a:r>
            <a:r>
              <a:rPr lang="es-ES" sz="2400" dirty="0">
                <a:ln w="0"/>
                <a:solidFill>
                  <a:schemeClr val="accent4">
                    <a:lumMod val="20000"/>
                    <a:lumOff val="80000"/>
                  </a:schemeClr>
                </a:solidFill>
                <a:effectLst>
                  <a:outerShdw blurRad="38100" dist="25400" dir="5400000" algn="ctr" rotWithShape="0">
                    <a:srgbClr val="6E747A">
                      <a:alpha val="43000"/>
                    </a:srgbClr>
                  </a:outerShdw>
                </a:effectLst>
                <a:latin typeface="Berlin Sans FB" panose="020E0602020502020306" pitchFamily="34" charset="0"/>
                <a:ea typeface="Calibri" panose="020F0502020204030204" pitchFamily="34" charset="0"/>
                <a:cs typeface="Georgia" panose="02040502050405020303" pitchFamily="18" charset="0"/>
              </a:rPr>
              <a:t>, y alégrate con la mujer de tu juventud, como cierva amada y graciosa gacela. Sus caricias te satisfagan en todo tiempo, y en su amor recréate siempre. ¿Y por qué, hijo mío, andarás ciego con la mujer ajena, y abrazarás el seno de la extraña?” </a:t>
            </a:r>
            <a:r>
              <a:rPr lang="es-ES" sz="2400" dirty="0">
                <a:ln w="0"/>
                <a:solidFill>
                  <a:srgbClr val="FFFF00"/>
                </a:solidFill>
                <a:effectLst>
                  <a:outerShdw blurRad="38100" dist="25400" dir="5400000" algn="ctr" rotWithShape="0">
                    <a:srgbClr val="6E747A">
                      <a:alpha val="43000"/>
                    </a:srgbClr>
                  </a:outerShdw>
                </a:effectLst>
                <a:latin typeface="Berlin Sans FB" panose="020E0602020502020306" pitchFamily="34" charset="0"/>
                <a:ea typeface="Calibri" panose="020F0502020204030204" pitchFamily="34" charset="0"/>
                <a:cs typeface="Georgia" panose="02040502050405020303" pitchFamily="18" charset="0"/>
              </a:rPr>
              <a:t>Proverbios 5: 17 – 20 </a:t>
            </a:r>
            <a:endParaRPr lang="es-ES" sz="2400" dirty="0">
              <a:ln w="0"/>
              <a:solidFill>
                <a:srgbClr val="FFFF00"/>
              </a:solidFill>
              <a:effectLst>
                <a:outerShdw blurRad="38100" dist="25400" dir="5400000" algn="ctr" rotWithShape="0">
                  <a:srgbClr val="6E747A">
                    <a:alpha val="43000"/>
                  </a:srgbClr>
                </a:outerShdw>
              </a:effectLst>
              <a:latin typeface="Berlin Sans FB" panose="020E0602020502020306"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778807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266700" y="2314007"/>
            <a:ext cx="8591550" cy="2858539"/>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a:spAutoFit/>
          </a:bodyPr>
          <a:lstStyle/>
          <a:p>
            <a:pPr marL="228600" indent="-228600" algn="ctr">
              <a:lnSpc>
                <a:spcPct val="107000"/>
              </a:lnSpc>
              <a:spcAft>
                <a:spcPts val="0"/>
              </a:spcAft>
            </a:pPr>
            <a:r>
              <a:rPr lang="es-ES" sz="2400" b="1" dirty="0">
                <a:ln w="0"/>
                <a:solidFill>
                  <a:schemeClr val="bg1"/>
                </a:solidFill>
                <a:effectLst>
                  <a:outerShdw blurRad="38100" dist="25400" dir="5400000" algn="ctr" rotWithShape="0">
                    <a:srgbClr val="6E747A">
                      <a:alpha val="43000"/>
                    </a:srgbClr>
                  </a:outerShdw>
                </a:effectLst>
                <a:latin typeface="Segoe UI" panose="020B0502040204020203" pitchFamily="34" charset="0"/>
                <a:ea typeface="Calibri" panose="020F0502020204030204" pitchFamily="34" charset="0"/>
                <a:cs typeface="Segoe UI" panose="020B0502040204020203" pitchFamily="34" charset="0"/>
              </a:rPr>
              <a:t>“¿Cómo te he de perdonar por esto? Sus hijos me dejaron, y juraron por lo que no es Dios. Los sacié, y adulteraron, y en casa de rameras se juntaron en compañías. Como caballos bien alimentados, cada cual relinchaba tras la mujer de su prójimo. ¿No había de castigar esto? dijo Jehová. De una nación como esta, ¿no se había de vengar mi alma?” </a:t>
            </a:r>
            <a:r>
              <a:rPr lang="es-ES" sz="2400" b="1" dirty="0">
                <a:ln w="0"/>
                <a:solidFill>
                  <a:srgbClr val="FFFF00"/>
                </a:solidFill>
                <a:effectLst>
                  <a:outerShdw blurRad="38100" dist="25400" dir="5400000" algn="ctr" rotWithShape="0">
                    <a:srgbClr val="6E747A">
                      <a:alpha val="43000"/>
                    </a:srgbClr>
                  </a:outerShdw>
                </a:effectLst>
                <a:latin typeface="Segoe UI" panose="020B0502040204020203" pitchFamily="34" charset="0"/>
                <a:ea typeface="Calibri" panose="020F0502020204030204" pitchFamily="34" charset="0"/>
                <a:cs typeface="Segoe UI" panose="020B0502040204020203" pitchFamily="34" charset="0"/>
              </a:rPr>
              <a:t>Jeremías 5: 7 – 9</a:t>
            </a:r>
          </a:p>
        </p:txBody>
      </p:sp>
    </p:spTree>
    <p:extLst>
      <p:ext uri="{BB962C8B-B14F-4D97-AF65-F5344CB8AC3E}">
        <p14:creationId xmlns:p14="http://schemas.microsoft.com/office/powerpoint/2010/main" val="24665452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174580" y="71920"/>
            <a:ext cx="1906612" cy="461665"/>
          </a:xfrm>
          <a:prstGeom prst="rect">
            <a:avLst/>
          </a:prstGeom>
        </p:spPr>
        <p:txBody>
          <a:bodyPr wrap="none">
            <a:spAutoFit/>
          </a:bodyPr>
          <a:lstStyle/>
          <a:p>
            <a:pPr>
              <a:spcAft>
                <a:spcPts val="0"/>
              </a:spcAft>
            </a:pPr>
            <a:r>
              <a:rPr lang="es-ES" sz="2400" b="1" kern="1400" spc="50" dirty="0">
                <a:ln w="9525" cmpd="sng">
                  <a:solidFill>
                    <a:schemeClr val="accent1"/>
                  </a:solidFill>
                  <a:prstDash val="solid"/>
                </a:ln>
                <a:solidFill>
                  <a:srgbClr val="70AD47">
                    <a:tint val="1000"/>
                  </a:srgbClr>
                </a:solidFill>
                <a:effectLst>
                  <a:glow rad="38100">
                    <a:schemeClr val="accent1">
                      <a:alpha val="40000"/>
                    </a:schemeClr>
                  </a:glow>
                </a:effectLst>
                <a:latin typeface="Impact" panose="020B0806030902050204" pitchFamily="34" charset="0"/>
                <a:ea typeface="Times New Roman" panose="02020603050405020304" pitchFamily="18" charset="0"/>
                <a:cs typeface="Times New Roman" panose="02020603050405020304" pitchFamily="18" charset="0"/>
              </a:rPr>
              <a:t>EL ADULTERIO </a:t>
            </a:r>
            <a:endParaRPr lang="es-ES" sz="5400" b="1" kern="1400" spc="50" dirty="0">
              <a:ln w="9525" cmpd="sng">
                <a:solidFill>
                  <a:schemeClr val="accent1"/>
                </a:solidFill>
                <a:prstDash val="solid"/>
              </a:ln>
              <a:solidFill>
                <a:srgbClr val="70AD47">
                  <a:tint val="1000"/>
                </a:srgbClr>
              </a:solidFill>
              <a:effectLst>
                <a:glow rad="38100">
                  <a:schemeClr val="accent1">
                    <a:alpha val="40000"/>
                  </a:schemeClr>
                </a:glow>
              </a:effectLst>
              <a:latin typeface="Impact" panose="020B0806030902050204" pitchFamily="34" charset="0"/>
              <a:ea typeface="Times New Roman" panose="02020603050405020304" pitchFamily="18" charset="0"/>
              <a:cs typeface="Times New Roman" panose="02020603050405020304" pitchFamily="18" charset="0"/>
            </a:endParaRPr>
          </a:p>
        </p:txBody>
      </p:sp>
      <p:sp>
        <p:nvSpPr>
          <p:cNvPr id="5" name="Rectángulo 4"/>
          <p:cNvSpPr/>
          <p:nvPr/>
        </p:nvSpPr>
        <p:spPr>
          <a:xfrm>
            <a:off x="191384" y="441252"/>
            <a:ext cx="8739966" cy="5293757"/>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s-ES" sz="2600" dirty="0">
                <a:latin typeface="Berlin Sans FB" panose="020E0602020502020306" pitchFamily="34" charset="0"/>
                <a:ea typeface="Calibri" panose="020F0502020204030204" pitchFamily="34" charset="0"/>
                <a:cs typeface="Georgia" panose="02040502050405020303" pitchFamily="18" charset="0"/>
              </a:rPr>
              <a:t>Jesús enseñó por lo menos en dos ocasiones que el </a:t>
            </a:r>
            <a:r>
              <a:rPr lang="es-ES" sz="2600" b="1" dirty="0">
                <a:latin typeface="Berlin Sans FB" panose="020E0602020502020306" pitchFamily="34" charset="0"/>
                <a:ea typeface="Calibri" panose="020F0502020204030204" pitchFamily="34" charset="0"/>
                <a:cs typeface="Georgia" panose="02040502050405020303" pitchFamily="18" charset="0"/>
              </a:rPr>
              <a:t>adulterio</a:t>
            </a:r>
            <a:r>
              <a:rPr lang="es-ES" sz="2600" dirty="0">
                <a:latin typeface="Berlin Sans FB" panose="020E0602020502020306" pitchFamily="34" charset="0"/>
                <a:ea typeface="Calibri" panose="020F0502020204030204" pitchFamily="34" charset="0"/>
                <a:cs typeface="Georgia" panose="02040502050405020303" pitchFamily="18" charset="0"/>
              </a:rPr>
              <a:t> es la única causa permitida para un divorcio (Mateo_5:32; 19:3 – 9), contrarrestando la enseñanza de algunos rabinos, que decían que se podía hacer “</a:t>
            </a:r>
            <a:r>
              <a:rPr lang="es-ES" sz="2600" u="sng" dirty="0">
                <a:latin typeface="Berlin Sans FB" panose="020E0602020502020306" pitchFamily="34" charset="0"/>
                <a:ea typeface="Calibri" panose="020F0502020204030204" pitchFamily="34" charset="0"/>
                <a:cs typeface="Georgia" panose="02040502050405020303" pitchFamily="18" charset="0"/>
              </a:rPr>
              <a:t>por cualquier causa</a:t>
            </a:r>
            <a:r>
              <a:rPr lang="es-ES" sz="2600" dirty="0">
                <a:latin typeface="Berlin Sans FB" panose="020E0602020502020306" pitchFamily="34" charset="0"/>
                <a:ea typeface="Calibri" panose="020F0502020204030204" pitchFamily="34" charset="0"/>
                <a:cs typeface="Georgia" panose="02040502050405020303" pitchFamily="18" charset="0"/>
              </a:rPr>
              <a:t>”. Hay que aclarar, sin embargo, que el término (</a:t>
            </a:r>
            <a:r>
              <a:rPr lang="es-ES" sz="2600" dirty="0" err="1">
                <a:latin typeface="Berlin Sans FB" panose="020E0602020502020306" pitchFamily="34" charset="0"/>
                <a:ea typeface="Calibri" panose="020F0502020204030204" pitchFamily="34" charset="0"/>
                <a:cs typeface="Georgia" panose="02040502050405020303" pitchFamily="18" charset="0"/>
              </a:rPr>
              <a:t>porneia</a:t>
            </a:r>
            <a:r>
              <a:rPr lang="es-ES" sz="2600" dirty="0">
                <a:latin typeface="Berlin Sans FB" panose="020E0602020502020306" pitchFamily="34" charset="0"/>
                <a:ea typeface="Calibri" panose="020F0502020204030204" pitchFamily="34" charset="0"/>
                <a:cs typeface="Georgia" panose="02040502050405020303" pitchFamily="18" charset="0"/>
              </a:rPr>
              <a:t>) que se utiliza en Mateo 5 puede ser traducido también como cualquier acto de inmoralidad sexual. También aclaró “que cualquiera que mira a una mujer para codiciarla, ya adulteró con ella en su corazón.” (Mateo_5:27-28), señalando así la íntima relación entre el séptimo mandamiento y el décimo, donde se dice: “No codiciarás la mujer de tu prójimo” (Exodo_20:17). “A los fornicarios y a los adúlteros los juzgará Dios” (Hebreos_13:4) y éstos no “heredarán el reino de Dios” (1ª Corintios_6:9-10). </a:t>
            </a:r>
            <a:endParaRPr lang="es-ES" sz="2600" dirty="0">
              <a:latin typeface="Berlin Sans FB" panose="020E0602020502020306" pitchFamily="34" charset="0"/>
            </a:endParaRPr>
          </a:p>
        </p:txBody>
      </p:sp>
      <p:sp>
        <p:nvSpPr>
          <p:cNvPr id="7" name="Rectángulo 6"/>
          <p:cNvSpPr/>
          <p:nvPr/>
        </p:nvSpPr>
        <p:spPr>
          <a:xfrm>
            <a:off x="191384" y="5838600"/>
            <a:ext cx="8739966" cy="882678"/>
          </a:xfrm>
          <a:prstGeom prst="rect">
            <a:avLst/>
          </a:prstGeom>
          <a:solidFill>
            <a:srgbClr val="7030A0"/>
          </a:solidFill>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pPr marL="228600" indent="-228600" algn="ctr">
              <a:lnSpc>
                <a:spcPct val="107000"/>
              </a:lnSpc>
              <a:spcAft>
                <a:spcPts val="0"/>
              </a:spcAft>
            </a:pPr>
            <a:r>
              <a:rPr lang="es-ES" sz="2400" b="1" dirty="0">
                <a:latin typeface="Arial Narrow" panose="020B0606020202030204" pitchFamily="34" charset="0"/>
                <a:ea typeface="Calibri" panose="020F0502020204030204" pitchFamily="34" charset="0"/>
                <a:cs typeface="Georgia" panose="02040502050405020303" pitchFamily="18" charset="0"/>
              </a:rPr>
              <a:t>“El proceder de la mujer adúltera es así: Come, y limpia su boca Y dice: No he hecho maldad”  </a:t>
            </a:r>
            <a:r>
              <a:rPr lang="es-ES" sz="2000" b="1" dirty="0">
                <a:solidFill>
                  <a:srgbClr val="FFFF00"/>
                </a:solidFill>
                <a:latin typeface="Arial Narrow" panose="020B0606020202030204" pitchFamily="34" charset="0"/>
                <a:ea typeface="Calibri" panose="020F0502020204030204" pitchFamily="34" charset="0"/>
                <a:cs typeface="Georgia" panose="02040502050405020303" pitchFamily="18" charset="0"/>
              </a:rPr>
              <a:t>Proverbios 30.20</a:t>
            </a:r>
            <a:endParaRPr lang="es-ES" sz="2400" b="1" dirty="0">
              <a:solidFill>
                <a:srgbClr val="FFFF00"/>
              </a:solidFill>
              <a:latin typeface="Arial Narrow" panose="020B0606020202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616001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552451" y="504646"/>
            <a:ext cx="8324849" cy="6124754"/>
          </a:xfrm>
          <a:prstGeom prst="rect">
            <a:avLst/>
          </a:prstGeom>
          <a:noFill/>
        </p:spPr>
        <p:style>
          <a:lnRef idx="0">
            <a:schemeClr val="accent5"/>
          </a:lnRef>
          <a:fillRef idx="3">
            <a:schemeClr val="accent5"/>
          </a:fillRef>
          <a:effectRef idx="3">
            <a:schemeClr val="accent5"/>
          </a:effectRef>
          <a:fontRef idx="minor">
            <a:schemeClr val="lt1"/>
          </a:fontRef>
        </p:style>
        <p:txBody>
          <a:bodyPr wrap="square">
            <a:spAutoFit/>
          </a:bodyPr>
          <a:lstStyle/>
          <a:p>
            <a:r>
              <a:rPr lang="es-ES" sz="2800" dirty="0">
                <a:latin typeface="Berlin Sans FB" panose="020E0602020502020306" pitchFamily="34" charset="0"/>
                <a:ea typeface="Calibri" panose="020F0502020204030204" pitchFamily="34" charset="0"/>
                <a:cs typeface="Georgia" panose="02040502050405020303" pitchFamily="18" charset="0"/>
              </a:rPr>
              <a:t>Fue también muy rígido en hablar tanto en contra del </a:t>
            </a:r>
            <a:r>
              <a:rPr lang="es-ES" sz="2800" b="1" i="1" dirty="0">
                <a:latin typeface="Berlin Sans FB" panose="020E0602020502020306" pitchFamily="34" charset="0"/>
                <a:ea typeface="Calibri" panose="020F0502020204030204" pitchFamily="34" charset="0"/>
                <a:cs typeface="Georgia" panose="02040502050405020303" pitchFamily="18" charset="0"/>
              </a:rPr>
              <a:t>adulterio</a:t>
            </a:r>
            <a:r>
              <a:rPr lang="es-ES" sz="2800" dirty="0">
                <a:latin typeface="Berlin Sans FB" panose="020E0602020502020306" pitchFamily="34" charset="0"/>
                <a:ea typeface="Calibri" panose="020F0502020204030204" pitchFamily="34" charset="0"/>
                <a:cs typeface="Georgia" panose="02040502050405020303" pitchFamily="18" charset="0"/>
              </a:rPr>
              <a:t> del hombre como de la mujer: “</a:t>
            </a:r>
            <a:r>
              <a:rPr lang="es-ES" sz="2800" i="1" dirty="0">
                <a:latin typeface="Berlin Sans FB" panose="020E0602020502020306" pitchFamily="34" charset="0"/>
                <a:ea typeface="Calibri" panose="020F0502020204030204" pitchFamily="34" charset="0"/>
                <a:cs typeface="Georgia" panose="02040502050405020303" pitchFamily="18" charset="0"/>
              </a:rPr>
              <a:t>Todo el que repudia a su mujer, y se casa con otra, adultera; y el que se casa con la repudiada del marido, adultera”</a:t>
            </a:r>
            <a:r>
              <a:rPr lang="es-ES" sz="2800" dirty="0">
                <a:latin typeface="Berlin Sans FB" panose="020E0602020502020306" pitchFamily="34" charset="0"/>
                <a:ea typeface="Calibri" panose="020F0502020204030204" pitchFamily="34" charset="0"/>
                <a:cs typeface="Georgia" panose="02040502050405020303" pitchFamily="18" charset="0"/>
              </a:rPr>
              <a:t> (Lucas_16:18), sin establecer privilegio masculino alguno. El caso de la mujer adúltera en (Juan 8), señala la desviación cultural en la aplicación del mandamiento, pues habiendo sido sorprendida </a:t>
            </a:r>
            <a:r>
              <a:rPr lang="es-ES" sz="2800" i="1" dirty="0">
                <a:latin typeface="Berlin Sans FB" panose="020E0602020502020306" pitchFamily="34" charset="0"/>
                <a:ea typeface="Calibri" panose="020F0502020204030204" pitchFamily="34" charset="0"/>
                <a:cs typeface="Georgia" panose="02040502050405020303" pitchFamily="18" charset="0"/>
              </a:rPr>
              <a:t>“en el acto mismo de</a:t>
            </a:r>
            <a:r>
              <a:rPr lang="es-ES" sz="2800" dirty="0">
                <a:latin typeface="Berlin Sans FB" panose="020E0602020502020306" pitchFamily="34" charset="0"/>
                <a:ea typeface="Calibri" panose="020F0502020204030204" pitchFamily="34" charset="0"/>
                <a:cs typeface="Georgia" panose="02040502050405020303" pitchFamily="18" charset="0"/>
              </a:rPr>
              <a:t> </a:t>
            </a:r>
            <a:r>
              <a:rPr lang="es-ES" sz="2800" b="1" i="1" dirty="0">
                <a:latin typeface="Berlin Sans FB" panose="020E0602020502020306" pitchFamily="34" charset="0"/>
                <a:ea typeface="Calibri" panose="020F0502020204030204" pitchFamily="34" charset="0"/>
                <a:cs typeface="Georgia" panose="02040502050405020303" pitchFamily="18" charset="0"/>
              </a:rPr>
              <a:t>adulterio</a:t>
            </a:r>
            <a:r>
              <a:rPr lang="es-ES" sz="2800" dirty="0">
                <a:latin typeface="Berlin Sans FB" panose="020E0602020502020306" pitchFamily="34" charset="0"/>
                <a:ea typeface="Calibri" panose="020F0502020204030204" pitchFamily="34" charset="0"/>
                <a:cs typeface="Georgia" panose="02040502050405020303" pitchFamily="18" charset="0"/>
              </a:rPr>
              <a:t>” (v. 4), se le trajo a ella sola ante el Señor Jesús y no se mencionó siquiera al hombre; tal como ocurre en nuestra sociedad; pues socialmente se castiga a la mujer llamándola como prostituta; pero si es el hombre el infiel; se lo tiene en alta estima como si fuera un gran hombre.</a:t>
            </a:r>
            <a:endParaRPr lang="es-ES" sz="2800" dirty="0">
              <a:latin typeface="Berlin Sans FB" panose="020E0602020502020306" pitchFamily="34" charset="0"/>
            </a:endParaRPr>
          </a:p>
        </p:txBody>
      </p:sp>
    </p:spTree>
    <p:extLst>
      <p:ext uri="{BB962C8B-B14F-4D97-AF65-F5344CB8AC3E}">
        <p14:creationId xmlns:p14="http://schemas.microsoft.com/office/powerpoint/2010/main" val="20614459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5028" y="221581"/>
            <a:ext cx="8679422" cy="6388769"/>
          </a:xfrm>
          <a:prstGeom prst="rect">
            <a:avLst/>
          </a:prstGeom>
        </p:spPr>
      </p:pic>
      <p:sp>
        <p:nvSpPr>
          <p:cNvPr id="5" name="CuadroTexto 4"/>
          <p:cNvSpPr txBox="1"/>
          <p:nvPr/>
        </p:nvSpPr>
        <p:spPr>
          <a:xfrm>
            <a:off x="5162550" y="5391150"/>
            <a:ext cx="3771900" cy="1200329"/>
          </a:xfrm>
          <a:prstGeom prst="rect">
            <a:avLst/>
          </a:prstGeom>
          <a:noFill/>
        </p:spPr>
        <p:txBody>
          <a:bodyPr wrap="square" rtlCol="0">
            <a:spAutoFit/>
          </a:bodyPr>
          <a:lstStyle/>
          <a:p>
            <a:r>
              <a:rPr lang="es-SV" b="1" dirty="0">
                <a:latin typeface="Arial" panose="020B0604020202020204" pitchFamily="34" charset="0"/>
                <a:cs typeface="Arial" panose="020B0604020202020204" pitchFamily="34" charset="0"/>
              </a:rPr>
              <a:t>El sexo son las características que Dios puso en cada uno de nosotros para ser complemento el uno del otro</a:t>
            </a:r>
            <a:endParaRPr lang="es-E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726912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Resultado de imagen para pareja+siluet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1" y="1314451"/>
            <a:ext cx="1200150" cy="1200150"/>
          </a:xfrm>
          <a:prstGeom prst="rect">
            <a:avLst/>
          </a:prstGeom>
          <a:noFill/>
          <a:extLst>
            <a:ext uri="{909E8E84-426E-40DD-AFC4-6F175D3DCCD1}">
              <a14:hiddenFill xmlns:a14="http://schemas.microsoft.com/office/drawing/2010/main">
                <a:solidFill>
                  <a:srgbClr val="FFFFFF"/>
                </a:solidFill>
              </a14:hiddenFill>
            </a:ext>
          </a:extLst>
        </p:spPr>
      </p:pic>
      <p:sp>
        <p:nvSpPr>
          <p:cNvPr id="5" name="Rectángulo 4"/>
          <p:cNvSpPr/>
          <p:nvPr/>
        </p:nvSpPr>
        <p:spPr>
          <a:xfrm>
            <a:off x="552450" y="171450"/>
            <a:ext cx="8346066" cy="830997"/>
          </a:xfrm>
          <a:prstGeom prst="rect">
            <a:avLst/>
          </a:prstGeom>
          <a:noFill/>
        </p:spPr>
        <p:txBody>
          <a:bodyPr wrap="none" lIns="91440" tIns="45720" rIns="91440" bIns="45720">
            <a:spAutoFit/>
          </a:bodyPr>
          <a:lstStyle/>
          <a:p>
            <a:pPr algn="ctr"/>
            <a:r>
              <a:rPr lang="es-ES" sz="48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latin typeface="Arial" panose="020B0604020202020204" pitchFamily="34" charset="0"/>
                <a:cs typeface="Arial" panose="020B0604020202020204" pitchFamily="34" charset="0"/>
              </a:rPr>
              <a:t>RESUMEN DEL ADULTERIO</a:t>
            </a:r>
          </a:p>
        </p:txBody>
      </p:sp>
      <p:pic>
        <p:nvPicPr>
          <p:cNvPr id="6" name="Picture 2" descr="Resultado de imagen para pareja+siluet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98366" y="1314451"/>
            <a:ext cx="1200150" cy="1200150"/>
          </a:xfrm>
          <a:prstGeom prst="rect">
            <a:avLst/>
          </a:prstGeom>
          <a:noFill/>
          <a:extLst>
            <a:ext uri="{909E8E84-426E-40DD-AFC4-6F175D3DCCD1}">
              <a14:hiddenFill xmlns:a14="http://schemas.microsoft.com/office/drawing/2010/main">
                <a:solidFill>
                  <a:srgbClr val="FFFFFF"/>
                </a:solidFill>
              </a14:hiddenFill>
            </a:ext>
          </a:extLst>
        </p:spPr>
      </p:pic>
      <p:sp>
        <p:nvSpPr>
          <p:cNvPr id="7" name="Rectángulo 6"/>
          <p:cNvSpPr/>
          <p:nvPr/>
        </p:nvSpPr>
        <p:spPr>
          <a:xfrm>
            <a:off x="3659515" y="1052841"/>
            <a:ext cx="1772152" cy="523220"/>
          </a:xfrm>
          <a:prstGeom prst="rect">
            <a:avLst/>
          </a:prstGeom>
          <a:noFill/>
        </p:spPr>
        <p:txBody>
          <a:bodyPr wrap="none" lIns="91440" tIns="45720" rIns="91440" bIns="45720">
            <a:spAutoFit/>
          </a:bodyPr>
          <a:lstStyle/>
          <a:p>
            <a:pPr algn="ctr"/>
            <a:r>
              <a:rPr lang="es-SV" sz="2800" b="1" spc="50" dirty="0">
                <a:ln w="0"/>
                <a:solidFill>
                  <a:schemeClr val="bg2"/>
                </a:solidFill>
                <a:effectLst>
                  <a:innerShdw blurRad="63500" dist="50800" dir="13500000">
                    <a:srgbClr val="000000">
                      <a:alpha val="50000"/>
                    </a:srgbClr>
                  </a:innerShdw>
                </a:effectLst>
                <a:latin typeface="Arial Narrow" panose="020B0606020202030204" pitchFamily="34" charset="0"/>
              </a:rPr>
              <a:t>EN LA LEY</a:t>
            </a:r>
            <a:endParaRPr lang="es-ES" sz="2800" b="1" cap="none" spc="50" dirty="0">
              <a:ln w="0"/>
              <a:solidFill>
                <a:schemeClr val="bg2"/>
              </a:solidFill>
              <a:effectLst>
                <a:innerShdw blurRad="63500" dist="50800" dir="13500000">
                  <a:srgbClr val="000000">
                    <a:alpha val="50000"/>
                  </a:srgbClr>
                </a:innerShdw>
              </a:effectLst>
              <a:latin typeface="Arial Narrow" panose="020B0606020202030204" pitchFamily="34" charset="0"/>
            </a:endParaRPr>
          </a:p>
        </p:txBody>
      </p:sp>
      <p:pic>
        <p:nvPicPr>
          <p:cNvPr id="8" name="Picture 2" descr="Resultado de imagen para pareja+silueta"/>
          <p:cNvPicPr>
            <a:picLocks noChangeAspect="1" noChangeArrowheads="1"/>
          </p:cNvPicPr>
          <p:nvPr/>
        </p:nvPicPr>
        <p:blipFill rotWithShape="1">
          <a:blip r:embed="rId2">
            <a:extLst>
              <a:ext uri="{28A0092B-C50C-407E-A947-70E740481C1C}">
                <a14:useLocalDpi xmlns:a14="http://schemas.microsoft.com/office/drawing/2010/main" val="0"/>
              </a:ext>
            </a:extLst>
          </a:blip>
          <a:srcRect l="50000"/>
          <a:stretch/>
        </p:blipFill>
        <p:spPr bwMode="auto">
          <a:xfrm>
            <a:off x="3786978" y="1626455"/>
            <a:ext cx="600075" cy="120015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Resultado de imagen para pareja+silueta"/>
          <p:cNvPicPr>
            <a:picLocks noChangeAspect="1" noChangeArrowheads="1"/>
          </p:cNvPicPr>
          <p:nvPr/>
        </p:nvPicPr>
        <p:blipFill rotWithShape="1">
          <a:blip r:embed="rId2">
            <a:extLst>
              <a:ext uri="{28A0092B-C50C-407E-A947-70E740481C1C}">
                <a14:useLocalDpi xmlns:a14="http://schemas.microsoft.com/office/drawing/2010/main" val="0"/>
              </a:ext>
            </a:extLst>
          </a:blip>
          <a:srcRect r="50000"/>
          <a:stretch/>
        </p:blipFill>
        <p:spPr bwMode="auto">
          <a:xfrm>
            <a:off x="4574438" y="1581896"/>
            <a:ext cx="600076" cy="1200150"/>
          </a:xfrm>
          <a:prstGeom prst="rect">
            <a:avLst/>
          </a:prstGeom>
          <a:noFill/>
          <a:extLst>
            <a:ext uri="{909E8E84-426E-40DD-AFC4-6F175D3DCCD1}">
              <a14:hiddenFill xmlns:a14="http://schemas.microsoft.com/office/drawing/2010/main">
                <a:solidFill>
                  <a:srgbClr val="FFFFFF"/>
                </a:solidFill>
              </a14:hiddenFill>
            </a:ext>
          </a:extLst>
        </p:spPr>
      </p:pic>
      <p:sp>
        <p:nvSpPr>
          <p:cNvPr id="10" name="CuadroTexto 9"/>
          <p:cNvSpPr txBox="1"/>
          <p:nvPr/>
        </p:nvSpPr>
        <p:spPr>
          <a:xfrm>
            <a:off x="441537" y="2516744"/>
            <a:ext cx="1101968" cy="369332"/>
          </a:xfrm>
          <a:prstGeom prst="rect">
            <a:avLst/>
          </a:prstGeom>
          <a:noFill/>
        </p:spPr>
        <p:txBody>
          <a:bodyPr wrap="none" rtlCol="0">
            <a:spAutoFit/>
          </a:bodyPr>
          <a:lstStyle/>
          <a:p>
            <a:r>
              <a:rPr lang="es-SV" b="1" dirty="0">
                <a:solidFill>
                  <a:srgbClr val="FFFF00"/>
                </a:solidFill>
              </a:rPr>
              <a:t>CASADOS</a:t>
            </a:r>
            <a:endParaRPr lang="es-ES" b="1" dirty="0">
              <a:solidFill>
                <a:srgbClr val="FFFF00"/>
              </a:solidFill>
            </a:endParaRPr>
          </a:p>
        </p:txBody>
      </p:sp>
      <p:sp>
        <p:nvSpPr>
          <p:cNvPr id="11" name="CuadroTexto 10"/>
          <p:cNvSpPr txBox="1"/>
          <p:nvPr/>
        </p:nvSpPr>
        <p:spPr>
          <a:xfrm>
            <a:off x="7819438" y="2516744"/>
            <a:ext cx="1079078" cy="369332"/>
          </a:xfrm>
          <a:prstGeom prst="rect">
            <a:avLst/>
          </a:prstGeom>
          <a:noFill/>
        </p:spPr>
        <p:txBody>
          <a:bodyPr wrap="none" rtlCol="0">
            <a:spAutoFit/>
          </a:bodyPr>
          <a:lstStyle/>
          <a:p>
            <a:r>
              <a:rPr lang="es-SV">
                <a:solidFill>
                  <a:srgbClr val="FFFF00"/>
                </a:solidFill>
              </a:rPr>
              <a:t>CASADOS</a:t>
            </a:r>
            <a:endParaRPr lang="es-ES" dirty="0">
              <a:solidFill>
                <a:srgbClr val="FFFF00"/>
              </a:solidFill>
            </a:endParaRPr>
          </a:p>
        </p:txBody>
      </p:sp>
      <p:sp>
        <p:nvSpPr>
          <p:cNvPr id="12" name="CuadroTexto 11"/>
          <p:cNvSpPr txBox="1"/>
          <p:nvPr/>
        </p:nvSpPr>
        <p:spPr>
          <a:xfrm>
            <a:off x="3577996" y="2862878"/>
            <a:ext cx="2520626" cy="646331"/>
          </a:xfrm>
          <a:prstGeom prst="rect">
            <a:avLst/>
          </a:prstGeom>
          <a:noFill/>
        </p:spPr>
        <p:txBody>
          <a:bodyPr wrap="none" rtlCol="0">
            <a:spAutoFit/>
          </a:bodyPr>
          <a:lstStyle/>
          <a:p>
            <a:r>
              <a:rPr lang="es-SV" b="1" dirty="0">
                <a:solidFill>
                  <a:srgbClr val="FFFF00"/>
                </a:solidFill>
              </a:rPr>
              <a:t>NO CASADOS TENIENDO</a:t>
            </a:r>
          </a:p>
          <a:p>
            <a:r>
              <a:rPr lang="es-SV" b="1" dirty="0">
                <a:solidFill>
                  <a:srgbClr val="FFFF00"/>
                </a:solidFill>
              </a:rPr>
              <a:t>RELACIONES SEXUALES</a:t>
            </a:r>
            <a:endParaRPr lang="es-ES" b="1" dirty="0">
              <a:solidFill>
                <a:srgbClr val="FFFF00"/>
              </a:solidFill>
            </a:endParaRPr>
          </a:p>
        </p:txBody>
      </p:sp>
      <p:cxnSp>
        <p:nvCxnSpPr>
          <p:cNvPr id="14" name="Conector recto de flecha 13"/>
          <p:cNvCxnSpPr/>
          <p:nvPr/>
        </p:nvCxnSpPr>
        <p:spPr>
          <a:xfrm>
            <a:off x="1520615" y="2322524"/>
            <a:ext cx="2266362" cy="378886"/>
          </a:xfrm>
          <a:prstGeom prst="straightConnector1">
            <a:avLst/>
          </a:prstGeom>
          <a:ln w="635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Conector recto de flecha 14"/>
          <p:cNvCxnSpPr/>
          <p:nvPr/>
        </p:nvCxnSpPr>
        <p:spPr>
          <a:xfrm flipH="1">
            <a:off x="5192503" y="2033328"/>
            <a:ext cx="2724396" cy="668082"/>
          </a:xfrm>
          <a:prstGeom prst="straightConnector1">
            <a:avLst/>
          </a:prstGeom>
          <a:ln w="63500">
            <a:solidFill>
              <a:schemeClr val="bg1"/>
            </a:solidFill>
            <a:tailEnd type="triangle"/>
          </a:ln>
        </p:spPr>
        <p:style>
          <a:lnRef idx="1">
            <a:schemeClr val="accent1"/>
          </a:lnRef>
          <a:fillRef idx="0">
            <a:schemeClr val="accent1"/>
          </a:fillRef>
          <a:effectRef idx="0">
            <a:schemeClr val="accent1"/>
          </a:effectRef>
          <a:fontRef idx="minor">
            <a:schemeClr val="tx1"/>
          </a:fontRef>
        </p:style>
      </p:cxnSp>
      <p:pic>
        <p:nvPicPr>
          <p:cNvPr id="18" name="Imagen 17"/>
          <p:cNvPicPr>
            <a:picLocks noChangeAspect="1"/>
          </p:cNvPicPr>
          <p:nvPr/>
        </p:nvPicPr>
        <p:blipFill>
          <a:blip r:embed="rId3"/>
          <a:stretch>
            <a:fillRect/>
          </a:stretch>
        </p:blipFill>
        <p:spPr>
          <a:xfrm>
            <a:off x="2191709" y="1993652"/>
            <a:ext cx="1001095" cy="1004775"/>
          </a:xfrm>
          <a:prstGeom prst="ellipse">
            <a:avLst/>
          </a:prstGeom>
          <a:ln>
            <a:noFill/>
          </a:ln>
          <a:effectLst>
            <a:softEdge rad="112500"/>
          </a:effectLst>
        </p:spPr>
      </p:pic>
      <p:pic>
        <p:nvPicPr>
          <p:cNvPr id="20" name="Imagen 19"/>
          <p:cNvPicPr>
            <a:picLocks noChangeAspect="1"/>
          </p:cNvPicPr>
          <p:nvPr/>
        </p:nvPicPr>
        <p:blipFill>
          <a:blip r:embed="rId3"/>
          <a:stretch>
            <a:fillRect/>
          </a:stretch>
        </p:blipFill>
        <p:spPr>
          <a:xfrm>
            <a:off x="5594469" y="1993652"/>
            <a:ext cx="970548" cy="974116"/>
          </a:xfrm>
          <a:prstGeom prst="ellipse">
            <a:avLst/>
          </a:prstGeom>
          <a:ln>
            <a:noFill/>
          </a:ln>
          <a:effectLst>
            <a:softEdge rad="112500"/>
          </a:effectLst>
        </p:spPr>
      </p:pic>
      <p:sp>
        <p:nvSpPr>
          <p:cNvPr id="19" name="CuadroTexto 18"/>
          <p:cNvSpPr txBox="1"/>
          <p:nvPr/>
        </p:nvSpPr>
        <p:spPr>
          <a:xfrm>
            <a:off x="207008" y="3447873"/>
            <a:ext cx="1659892" cy="923330"/>
          </a:xfrm>
          <a:prstGeom prst="rect">
            <a:avLst/>
          </a:prstGeom>
          <a:noFill/>
        </p:spPr>
        <p:txBody>
          <a:bodyPr wrap="square" rtlCol="0">
            <a:spAutoFit/>
          </a:bodyPr>
          <a:lstStyle/>
          <a:p>
            <a:r>
              <a:rPr lang="es-SV" b="1" dirty="0">
                <a:solidFill>
                  <a:srgbClr val="FFFF00"/>
                </a:solidFill>
              </a:rPr>
              <a:t>El hombre en este caso quedaba libre</a:t>
            </a:r>
            <a:endParaRPr lang="es-ES" b="1" dirty="0">
              <a:solidFill>
                <a:srgbClr val="FFFF00"/>
              </a:solidFill>
            </a:endParaRPr>
          </a:p>
        </p:txBody>
      </p:sp>
      <p:sp>
        <p:nvSpPr>
          <p:cNvPr id="22" name="CuadroTexto 21"/>
          <p:cNvSpPr txBox="1"/>
          <p:nvPr/>
        </p:nvSpPr>
        <p:spPr>
          <a:xfrm>
            <a:off x="7372350" y="3420287"/>
            <a:ext cx="1526166" cy="923330"/>
          </a:xfrm>
          <a:prstGeom prst="rect">
            <a:avLst/>
          </a:prstGeom>
          <a:noFill/>
        </p:spPr>
        <p:txBody>
          <a:bodyPr wrap="square" rtlCol="0">
            <a:spAutoFit/>
          </a:bodyPr>
          <a:lstStyle/>
          <a:p>
            <a:r>
              <a:rPr lang="es-SV" b="1" dirty="0">
                <a:solidFill>
                  <a:srgbClr val="FFFF00"/>
                </a:solidFill>
              </a:rPr>
              <a:t>La mujer en este caso quedaba libre</a:t>
            </a:r>
            <a:endParaRPr lang="es-ES" b="1" dirty="0">
              <a:solidFill>
                <a:srgbClr val="FFFF00"/>
              </a:solidFill>
            </a:endParaRPr>
          </a:p>
        </p:txBody>
      </p:sp>
      <p:sp>
        <p:nvSpPr>
          <p:cNvPr id="21" name="Flecha arriba 20"/>
          <p:cNvSpPr/>
          <p:nvPr/>
        </p:nvSpPr>
        <p:spPr>
          <a:xfrm>
            <a:off x="552450" y="2886076"/>
            <a:ext cx="361950" cy="534211"/>
          </a:xfrm>
          <a:prstGeom prst="up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4" name="Flecha arriba 23"/>
          <p:cNvSpPr/>
          <p:nvPr/>
        </p:nvSpPr>
        <p:spPr>
          <a:xfrm>
            <a:off x="8279391" y="2912537"/>
            <a:ext cx="361950" cy="534211"/>
          </a:xfrm>
          <a:prstGeom prst="up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3" name="Rectángulo 22"/>
          <p:cNvSpPr/>
          <p:nvPr/>
        </p:nvSpPr>
        <p:spPr>
          <a:xfrm>
            <a:off x="2588476" y="3436274"/>
            <a:ext cx="4572000" cy="1477328"/>
          </a:xfrm>
          <a:prstGeom prst="rect">
            <a:avLst/>
          </a:prstGeom>
        </p:spPr>
        <p:txBody>
          <a:bodyPr>
            <a:spAutoFit/>
          </a:bodyPr>
          <a:lstStyle/>
          <a:p>
            <a:pPr algn="ctr"/>
            <a:r>
              <a:rPr lang="es-SV" b="1" dirty="0">
                <a:solidFill>
                  <a:schemeClr val="bg1"/>
                </a:solidFill>
                <a:latin typeface="Georgia" panose="02040502050405020303" pitchFamily="18" charset="0"/>
              </a:rPr>
              <a:t>Porque la mujer casada está sujeta por la ley al marido mientras éste vive; pero si el marido muere, ella queda libre de la ley del marido. </a:t>
            </a:r>
            <a:r>
              <a:rPr lang="es-SV" b="1" dirty="0">
                <a:solidFill>
                  <a:srgbClr val="FFFF00"/>
                </a:solidFill>
                <a:latin typeface="Georgia" panose="02040502050405020303" pitchFamily="18" charset="0"/>
              </a:rPr>
              <a:t>Romanos 7.2</a:t>
            </a:r>
            <a:endParaRPr lang="es-ES" b="1" dirty="0">
              <a:solidFill>
                <a:srgbClr val="FFFF00"/>
              </a:solidFill>
            </a:endParaRPr>
          </a:p>
        </p:txBody>
      </p:sp>
      <p:sp>
        <p:nvSpPr>
          <p:cNvPr id="25" name="Rectángulo 24"/>
          <p:cNvSpPr/>
          <p:nvPr/>
        </p:nvSpPr>
        <p:spPr>
          <a:xfrm>
            <a:off x="381001" y="4840667"/>
            <a:ext cx="8517515" cy="1384995"/>
          </a:xfrm>
          <a:prstGeom prst="rect">
            <a:avLst/>
          </a:prstGeom>
        </p:spPr>
        <p:txBody>
          <a:bodyPr wrap="square">
            <a:spAutoFit/>
          </a:bodyPr>
          <a:lstStyle/>
          <a:p>
            <a:r>
              <a:rPr lang="es-SV" sz="2800" b="1" dirty="0">
                <a:solidFill>
                  <a:schemeClr val="bg1"/>
                </a:solidFill>
                <a:latin typeface="Arial Narrow" panose="020B0606020202030204" pitchFamily="34" charset="0"/>
              </a:rPr>
              <a:t>La mujer casada está ligada por la ley mientras su marido vive; pero si su marido muriere, libre es para casarse con quien quiera, con tal que sea en el Señor.  </a:t>
            </a:r>
            <a:r>
              <a:rPr lang="es-SV" sz="2800" b="1" dirty="0">
                <a:solidFill>
                  <a:srgbClr val="FFFF00"/>
                </a:solidFill>
                <a:latin typeface="Arial Narrow" panose="020B0606020202030204" pitchFamily="34" charset="0"/>
              </a:rPr>
              <a:t>1ª Corintios 7.39</a:t>
            </a:r>
          </a:p>
        </p:txBody>
      </p:sp>
      <p:sp>
        <p:nvSpPr>
          <p:cNvPr id="26" name="CuadroTexto 25"/>
          <p:cNvSpPr txBox="1"/>
          <p:nvPr/>
        </p:nvSpPr>
        <p:spPr>
          <a:xfrm>
            <a:off x="504238" y="6299792"/>
            <a:ext cx="8038611" cy="369332"/>
          </a:xfrm>
          <a:prstGeom prst="rect">
            <a:avLst/>
          </a:prstGeom>
          <a:noFill/>
        </p:spPr>
        <p:txBody>
          <a:bodyPr wrap="none" rtlCol="0">
            <a:spAutoFit/>
          </a:bodyPr>
          <a:lstStyle/>
          <a:p>
            <a:r>
              <a:rPr lang="es-SV" b="1" dirty="0">
                <a:solidFill>
                  <a:schemeClr val="accent4">
                    <a:lumMod val="20000"/>
                    <a:lumOff val="80000"/>
                  </a:schemeClr>
                </a:solidFill>
              </a:rPr>
              <a:t>¿Puede una mujer o un hombre volverse a casar cuando ya no esta ligado a nadie?</a:t>
            </a:r>
            <a:endParaRPr lang="es-ES" b="1" dirty="0">
              <a:solidFill>
                <a:schemeClr val="accent4">
                  <a:lumMod val="20000"/>
                  <a:lumOff val="80000"/>
                </a:schemeClr>
              </a:solidFill>
            </a:endParaRPr>
          </a:p>
        </p:txBody>
      </p:sp>
      <p:sp>
        <p:nvSpPr>
          <p:cNvPr id="28" name="CuadroTexto 27"/>
          <p:cNvSpPr txBox="1"/>
          <p:nvPr/>
        </p:nvSpPr>
        <p:spPr>
          <a:xfrm>
            <a:off x="2182484" y="1603326"/>
            <a:ext cx="1003160" cy="369332"/>
          </a:xfrm>
          <a:prstGeom prst="rect">
            <a:avLst/>
          </a:prstGeom>
          <a:noFill/>
        </p:spPr>
        <p:txBody>
          <a:bodyPr wrap="none" rtlCol="0">
            <a:spAutoFit/>
          </a:bodyPr>
          <a:lstStyle/>
          <a:p>
            <a:r>
              <a:rPr lang="es-SV" b="1" dirty="0">
                <a:solidFill>
                  <a:srgbClr val="FFFF00"/>
                </a:solidFill>
                <a:latin typeface="Arial Narrow" panose="020B0606020202030204" pitchFamily="34" charset="0"/>
              </a:rPr>
              <a:t>MUERTE</a:t>
            </a:r>
            <a:endParaRPr lang="es-ES" b="1" dirty="0">
              <a:solidFill>
                <a:srgbClr val="FFFF00"/>
              </a:solidFill>
              <a:latin typeface="Arial Narrow" panose="020B0606020202030204" pitchFamily="34" charset="0"/>
            </a:endParaRPr>
          </a:p>
        </p:txBody>
      </p:sp>
      <p:sp>
        <p:nvSpPr>
          <p:cNvPr id="29" name="CuadroTexto 28"/>
          <p:cNvSpPr txBox="1"/>
          <p:nvPr/>
        </p:nvSpPr>
        <p:spPr>
          <a:xfrm>
            <a:off x="5594469" y="1640443"/>
            <a:ext cx="1003160" cy="369332"/>
          </a:xfrm>
          <a:prstGeom prst="rect">
            <a:avLst/>
          </a:prstGeom>
          <a:noFill/>
        </p:spPr>
        <p:txBody>
          <a:bodyPr wrap="none" rtlCol="0">
            <a:spAutoFit/>
          </a:bodyPr>
          <a:lstStyle/>
          <a:p>
            <a:r>
              <a:rPr lang="es-SV" b="1" dirty="0">
                <a:solidFill>
                  <a:srgbClr val="FFFF00"/>
                </a:solidFill>
                <a:latin typeface="Arial Narrow" panose="020B0606020202030204" pitchFamily="34" charset="0"/>
              </a:rPr>
              <a:t>MUERTE</a:t>
            </a:r>
            <a:endParaRPr lang="es-ES" b="1" dirty="0">
              <a:solidFill>
                <a:srgbClr val="FFFF00"/>
              </a:solidFill>
              <a:latin typeface="Arial Narrow" panose="020B0606020202030204" pitchFamily="34" charset="0"/>
            </a:endParaRPr>
          </a:p>
        </p:txBody>
      </p:sp>
    </p:spTree>
    <p:extLst>
      <p:ext uri="{BB962C8B-B14F-4D97-AF65-F5344CB8AC3E}">
        <p14:creationId xmlns:p14="http://schemas.microsoft.com/office/powerpoint/2010/main" val="16205085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552450" y="171450"/>
            <a:ext cx="8346066" cy="830997"/>
          </a:xfrm>
          <a:prstGeom prst="rect">
            <a:avLst/>
          </a:prstGeom>
          <a:noFill/>
        </p:spPr>
        <p:txBody>
          <a:bodyPr wrap="none" lIns="91440" tIns="45720" rIns="91440" bIns="45720">
            <a:spAutoFit/>
          </a:bodyPr>
          <a:lstStyle/>
          <a:p>
            <a:pPr algn="ctr"/>
            <a:r>
              <a:rPr lang="es-ES" sz="48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latin typeface="Arial" panose="020B0604020202020204" pitchFamily="34" charset="0"/>
                <a:cs typeface="Arial" panose="020B0604020202020204" pitchFamily="34" charset="0"/>
              </a:rPr>
              <a:t>RESUMEN DEL ADULTERIO</a:t>
            </a:r>
          </a:p>
        </p:txBody>
      </p:sp>
      <p:sp>
        <p:nvSpPr>
          <p:cNvPr id="5" name="Rectángulo 4"/>
          <p:cNvSpPr/>
          <p:nvPr/>
        </p:nvSpPr>
        <p:spPr>
          <a:xfrm>
            <a:off x="3623833" y="1052841"/>
            <a:ext cx="1843518" cy="523220"/>
          </a:xfrm>
          <a:prstGeom prst="rect">
            <a:avLst/>
          </a:prstGeom>
          <a:noFill/>
        </p:spPr>
        <p:txBody>
          <a:bodyPr wrap="none" lIns="91440" tIns="45720" rIns="91440" bIns="45720">
            <a:spAutoFit/>
          </a:bodyPr>
          <a:lstStyle/>
          <a:p>
            <a:pPr algn="ctr"/>
            <a:r>
              <a:rPr lang="es-SV" sz="2800" b="1" spc="50" dirty="0">
                <a:ln w="0"/>
                <a:solidFill>
                  <a:schemeClr val="bg2"/>
                </a:solidFill>
                <a:effectLst>
                  <a:innerShdw blurRad="63500" dist="50800" dir="13500000">
                    <a:srgbClr val="000000">
                      <a:alpha val="50000"/>
                    </a:srgbClr>
                  </a:innerShdw>
                </a:effectLst>
                <a:latin typeface="Arial Narrow" panose="020B0606020202030204" pitchFamily="34" charset="0"/>
              </a:rPr>
              <a:t>EN CRISTO</a:t>
            </a:r>
            <a:endParaRPr lang="es-ES" sz="2800" b="1" cap="none" spc="50" dirty="0">
              <a:ln w="0"/>
              <a:solidFill>
                <a:schemeClr val="bg2"/>
              </a:solidFill>
              <a:effectLst>
                <a:innerShdw blurRad="63500" dist="50800" dir="13500000">
                  <a:srgbClr val="000000">
                    <a:alpha val="50000"/>
                  </a:srgbClr>
                </a:innerShdw>
              </a:effectLst>
              <a:latin typeface="Arial Narrow" panose="020B0606020202030204" pitchFamily="34" charset="0"/>
            </a:endParaRPr>
          </a:p>
        </p:txBody>
      </p:sp>
      <p:pic>
        <p:nvPicPr>
          <p:cNvPr id="6" name="Picture 2" descr="Resultado de imagen para pareja+siluet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2668" y="1052841"/>
            <a:ext cx="1200150" cy="120015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Resultado de imagen para pareja+siluet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98366" y="1052841"/>
            <a:ext cx="1200150" cy="120015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Resultado de imagen para pareja+silueta"/>
          <p:cNvPicPr>
            <a:picLocks noChangeAspect="1" noChangeArrowheads="1"/>
          </p:cNvPicPr>
          <p:nvPr/>
        </p:nvPicPr>
        <p:blipFill rotWithShape="1">
          <a:blip r:embed="rId2">
            <a:extLst>
              <a:ext uri="{28A0092B-C50C-407E-A947-70E740481C1C}">
                <a14:useLocalDpi xmlns:a14="http://schemas.microsoft.com/office/drawing/2010/main" val="0"/>
              </a:ext>
            </a:extLst>
          </a:blip>
          <a:srcRect l="50000"/>
          <a:stretch/>
        </p:blipFill>
        <p:spPr bwMode="auto">
          <a:xfrm>
            <a:off x="3786977" y="1722449"/>
            <a:ext cx="600075" cy="120015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Resultado de imagen para pareja+silueta"/>
          <p:cNvPicPr>
            <a:picLocks noChangeAspect="1" noChangeArrowheads="1"/>
          </p:cNvPicPr>
          <p:nvPr/>
        </p:nvPicPr>
        <p:blipFill rotWithShape="1">
          <a:blip r:embed="rId2">
            <a:extLst>
              <a:ext uri="{28A0092B-C50C-407E-A947-70E740481C1C}">
                <a14:useLocalDpi xmlns:a14="http://schemas.microsoft.com/office/drawing/2010/main" val="0"/>
              </a:ext>
            </a:extLst>
          </a:blip>
          <a:srcRect r="50000"/>
          <a:stretch/>
        </p:blipFill>
        <p:spPr bwMode="auto">
          <a:xfrm>
            <a:off x="4592427" y="1712387"/>
            <a:ext cx="600076" cy="1200150"/>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Conector recto de flecha 9"/>
          <p:cNvCxnSpPr/>
          <p:nvPr/>
        </p:nvCxnSpPr>
        <p:spPr>
          <a:xfrm>
            <a:off x="1392818" y="2063548"/>
            <a:ext cx="2231015" cy="489152"/>
          </a:xfrm>
          <a:prstGeom prst="straightConnector1">
            <a:avLst/>
          </a:prstGeom>
          <a:ln w="635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Conector recto de flecha 10"/>
          <p:cNvCxnSpPr/>
          <p:nvPr/>
        </p:nvCxnSpPr>
        <p:spPr>
          <a:xfrm flipH="1">
            <a:off x="5192504" y="2063548"/>
            <a:ext cx="2351296" cy="637862"/>
          </a:xfrm>
          <a:prstGeom prst="straightConnector1">
            <a:avLst/>
          </a:prstGeom>
          <a:ln w="635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5" name="CuadroTexto 14"/>
          <p:cNvSpPr txBox="1"/>
          <p:nvPr/>
        </p:nvSpPr>
        <p:spPr>
          <a:xfrm>
            <a:off x="241759" y="2382479"/>
            <a:ext cx="1101968" cy="369332"/>
          </a:xfrm>
          <a:prstGeom prst="rect">
            <a:avLst/>
          </a:prstGeom>
          <a:noFill/>
        </p:spPr>
        <p:txBody>
          <a:bodyPr wrap="none" rtlCol="0">
            <a:spAutoFit/>
          </a:bodyPr>
          <a:lstStyle/>
          <a:p>
            <a:r>
              <a:rPr lang="es-SV" b="1" dirty="0">
                <a:solidFill>
                  <a:srgbClr val="FFFF00"/>
                </a:solidFill>
              </a:rPr>
              <a:t>CASADOS</a:t>
            </a:r>
            <a:endParaRPr lang="es-ES" b="1" dirty="0">
              <a:solidFill>
                <a:srgbClr val="FFFF00"/>
              </a:solidFill>
            </a:endParaRPr>
          </a:p>
        </p:txBody>
      </p:sp>
      <p:sp>
        <p:nvSpPr>
          <p:cNvPr id="16" name="CuadroTexto 15"/>
          <p:cNvSpPr txBox="1"/>
          <p:nvPr/>
        </p:nvSpPr>
        <p:spPr>
          <a:xfrm>
            <a:off x="7747457" y="2252991"/>
            <a:ext cx="1101968" cy="369332"/>
          </a:xfrm>
          <a:prstGeom prst="rect">
            <a:avLst/>
          </a:prstGeom>
          <a:noFill/>
        </p:spPr>
        <p:txBody>
          <a:bodyPr wrap="none" rtlCol="0">
            <a:spAutoFit/>
          </a:bodyPr>
          <a:lstStyle/>
          <a:p>
            <a:r>
              <a:rPr lang="es-SV" b="1" dirty="0">
                <a:solidFill>
                  <a:srgbClr val="FFFF00"/>
                </a:solidFill>
              </a:rPr>
              <a:t>CASADOS</a:t>
            </a:r>
            <a:endParaRPr lang="es-ES" b="1" dirty="0">
              <a:solidFill>
                <a:srgbClr val="FFFF00"/>
              </a:solidFill>
            </a:endParaRPr>
          </a:p>
        </p:txBody>
      </p:sp>
      <p:sp>
        <p:nvSpPr>
          <p:cNvPr id="18" name="CuadroTexto 17"/>
          <p:cNvSpPr txBox="1"/>
          <p:nvPr/>
        </p:nvSpPr>
        <p:spPr>
          <a:xfrm>
            <a:off x="3332114" y="2937735"/>
            <a:ext cx="2520626" cy="646331"/>
          </a:xfrm>
          <a:prstGeom prst="rect">
            <a:avLst/>
          </a:prstGeom>
          <a:noFill/>
        </p:spPr>
        <p:txBody>
          <a:bodyPr wrap="none" rtlCol="0">
            <a:spAutoFit/>
          </a:bodyPr>
          <a:lstStyle/>
          <a:p>
            <a:r>
              <a:rPr lang="es-SV" b="1" dirty="0">
                <a:solidFill>
                  <a:srgbClr val="FFFF00"/>
                </a:solidFill>
              </a:rPr>
              <a:t>NO CASADOS TENIENDO</a:t>
            </a:r>
          </a:p>
          <a:p>
            <a:r>
              <a:rPr lang="es-SV" b="1" dirty="0">
                <a:solidFill>
                  <a:srgbClr val="FFFF00"/>
                </a:solidFill>
              </a:rPr>
              <a:t>RELACIONES SEXUALES</a:t>
            </a:r>
            <a:endParaRPr lang="es-ES" b="1" dirty="0">
              <a:solidFill>
                <a:srgbClr val="FFFF00"/>
              </a:solidFill>
            </a:endParaRPr>
          </a:p>
        </p:txBody>
      </p:sp>
      <p:pic>
        <p:nvPicPr>
          <p:cNvPr id="19" name="Imagen 18"/>
          <p:cNvPicPr>
            <a:picLocks noChangeAspect="1"/>
          </p:cNvPicPr>
          <p:nvPr/>
        </p:nvPicPr>
        <p:blipFill>
          <a:blip r:embed="rId3"/>
          <a:stretch>
            <a:fillRect/>
          </a:stretch>
        </p:blipFill>
        <p:spPr>
          <a:xfrm>
            <a:off x="1909208" y="1843424"/>
            <a:ext cx="953525" cy="958199"/>
          </a:xfrm>
          <a:prstGeom prst="ellipse">
            <a:avLst/>
          </a:prstGeom>
          <a:ln>
            <a:noFill/>
          </a:ln>
          <a:effectLst>
            <a:softEdge rad="112500"/>
          </a:effectLst>
        </p:spPr>
      </p:pic>
      <p:pic>
        <p:nvPicPr>
          <p:cNvPr id="20" name="Imagen 19"/>
          <p:cNvPicPr>
            <a:picLocks noChangeAspect="1"/>
          </p:cNvPicPr>
          <p:nvPr/>
        </p:nvPicPr>
        <p:blipFill>
          <a:blip r:embed="rId3"/>
          <a:stretch>
            <a:fillRect/>
          </a:stretch>
        </p:blipFill>
        <p:spPr>
          <a:xfrm>
            <a:off x="5820042" y="1979536"/>
            <a:ext cx="953525" cy="958199"/>
          </a:xfrm>
          <a:prstGeom prst="ellipse">
            <a:avLst/>
          </a:prstGeom>
          <a:ln>
            <a:noFill/>
          </a:ln>
          <a:effectLst>
            <a:softEdge rad="112500"/>
          </a:effectLst>
        </p:spPr>
      </p:pic>
      <p:sp>
        <p:nvSpPr>
          <p:cNvPr id="21" name="CuadroTexto 20"/>
          <p:cNvSpPr txBox="1"/>
          <p:nvPr/>
        </p:nvSpPr>
        <p:spPr>
          <a:xfrm>
            <a:off x="1657234" y="1355930"/>
            <a:ext cx="1701363" cy="369332"/>
          </a:xfrm>
          <a:prstGeom prst="rect">
            <a:avLst/>
          </a:prstGeom>
          <a:noFill/>
        </p:spPr>
        <p:txBody>
          <a:bodyPr wrap="none" rtlCol="0">
            <a:spAutoFit/>
          </a:bodyPr>
          <a:lstStyle/>
          <a:p>
            <a:r>
              <a:rPr lang="es-SV" b="1" dirty="0">
                <a:solidFill>
                  <a:srgbClr val="FFFF00"/>
                </a:solidFill>
                <a:latin typeface="Arial Narrow" panose="020B0606020202030204" pitchFamily="34" charset="0"/>
              </a:rPr>
              <a:t>NO HAYMUERTE</a:t>
            </a:r>
            <a:endParaRPr lang="es-ES" b="1" dirty="0">
              <a:solidFill>
                <a:srgbClr val="FFFF00"/>
              </a:solidFill>
              <a:latin typeface="Arial Narrow" panose="020B0606020202030204" pitchFamily="34" charset="0"/>
            </a:endParaRPr>
          </a:p>
        </p:txBody>
      </p:sp>
      <p:sp>
        <p:nvSpPr>
          <p:cNvPr id="22" name="CuadroTexto 21"/>
          <p:cNvSpPr txBox="1"/>
          <p:nvPr/>
        </p:nvSpPr>
        <p:spPr>
          <a:xfrm>
            <a:off x="5501770" y="1583743"/>
            <a:ext cx="1701363" cy="369332"/>
          </a:xfrm>
          <a:prstGeom prst="rect">
            <a:avLst/>
          </a:prstGeom>
          <a:noFill/>
        </p:spPr>
        <p:txBody>
          <a:bodyPr wrap="none" rtlCol="0">
            <a:spAutoFit/>
          </a:bodyPr>
          <a:lstStyle/>
          <a:p>
            <a:r>
              <a:rPr lang="es-SV" b="1" dirty="0">
                <a:solidFill>
                  <a:srgbClr val="FFFF00"/>
                </a:solidFill>
                <a:latin typeface="Arial Narrow" panose="020B0606020202030204" pitchFamily="34" charset="0"/>
              </a:rPr>
              <a:t>NO HAYMUERTE</a:t>
            </a:r>
            <a:endParaRPr lang="es-ES" b="1" dirty="0">
              <a:solidFill>
                <a:srgbClr val="FFFF00"/>
              </a:solidFill>
              <a:latin typeface="Arial Narrow" panose="020B0606020202030204" pitchFamily="34" charset="0"/>
            </a:endParaRPr>
          </a:p>
        </p:txBody>
      </p:sp>
      <p:sp>
        <p:nvSpPr>
          <p:cNvPr id="23" name="CuadroTexto 22"/>
          <p:cNvSpPr txBox="1"/>
          <p:nvPr/>
        </p:nvSpPr>
        <p:spPr>
          <a:xfrm>
            <a:off x="1616769" y="3314092"/>
            <a:ext cx="1245964" cy="1200329"/>
          </a:xfrm>
          <a:prstGeom prst="rect">
            <a:avLst/>
          </a:prstGeom>
          <a:noFill/>
        </p:spPr>
        <p:txBody>
          <a:bodyPr wrap="square" rtlCol="0">
            <a:spAutoFit/>
          </a:bodyPr>
          <a:lstStyle/>
          <a:p>
            <a:r>
              <a:rPr lang="es-SV" b="1" dirty="0">
                <a:solidFill>
                  <a:srgbClr val="FFFF00"/>
                </a:solidFill>
                <a:latin typeface="Arial Narrow" panose="020B0606020202030204" pitchFamily="34" charset="0"/>
              </a:rPr>
              <a:t>Se permite el divorcio </a:t>
            </a:r>
          </a:p>
          <a:p>
            <a:r>
              <a:rPr lang="es-SV" b="1" dirty="0">
                <a:solidFill>
                  <a:srgbClr val="FFFF00"/>
                </a:solidFill>
                <a:latin typeface="Arial Narrow" panose="020B0606020202030204" pitchFamily="34" charset="0"/>
              </a:rPr>
              <a:t>de parte de Dios</a:t>
            </a:r>
            <a:endParaRPr lang="es-ES" b="1" dirty="0">
              <a:solidFill>
                <a:srgbClr val="FFFF00"/>
              </a:solidFill>
              <a:latin typeface="Arial Narrow" panose="020B0606020202030204" pitchFamily="34" charset="0"/>
            </a:endParaRPr>
          </a:p>
        </p:txBody>
      </p:sp>
      <p:sp>
        <p:nvSpPr>
          <p:cNvPr id="24" name="CuadroTexto 23"/>
          <p:cNvSpPr txBox="1"/>
          <p:nvPr/>
        </p:nvSpPr>
        <p:spPr>
          <a:xfrm>
            <a:off x="6220427" y="3314092"/>
            <a:ext cx="1191349" cy="1200329"/>
          </a:xfrm>
          <a:prstGeom prst="rect">
            <a:avLst/>
          </a:prstGeom>
          <a:noFill/>
        </p:spPr>
        <p:txBody>
          <a:bodyPr wrap="square" rtlCol="0">
            <a:spAutoFit/>
          </a:bodyPr>
          <a:lstStyle/>
          <a:p>
            <a:r>
              <a:rPr lang="es-SV" b="1" dirty="0">
                <a:solidFill>
                  <a:srgbClr val="FFFF00"/>
                </a:solidFill>
                <a:latin typeface="Arial Narrow" panose="020B0606020202030204" pitchFamily="34" charset="0"/>
              </a:rPr>
              <a:t>Se permite el divorcio </a:t>
            </a:r>
          </a:p>
          <a:p>
            <a:r>
              <a:rPr lang="es-SV" b="1" dirty="0">
                <a:solidFill>
                  <a:srgbClr val="FFFF00"/>
                </a:solidFill>
                <a:latin typeface="Arial Narrow" panose="020B0606020202030204" pitchFamily="34" charset="0"/>
              </a:rPr>
              <a:t>de parte de Dios</a:t>
            </a:r>
            <a:endParaRPr lang="es-ES" b="1" dirty="0">
              <a:solidFill>
                <a:srgbClr val="FFFF00"/>
              </a:solidFill>
              <a:latin typeface="Arial Narrow" panose="020B0606020202030204" pitchFamily="34" charset="0"/>
            </a:endParaRPr>
          </a:p>
        </p:txBody>
      </p:sp>
      <p:cxnSp>
        <p:nvCxnSpPr>
          <p:cNvPr id="25" name="Conector recto de flecha 24"/>
          <p:cNvCxnSpPr/>
          <p:nvPr/>
        </p:nvCxnSpPr>
        <p:spPr>
          <a:xfrm flipV="1">
            <a:off x="1917231" y="2772824"/>
            <a:ext cx="217803" cy="595525"/>
          </a:xfrm>
          <a:prstGeom prst="straightConnector1">
            <a:avLst/>
          </a:prstGeom>
          <a:ln w="635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Conector recto de flecha 27"/>
          <p:cNvCxnSpPr>
            <a:stCxn id="24" idx="0"/>
          </p:cNvCxnSpPr>
          <p:nvPr/>
        </p:nvCxnSpPr>
        <p:spPr>
          <a:xfrm flipH="1" flipV="1">
            <a:off x="6625494" y="2912538"/>
            <a:ext cx="190608" cy="401554"/>
          </a:xfrm>
          <a:prstGeom prst="straightConnector1">
            <a:avLst/>
          </a:prstGeom>
          <a:ln w="635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30" name="CuadroTexto 29"/>
          <p:cNvSpPr txBox="1"/>
          <p:nvPr/>
        </p:nvSpPr>
        <p:spPr>
          <a:xfrm>
            <a:off x="111819" y="3505828"/>
            <a:ext cx="1409761" cy="1754326"/>
          </a:xfrm>
          <a:prstGeom prst="rect">
            <a:avLst/>
          </a:prstGeom>
          <a:noFill/>
        </p:spPr>
        <p:txBody>
          <a:bodyPr wrap="square" rtlCol="0">
            <a:spAutoFit/>
          </a:bodyPr>
          <a:lstStyle/>
          <a:p>
            <a:r>
              <a:rPr lang="es-SV" b="1" dirty="0">
                <a:solidFill>
                  <a:schemeClr val="accent4">
                    <a:lumMod val="20000"/>
                    <a:lumOff val="80000"/>
                  </a:schemeClr>
                </a:solidFill>
              </a:rPr>
              <a:t>El hombre en este caso es libre de volver con ella o repudiarla</a:t>
            </a:r>
            <a:endParaRPr lang="es-ES" b="1" dirty="0">
              <a:solidFill>
                <a:schemeClr val="accent4">
                  <a:lumMod val="20000"/>
                  <a:lumOff val="80000"/>
                </a:schemeClr>
              </a:solidFill>
            </a:endParaRPr>
          </a:p>
        </p:txBody>
      </p:sp>
      <p:sp>
        <p:nvSpPr>
          <p:cNvPr id="31" name="CuadroTexto 30"/>
          <p:cNvSpPr txBox="1"/>
          <p:nvPr/>
        </p:nvSpPr>
        <p:spPr>
          <a:xfrm>
            <a:off x="7779463" y="3263566"/>
            <a:ext cx="1354716" cy="1754326"/>
          </a:xfrm>
          <a:prstGeom prst="rect">
            <a:avLst/>
          </a:prstGeom>
          <a:noFill/>
        </p:spPr>
        <p:txBody>
          <a:bodyPr wrap="square" rtlCol="0">
            <a:spAutoFit/>
          </a:bodyPr>
          <a:lstStyle/>
          <a:p>
            <a:r>
              <a:rPr lang="es-SV" b="1" dirty="0">
                <a:solidFill>
                  <a:schemeClr val="accent4">
                    <a:lumMod val="20000"/>
                    <a:lumOff val="80000"/>
                  </a:schemeClr>
                </a:solidFill>
              </a:rPr>
              <a:t>La mujer en este caso es libre de volver con él o repudiarlo</a:t>
            </a:r>
            <a:endParaRPr lang="es-ES" b="1" dirty="0">
              <a:solidFill>
                <a:schemeClr val="accent4">
                  <a:lumMod val="20000"/>
                  <a:lumOff val="80000"/>
                </a:schemeClr>
              </a:solidFill>
            </a:endParaRPr>
          </a:p>
        </p:txBody>
      </p:sp>
      <p:sp>
        <p:nvSpPr>
          <p:cNvPr id="33" name="Flecha arriba 32"/>
          <p:cNvSpPr/>
          <p:nvPr/>
        </p:nvSpPr>
        <p:spPr>
          <a:xfrm>
            <a:off x="552450" y="2886076"/>
            <a:ext cx="361950" cy="534211"/>
          </a:xfrm>
          <a:prstGeom prst="up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4" name="Flecha arriba 33"/>
          <p:cNvSpPr/>
          <p:nvPr/>
        </p:nvSpPr>
        <p:spPr>
          <a:xfrm>
            <a:off x="8206557" y="2614253"/>
            <a:ext cx="361950" cy="534211"/>
          </a:xfrm>
          <a:prstGeom prst="up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5" name="Rectángulo 34"/>
          <p:cNvSpPr/>
          <p:nvPr/>
        </p:nvSpPr>
        <p:spPr>
          <a:xfrm>
            <a:off x="914399" y="5069655"/>
            <a:ext cx="7935025" cy="923330"/>
          </a:xfrm>
          <a:prstGeom prst="rect">
            <a:avLst/>
          </a:prstGeom>
        </p:spPr>
        <p:txBody>
          <a:bodyPr wrap="square">
            <a:spAutoFit/>
          </a:bodyPr>
          <a:lstStyle/>
          <a:p>
            <a:r>
              <a:rPr lang="es-SV" b="1" dirty="0">
                <a:solidFill>
                  <a:schemeClr val="bg1"/>
                </a:solidFill>
                <a:latin typeface="Georgia" panose="02040502050405020303" pitchFamily="18" charset="0"/>
              </a:rPr>
              <a:t>Y yo os digo que cualquiera que repudia a su mujer, salvo por causa de fornicación, y se casa con otra, adultera; y el que se casa con la repudiada, adultera. </a:t>
            </a:r>
            <a:r>
              <a:rPr lang="es-SV" b="1" dirty="0">
                <a:solidFill>
                  <a:srgbClr val="FFFF00"/>
                </a:solidFill>
                <a:latin typeface="Georgia" panose="02040502050405020303" pitchFamily="18" charset="0"/>
              </a:rPr>
              <a:t>Mateo 19.9</a:t>
            </a:r>
            <a:endParaRPr lang="es-ES" b="1" dirty="0">
              <a:solidFill>
                <a:srgbClr val="FFFF00"/>
              </a:solidFill>
            </a:endParaRPr>
          </a:p>
        </p:txBody>
      </p:sp>
      <p:sp>
        <p:nvSpPr>
          <p:cNvPr id="37" name="CuadroTexto 36"/>
          <p:cNvSpPr txBox="1"/>
          <p:nvPr/>
        </p:nvSpPr>
        <p:spPr>
          <a:xfrm>
            <a:off x="60466" y="6305672"/>
            <a:ext cx="8905002" cy="384721"/>
          </a:xfrm>
          <a:prstGeom prst="rect">
            <a:avLst/>
          </a:prstGeom>
          <a:noFill/>
        </p:spPr>
        <p:txBody>
          <a:bodyPr wrap="none" rtlCol="0">
            <a:spAutoFit/>
          </a:bodyPr>
          <a:lstStyle/>
          <a:p>
            <a:r>
              <a:rPr lang="es-SV" sz="1900" b="1" dirty="0">
                <a:solidFill>
                  <a:schemeClr val="bg1"/>
                </a:solidFill>
                <a:latin typeface="Arial Narrow" panose="020B0606020202030204" pitchFamily="34" charset="0"/>
              </a:rPr>
              <a:t>¿Puede una persona divorciarse de su cónyuge por infidelidad y casarse con otra persona?</a:t>
            </a:r>
            <a:endParaRPr lang="es-ES" sz="1900" b="1" dirty="0">
              <a:solidFill>
                <a:schemeClr val="bg1"/>
              </a:solidFill>
              <a:latin typeface="Arial Narrow" panose="020B0606020202030204" pitchFamily="34" charset="0"/>
            </a:endParaRPr>
          </a:p>
        </p:txBody>
      </p:sp>
      <p:sp>
        <p:nvSpPr>
          <p:cNvPr id="38" name="CuadroTexto 37"/>
          <p:cNvSpPr txBox="1"/>
          <p:nvPr/>
        </p:nvSpPr>
        <p:spPr>
          <a:xfrm>
            <a:off x="2813881" y="3715690"/>
            <a:ext cx="3435900" cy="1384995"/>
          </a:xfrm>
          <a:prstGeom prst="rect">
            <a:avLst/>
          </a:prstGeom>
          <a:noFill/>
        </p:spPr>
        <p:txBody>
          <a:bodyPr wrap="square" rtlCol="0">
            <a:spAutoFit/>
          </a:bodyPr>
          <a:lstStyle/>
          <a:p>
            <a:r>
              <a:rPr lang="es-SV" sz="1400" b="1" dirty="0">
                <a:solidFill>
                  <a:schemeClr val="bg1"/>
                </a:solidFill>
                <a:latin typeface="Arial Narrow" panose="020B0606020202030204" pitchFamily="34" charset="0"/>
              </a:rPr>
              <a:t>Jesús aconseja  que lo más recomendable es el perdón de ambos, por causa de los hijos y mantener unida la familia, pero si no hay acuerdo de ambos, se permite  que el vínculo se rompa, así  Moisés permitió en el pasado, porque había dureza en el corazón. </a:t>
            </a:r>
          </a:p>
        </p:txBody>
      </p:sp>
    </p:spTree>
    <p:extLst>
      <p:ext uri="{BB962C8B-B14F-4D97-AF65-F5344CB8AC3E}">
        <p14:creationId xmlns:p14="http://schemas.microsoft.com/office/powerpoint/2010/main" val="4638229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282443" y="192790"/>
            <a:ext cx="2307042" cy="769441"/>
          </a:xfrm>
          <a:prstGeom prst="rect">
            <a:avLst/>
          </a:prstGeom>
        </p:spPr>
        <p:txBody>
          <a:bodyPr wrap="none">
            <a:spAutoFit/>
          </a:bodyPr>
          <a:lstStyle/>
          <a:p>
            <a:pPr>
              <a:spcAft>
                <a:spcPts val="0"/>
              </a:spcAft>
            </a:pPr>
            <a:r>
              <a:rPr lang="es-ES" sz="4400" b="1" kern="1400" spc="50" dirty="0">
                <a:ln w="9525" cmpd="sng">
                  <a:solidFill>
                    <a:schemeClr val="accent1"/>
                  </a:solidFill>
                  <a:prstDash val="solid"/>
                </a:ln>
                <a:solidFill>
                  <a:srgbClr val="70AD47">
                    <a:tint val="1000"/>
                  </a:srgbClr>
                </a:solidFill>
                <a:effectLst>
                  <a:glow rad="38100">
                    <a:schemeClr val="accent1">
                      <a:alpha val="40000"/>
                    </a:schemeClr>
                  </a:glow>
                </a:effectLst>
                <a:latin typeface="Impact" panose="020B0806030902050204" pitchFamily="34" charset="0"/>
                <a:ea typeface="Times New Roman" panose="02020603050405020304" pitchFamily="18" charset="0"/>
                <a:cs typeface="Times New Roman" panose="02020603050405020304" pitchFamily="18" charset="0"/>
              </a:rPr>
              <a:t>SODOMÍA</a:t>
            </a:r>
            <a:endParaRPr lang="es-ES" sz="8800" b="1" kern="1400" spc="50" dirty="0">
              <a:ln w="9525" cmpd="sng">
                <a:solidFill>
                  <a:schemeClr val="accent1"/>
                </a:solidFill>
                <a:prstDash val="solid"/>
              </a:ln>
              <a:solidFill>
                <a:srgbClr val="70AD47">
                  <a:tint val="1000"/>
                </a:srgbClr>
              </a:solidFill>
              <a:effectLst>
                <a:glow rad="38100">
                  <a:schemeClr val="accent1">
                    <a:alpha val="40000"/>
                  </a:schemeClr>
                </a:glow>
              </a:effectLst>
              <a:latin typeface="Impact" panose="020B0806030902050204" pitchFamily="34" charset="0"/>
              <a:ea typeface="Times New Roman" panose="02020603050405020304" pitchFamily="18" charset="0"/>
              <a:cs typeface="Times New Roman" panose="02020603050405020304" pitchFamily="18" charset="0"/>
            </a:endParaRPr>
          </a:p>
        </p:txBody>
      </p:sp>
      <p:sp>
        <p:nvSpPr>
          <p:cNvPr id="5" name="Rectángulo 4"/>
          <p:cNvSpPr/>
          <p:nvPr/>
        </p:nvSpPr>
        <p:spPr>
          <a:xfrm>
            <a:off x="2971799" y="472941"/>
            <a:ext cx="6172201" cy="3222934"/>
          </a:xfrm>
          <a:prstGeom prst="rect">
            <a:avLst/>
          </a:prstGeom>
        </p:spPr>
        <p:txBody>
          <a:bodyPr wrap="square">
            <a:spAutoFit/>
          </a:bodyPr>
          <a:lstStyle/>
          <a:p>
            <a:pPr>
              <a:lnSpc>
                <a:spcPct val="107000"/>
              </a:lnSpc>
              <a:spcAft>
                <a:spcPts val="0"/>
              </a:spcAft>
            </a:pPr>
            <a:r>
              <a:rPr lang="es-ES" sz="2400" b="1" dirty="0">
                <a:solidFill>
                  <a:schemeClr val="bg1"/>
                </a:solidFill>
                <a:latin typeface="Arial Narrow" panose="020B0606020202030204" pitchFamily="34" charset="0"/>
                <a:ea typeface="Calibri" panose="020F0502020204030204" pitchFamily="34" charset="0"/>
                <a:cs typeface="Arial" panose="020B0604020202020204" pitchFamily="34" charset="0"/>
              </a:rPr>
              <a:t>La sodomía es un término de origen religioso que hace referencia a determinados comportamientos sexuales; históricamente es utilizado para describir el acto del sexo anal entre homosexuales y las demás </a:t>
            </a:r>
            <a:r>
              <a:rPr lang="es-ES" sz="2400" b="1" u="sng" dirty="0">
                <a:solidFill>
                  <a:schemeClr val="bg1"/>
                </a:solidFill>
                <a:latin typeface="Arial Narrow" panose="020B0606020202030204" pitchFamily="34" charset="0"/>
                <a:ea typeface="Calibri" panose="020F0502020204030204" pitchFamily="34" charset="0"/>
                <a:cs typeface="Arial" panose="020B0604020202020204" pitchFamily="34" charset="0"/>
              </a:rPr>
              <a:t>prácticas homosexuales masculinas</a:t>
            </a:r>
            <a:r>
              <a:rPr lang="es-ES" sz="2400" b="1" dirty="0">
                <a:solidFill>
                  <a:schemeClr val="bg1"/>
                </a:solidFill>
                <a:latin typeface="Arial Narrow" panose="020B0606020202030204" pitchFamily="34" charset="0"/>
                <a:ea typeface="Calibri" panose="020F0502020204030204" pitchFamily="34" charset="0"/>
                <a:cs typeface="Arial" panose="020B0604020202020204" pitchFamily="34" charset="0"/>
              </a:rPr>
              <a:t>, si bien también puede usarse para describir el sexo anal heterosexual (entre un hombre y una mujer). </a:t>
            </a:r>
            <a:endParaRPr lang="es-ES" sz="2400" b="1" dirty="0">
              <a:solidFill>
                <a:schemeClr val="bg1"/>
              </a:solidFill>
              <a:latin typeface="Arial Narrow" panose="020B0606020202030204" pitchFamily="34" charset="0"/>
              <a:ea typeface="Calibri" panose="020F0502020204030204" pitchFamily="34" charset="0"/>
              <a:cs typeface="Times New Roman" panose="02020603050405020304" pitchFamily="18" charset="0"/>
            </a:endParaRPr>
          </a:p>
        </p:txBody>
      </p:sp>
      <p:sp>
        <p:nvSpPr>
          <p:cNvPr id="7" name="Rectángulo 6"/>
          <p:cNvSpPr/>
          <p:nvPr/>
        </p:nvSpPr>
        <p:spPr>
          <a:xfrm>
            <a:off x="282443" y="3981449"/>
            <a:ext cx="8575807" cy="2893100"/>
          </a:xfrm>
          <a:prstGeom prst="rect">
            <a:avLst/>
          </a:prstGeom>
          <a:noFill/>
          <a:ln>
            <a:noFill/>
          </a:ln>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p>
            <a:r>
              <a:rPr lang="es-ES" sz="2600" b="1" i="1" dirty="0">
                <a:latin typeface="Arial Narrow" panose="020B0606020202030204" pitchFamily="34" charset="0"/>
                <a:ea typeface="Calibri" panose="020F0502020204030204" pitchFamily="34" charset="0"/>
                <a:cs typeface="Georgia" panose="02040502050405020303" pitchFamily="18" charset="0"/>
              </a:rPr>
              <a:t>La próxima referencia al tema aparece en el relato de Lot en Sodoma (</a:t>
            </a:r>
            <a:r>
              <a:rPr lang="es-ES" sz="2600" b="1" i="1" u="sng" dirty="0">
                <a:latin typeface="Arial Narrow" panose="020B0606020202030204" pitchFamily="34" charset="0"/>
                <a:ea typeface="Calibri" panose="020F0502020204030204" pitchFamily="34" charset="0"/>
                <a:cs typeface="Georgia" panose="02040502050405020303" pitchFamily="18" charset="0"/>
              </a:rPr>
              <a:t>Génesis_19:1-38</a:t>
            </a:r>
            <a:r>
              <a:rPr lang="es-ES" sz="2600" b="1" i="1" dirty="0">
                <a:latin typeface="Arial Narrow" panose="020B0606020202030204" pitchFamily="34" charset="0"/>
                <a:ea typeface="Calibri" panose="020F0502020204030204" pitchFamily="34" charset="0"/>
                <a:cs typeface="Georgia" panose="02040502050405020303" pitchFamily="18" charset="0"/>
              </a:rPr>
              <a:t>). La expresión de los sodomitas: “</a:t>
            </a:r>
            <a:r>
              <a:rPr lang="es-ES" sz="2600" b="1" i="1" dirty="0">
                <a:solidFill>
                  <a:srgbClr val="FFFF00"/>
                </a:solidFill>
                <a:latin typeface="Arial Narrow" panose="020B0606020202030204" pitchFamily="34" charset="0"/>
                <a:ea typeface="Calibri" panose="020F0502020204030204" pitchFamily="34" charset="0"/>
                <a:cs typeface="Georgia" panose="02040502050405020303" pitchFamily="18" charset="0"/>
              </a:rPr>
              <a:t>Sácalos, para que los conozcamos</a:t>
            </a:r>
            <a:r>
              <a:rPr lang="es-ES" sz="2600" b="1" i="1" dirty="0">
                <a:latin typeface="Arial Narrow" panose="020B0606020202030204" pitchFamily="34" charset="0"/>
                <a:ea typeface="Calibri" panose="020F0502020204030204" pitchFamily="34" charset="0"/>
                <a:cs typeface="Georgia" panose="02040502050405020303" pitchFamily="18" charset="0"/>
              </a:rPr>
              <a:t>”, refiriéndose a los varones que visitaban a Lot, es una alusión a actos sexuales, aunque algunas personas opinan que el pecado de los sodomitas fue solamente el haber faltado al deber de la hospitalidad; pero esa es solo una opinión.</a:t>
            </a:r>
            <a:endParaRPr lang="es-ES" sz="2600" b="1" i="1" dirty="0">
              <a:latin typeface="Arial Narrow" panose="020B0606020202030204" pitchFamily="34" charset="0"/>
            </a:endParaRPr>
          </a:p>
        </p:txBody>
      </p:sp>
      <p:pic>
        <p:nvPicPr>
          <p:cNvPr id="2" name="Imagen 1"/>
          <p:cNvPicPr>
            <a:picLocks noChangeAspect="1"/>
          </p:cNvPicPr>
          <p:nvPr/>
        </p:nvPicPr>
        <p:blipFill>
          <a:blip r:embed="rId2"/>
          <a:stretch>
            <a:fillRect/>
          </a:stretch>
        </p:blipFill>
        <p:spPr>
          <a:xfrm>
            <a:off x="390615" y="962231"/>
            <a:ext cx="2198870" cy="3019218"/>
          </a:xfrm>
          <a:prstGeom prst="rect">
            <a:avLst/>
          </a:prstGeom>
        </p:spPr>
      </p:pic>
    </p:spTree>
    <p:extLst>
      <p:ext uri="{BB962C8B-B14F-4D97-AF65-F5344CB8AC3E}">
        <p14:creationId xmlns:p14="http://schemas.microsoft.com/office/powerpoint/2010/main" val="35558911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342900" y="1107742"/>
            <a:ext cx="8248650" cy="4966103"/>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wrap="square">
            <a:spAutoFit/>
          </a:bodyPr>
          <a:lstStyle/>
          <a:p>
            <a:pPr algn="ctr">
              <a:lnSpc>
                <a:spcPct val="107000"/>
              </a:lnSpc>
              <a:spcAft>
                <a:spcPts val="0"/>
              </a:spcAft>
            </a:pPr>
            <a:r>
              <a:rPr lang="es-ES" sz="2800" b="1" dirty="0">
                <a:solidFill>
                  <a:schemeClr val="accent4">
                    <a:lumMod val="40000"/>
                    <a:lumOff val="60000"/>
                  </a:schemeClr>
                </a:solidFill>
                <a:latin typeface="Arial Narrow" panose="020B0606020202030204" pitchFamily="34" charset="0"/>
                <a:ea typeface="Calibri" panose="020F0502020204030204" pitchFamily="34" charset="0"/>
                <a:cs typeface="Georgia" panose="02040502050405020303" pitchFamily="18" charset="0"/>
              </a:rPr>
              <a:t>La Biblia señala que la práctica de la </a:t>
            </a:r>
            <a:r>
              <a:rPr lang="es-ES" sz="2800" b="1" i="1" dirty="0">
                <a:solidFill>
                  <a:schemeClr val="accent4">
                    <a:lumMod val="40000"/>
                    <a:lumOff val="60000"/>
                  </a:schemeClr>
                </a:solidFill>
                <a:latin typeface="Arial Narrow" panose="020B0606020202030204" pitchFamily="34" charset="0"/>
                <a:ea typeface="Calibri" panose="020F0502020204030204" pitchFamily="34" charset="0"/>
                <a:cs typeface="Georgia" panose="02040502050405020303" pitchFamily="18" charset="0"/>
              </a:rPr>
              <a:t>homosexualidad</a:t>
            </a:r>
            <a:r>
              <a:rPr lang="es-ES" sz="2800" b="1" dirty="0">
                <a:solidFill>
                  <a:schemeClr val="accent4">
                    <a:lumMod val="40000"/>
                    <a:lumOff val="60000"/>
                  </a:schemeClr>
                </a:solidFill>
                <a:latin typeface="Arial Narrow" panose="020B0606020202030204" pitchFamily="34" charset="0"/>
                <a:ea typeface="Calibri" panose="020F0502020204030204" pitchFamily="34" charset="0"/>
                <a:cs typeface="Georgia" panose="02040502050405020303" pitchFamily="18" charset="0"/>
              </a:rPr>
              <a:t> es un pecado. </a:t>
            </a:r>
          </a:p>
          <a:p>
            <a:pPr algn="just">
              <a:lnSpc>
                <a:spcPct val="107000"/>
              </a:lnSpc>
              <a:spcAft>
                <a:spcPts val="0"/>
              </a:spcAft>
            </a:pPr>
            <a:endParaRPr lang="es-ES" sz="2400" b="1" dirty="0">
              <a:latin typeface="Arial Narrow" panose="020B0606020202030204" pitchFamily="34" charset="0"/>
              <a:ea typeface="Calibri" panose="020F0502020204030204" pitchFamily="34" charset="0"/>
              <a:cs typeface="Georgia" panose="02040502050405020303" pitchFamily="18" charset="0"/>
            </a:endParaRPr>
          </a:p>
          <a:p>
            <a:pPr algn="just">
              <a:lnSpc>
                <a:spcPct val="107000"/>
              </a:lnSpc>
              <a:spcAft>
                <a:spcPts val="0"/>
              </a:spcAft>
            </a:pPr>
            <a:r>
              <a:rPr lang="es-ES" sz="2400" b="1" dirty="0">
                <a:latin typeface="Arial Narrow" panose="020B0606020202030204" pitchFamily="34" charset="0"/>
                <a:ea typeface="Calibri" panose="020F0502020204030204" pitchFamily="34" charset="0"/>
                <a:cs typeface="Georgia" panose="02040502050405020303" pitchFamily="18" charset="0"/>
              </a:rPr>
              <a:t>En (</a:t>
            </a:r>
            <a:r>
              <a:rPr lang="es-ES" sz="2400" b="1" u="sng" dirty="0">
                <a:latin typeface="Arial Narrow" panose="020B0606020202030204" pitchFamily="34" charset="0"/>
                <a:ea typeface="Calibri" panose="020F0502020204030204" pitchFamily="34" charset="0"/>
                <a:cs typeface="Georgia" panose="02040502050405020303" pitchFamily="18" charset="0"/>
              </a:rPr>
              <a:t>Génesis_9:22-27)</a:t>
            </a:r>
            <a:r>
              <a:rPr lang="es-ES" sz="2400" b="1" dirty="0">
                <a:latin typeface="Arial Narrow" panose="020B0606020202030204" pitchFamily="34" charset="0"/>
                <a:ea typeface="Calibri" panose="020F0502020204030204" pitchFamily="34" charset="0"/>
                <a:cs typeface="Georgia" panose="02040502050405020303" pitchFamily="18" charset="0"/>
              </a:rPr>
              <a:t>, se narra que estando Noé borracho, </a:t>
            </a:r>
            <a:r>
              <a:rPr lang="es-ES" sz="2400" b="1" i="1" dirty="0">
                <a:latin typeface="Arial Narrow" panose="020B0606020202030204" pitchFamily="34" charset="0"/>
                <a:ea typeface="Calibri" panose="020F0502020204030204" pitchFamily="34" charset="0"/>
                <a:cs typeface="Georgia" panose="02040502050405020303" pitchFamily="18" charset="0"/>
              </a:rPr>
              <a:t>“</a:t>
            </a:r>
            <a:r>
              <a:rPr lang="es-ES" sz="2400" b="1" i="1" dirty="0" err="1">
                <a:latin typeface="Arial Narrow" panose="020B0606020202030204" pitchFamily="34" charset="0"/>
                <a:ea typeface="Calibri" panose="020F0502020204030204" pitchFamily="34" charset="0"/>
                <a:cs typeface="Georgia" panose="02040502050405020303" pitchFamily="18" charset="0"/>
              </a:rPr>
              <a:t>Cam</a:t>
            </a:r>
            <a:r>
              <a:rPr lang="es-ES" sz="2400" b="1" i="1" dirty="0">
                <a:latin typeface="Arial Narrow" panose="020B0606020202030204" pitchFamily="34" charset="0"/>
                <a:ea typeface="Calibri" panose="020F0502020204030204" pitchFamily="34" charset="0"/>
                <a:cs typeface="Georgia" panose="02040502050405020303" pitchFamily="18" charset="0"/>
              </a:rPr>
              <a:t>, padre de Canaán, vio la desnudez de su padre”.</a:t>
            </a:r>
            <a:r>
              <a:rPr lang="es-ES" sz="2400" b="1" dirty="0">
                <a:latin typeface="Arial Narrow" panose="020B0606020202030204" pitchFamily="34" charset="0"/>
                <a:ea typeface="Calibri" panose="020F0502020204030204" pitchFamily="34" charset="0"/>
                <a:cs typeface="Georgia" panose="02040502050405020303" pitchFamily="18" charset="0"/>
              </a:rPr>
              <a:t> Cuando Noé </a:t>
            </a:r>
            <a:r>
              <a:rPr lang="es-ES" sz="2400" b="1" i="1" dirty="0">
                <a:latin typeface="Arial Narrow" panose="020B0606020202030204" pitchFamily="34" charset="0"/>
                <a:ea typeface="Calibri" panose="020F0502020204030204" pitchFamily="34" charset="0"/>
                <a:cs typeface="Georgia" panose="02040502050405020303" pitchFamily="18" charset="0"/>
              </a:rPr>
              <a:t>“supo lo que le había hecho su hijo más joven”,</a:t>
            </a:r>
            <a:r>
              <a:rPr lang="es-ES" sz="2400" b="1" dirty="0">
                <a:latin typeface="Arial Narrow" panose="020B0606020202030204" pitchFamily="34" charset="0"/>
                <a:ea typeface="Calibri" panose="020F0502020204030204" pitchFamily="34" charset="0"/>
                <a:cs typeface="Georgia" panose="02040502050405020303" pitchFamily="18" charset="0"/>
              </a:rPr>
              <a:t> lanzó una maldición. Las palabras </a:t>
            </a:r>
            <a:r>
              <a:rPr lang="es-ES" sz="2400" b="1" i="1" dirty="0">
                <a:latin typeface="Arial Narrow" panose="020B0606020202030204" pitchFamily="34" charset="0"/>
                <a:ea typeface="Calibri" panose="020F0502020204030204" pitchFamily="34" charset="0"/>
                <a:cs typeface="Georgia" panose="02040502050405020303" pitchFamily="18" charset="0"/>
              </a:rPr>
              <a:t>“vio la desnudez”,</a:t>
            </a:r>
            <a:r>
              <a:rPr lang="es-ES" sz="2400" b="1" dirty="0">
                <a:latin typeface="Arial Narrow" panose="020B0606020202030204" pitchFamily="34" charset="0"/>
                <a:ea typeface="Calibri" panose="020F0502020204030204" pitchFamily="34" charset="0"/>
                <a:cs typeface="Georgia" panose="02040502050405020303" pitchFamily="18" charset="0"/>
              </a:rPr>
              <a:t> siguiendo la idea de Levítico 18, donde se prohíbe “descubrir la desnudez” de ciertos parientes, sugieren algún acto indecoroso más allá de la simple vista. Este pasaje se relaciona con la tradicional acusación de desviaciones y perversiones sexuales, que se le hace, a los pueblos cananeos, descendientes de </a:t>
            </a:r>
            <a:r>
              <a:rPr lang="es-ES" sz="2400" b="1" dirty="0" err="1">
                <a:latin typeface="Arial Narrow" panose="020B0606020202030204" pitchFamily="34" charset="0"/>
                <a:ea typeface="Calibri" panose="020F0502020204030204" pitchFamily="34" charset="0"/>
                <a:cs typeface="Georgia" panose="02040502050405020303" pitchFamily="18" charset="0"/>
              </a:rPr>
              <a:t>Cam</a:t>
            </a:r>
            <a:r>
              <a:rPr lang="es-ES" sz="2400" b="1" dirty="0">
                <a:latin typeface="Arial Narrow" panose="020B0606020202030204" pitchFamily="34" charset="0"/>
                <a:ea typeface="Calibri" panose="020F0502020204030204" pitchFamily="34" charset="0"/>
                <a:cs typeface="Georgia" panose="02040502050405020303" pitchFamily="18" charset="0"/>
              </a:rPr>
              <a:t>.</a:t>
            </a:r>
            <a:endParaRPr lang="es-ES" sz="2400" b="1" dirty="0">
              <a:latin typeface="Arial Narrow" panose="020B0606020202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8257426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282443" y="42531"/>
            <a:ext cx="1883849" cy="646331"/>
          </a:xfrm>
          <a:prstGeom prst="rect">
            <a:avLst/>
          </a:prstGeom>
        </p:spPr>
        <p:txBody>
          <a:bodyPr wrap="none">
            <a:spAutoFit/>
          </a:bodyPr>
          <a:lstStyle/>
          <a:p>
            <a:pPr>
              <a:spcAft>
                <a:spcPts val="0"/>
              </a:spcAft>
            </a:pPr>
            <a:r>
              <a:rPr lang="es-ES" sz="3600" b="1" kern="1400"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Impact" panose="020B0806030902050204" pitchFamily="34" charset="0"/>
                <a:ea typeface="Times New Roman" panose="02020603050405020304" pitchFamily="18" charset="0"/>
                <a:cs typeface="Times New Roman" panose="02020603050405020304" pitchFamily="18" charset="0"/>
              </a:rPr>
              <a:t>SODOMÍA</a:t>
            </a:r>
            <a:endParaRPr lang="es-ES" sz="7200" b="1" kern="1400"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Impact" panose="020B0806030902050204" pitchFamily="34" charset="0"/>
              <a:ea typeface="Times New Roman" panose="02020603050405020304" pitchFamily="18" charset="0"/>
              <a:cs typeface="Times New Roman" panose="02020603050405020304" pitchFamily="18" charset="0"/>
            </a:endParaRPr>
          </a:p>
        </p:txBody>
      </p:sp>
      <p:sp>
        <p:nvSpPr>
          <p:cNvPr id="5" name="Rectángulo 4"/>
          <p:cNvSpPr/>
          <p:nvPr/>
        </p:nvSpPr>
        <p:spPr>
          <a:xfrm>
            <a:off x="282443" y="688862"/>
            <a:ext cx="8534400" cy="4768357"/>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algn="just">
              <a:lnSpc>
                <a:spcPct val="107000"/>
              </a:lnSpc>
              <a:spcBef>
                <a:spcPts val="500"/>
              </a:spcBef>
              <a:spcAft>
                <a:spcPts val="500"/>
              </a:spcAft>
            </a:pPr>
            <a:r>
              <a:rPr lang="es-ES" sz="2600" b="1" dirty="0">
                <a:latin typeface="Arial Narrow" panose="020B0606020202030204" pitchFamily="34" charset="0"/>
                <a:ea typeface="Calibri" panose="020F0502020204030204" pitchFamily="34" charset="0"/>
                <a:cs typeface="Georgia" panose="02040502050405020303" pitchFamily="18" charset="0"/>
              </a:rPr>
              <a:t>La palabra “sodomita”, tal como se usa en la Biblia, es una traducción que se refiere a los hieródulos, hombres que ejercían la prostitución con hombres y mujeres en santuarios y cultos paganos. En hebreo, la palabra que los señala no se deriva de Sodoma (</a:t>
            </a:r>
            <a:r>
              <a:rPr lang="es-ES" sz="2600" b="1" i="1" dirty="0" err="1">
                <a:latin typeface="Arial Narrow" panose="020B0606020202030204" pitchFamily="34" charset="0"/>
                <a:ea typeface="Calibri" panose="020F0502020204030204" pitchFamily="34" charset="0"/>
                <a:cs typeface="Georgia" panose="02040502050405020303" pitchFamily="18" charset="0"/>
              </a:rPr>
              <a:t>cedom</a:t>
            </a:r>
            <a:r>
              <a:rPr lang="es-ES" sz="2600" b="1" dirty="0">
                <a:latin typeface="Arial Narrow" panose="020B0606020202030204" pitchFamily="34" charset="0"/>
                <a:ea typeface="Calibri" panose="020F0502020204030204" pitchFamily="34" charset="0"/>
                <a:cs typeface="Georgia" panose="02040502050405020303" pitchFamily="18" charset="0"/>
              </a:rPr>
              <a:t>), pues hay un término específico para este tipo de persona: “</a:t>
            </a:r>
            <a:r>
              <a:rPr lang="es-ES" sz="2600" b="1" i="1" dirty="0" err="1">
                <a:latin typeface="Arial Narrow" panose="020B0606020202030204" pitchFamily="34" charset="0"/>
                <a:ea typeface="Calibri" panose="020F0502020204030204" pitchFamily="34" charset="0"/>
                <a:cs typeface="Georgia" panose="02040502050405020303" pitchFamily="18" charset="0"/>
              </a:rPr>
              <a:t>qadesh</a:t>
            </a:r>
            <a:r>
              <a:rPr lang="es-ES" sz="2600" b="1" i="1" dirty="0">
                <a:latin typeface="Arial Narrow" panose="020B0606020202030204" pitchFamily="34" charset="0"/>
                <a:ea typeface="Calibri" panose="020F0502020204030204" pitchFamily="34" charset="0"/>
                <a:cs typeface="Georgia" panose="02040502050405020303" pitchFamily="18" charset="0"/>
              </a:rPr>
              <a:t>”,</a:t>
            </a:r>
            <a:r>
              <a:rPr lang="es-ES" sz="2600" b="1" dirty="0">
                <a:latin typeface="Arial Narrow" panose="020B0606020202030204" pitchFamily="34" charset="0"/>
                <a:ea typeface="Calibri" panose="020F0502020204030204" pitchFamily="34" charset="0"/>
                <a:cs typeface="Georgia" panose="02040502050405020303" pitchFamily="18" charset="0"/>
              </a:rPr>
              <a:t> con una connotación muy religiosa. Otro incidente digno de observación es el de (</a:t>
            </a:r>
            <a:r>
              <a:rPr lang="es-ES" sz="2600" b="1" u="sng" dirty="0">
                <a:latin typeface="Arial Narrow" panose="020B0606020202030204" pitchFamily="34" charset="0"/>
                <a:ea typeface="Calibri" panose="020F0502020204030204" pitchFamily="34" charset="0"/>
                <a:cs typeface="Georgia" panose="02040502050405020303" pitchFamily="18" charset="0"/>
              </a:rPr>
              <a:t>Jue_19:16-30)</a:t>
            </a:r>
            <a:r>
              <a:rPr lang="es-ES" sz="2600" b="1" dirty="0">
                <a:latin typeface="Arial Narrow" panose="020B0606020202030204" pitchFamily="34" charset="0"/>
                <a:ea typeface="Calibri" panose="020F0502020204030204" pitchFamily="34" charset="0"/>
                <a:cs typeface="Georgia" panose="02040502050405020303" pitchFamily="18" charset="0"/>
              </a:rPr>
              <a:t>, donde unos benjamitas quisieron tener relaciones sexuales </a:t>
            </a:r>
            <a:r>
              <a:rPr lang="es-ES" sz="2600" b="1" i="1" dirty="0">
                <a:solidFill>
                  <a:srgbClr val="FF0000"/>
                </a:solidFill>
                <a:latin typeface="Arial Narrow" panose="020B0606020202030204" pitchFamily="34" charset="0"/>
                <a:ea typeface="Calibri" panose="020F0502020204030204" pitchFamily="34" charset="0"/>
                <a:cs typeface="Georgia" panose="02040502050405020303" pitchFamily="18" charset="0"/>
              </a:rPr>
              <a:t>(“Saca al hombre ... para que lo conozcamos”)</a:t>
            </a:r>
            <a:r>
              <a:rPr lang="es-ES" sz="2600" b="1" dirty="0">
                <a:solidFill>
                  <a:srgbClr val="FF0000"/>
                </a:solidFill>
                <a:latin typeface="Arial Narrow" panose="020B0606020202030204" pitchFamily="34" charset="0"/>
                <a:ea typeface="Calibri" panose="020F0502020204030204" pitchFamily="34" charset="0"/>
                <a:cs typeface="Georgia" panose="02040502050405020303" pitchFamily="18" charset="0"/>
              </a:rPr>
              <a:t> </a:t>
            </a:r>
            <a:r>
              <a:rPr lang="es-ES" sz="2600" b="1" dirty="0">
                <a:latin typeface="Arial Narrow" panose="020B0606020202030204" pitchFamily="34" charset="0"/>
                <a:ea typeface="Calibri" panose="020F0502020204030204" pitchFamily="34" charset="0"/>
                <a:cs typeface="Georgia" panose="02040502050405020303" pitchFamily="18" charset="0"/>
              </a:rPr>
              <a:t>con un levita y terminan infligiendo grandes maltratos a su mujer. Esto ocasionó una guerra civil en Israel (Jueces_20:1-48).</a:t>
            </a:r>
            <a:endParaRPr lang="es-ES" sz="2600" b="1" dirty="0">
              <a:latin typeface="Arial Narrow" panose="020B0606020202030204" pitchFamily="34" charset="0"/>
              <a:ea typeface="Calibri" panose="020F0502020204030204" pitchFamily="34" charset="0"/>
              <a:cs typeface="Times New Roman" panose="02020603050405020304" pitchFamily="18" charset="0"/>
            </a:endParaRPr>
          </a:p>
        </p:txBody>
      </p:sp>
      <p:sp>
        <p:nvSpPr>
          <p:cNvPr id="7" name="Rectángulo 6"/>
          <p:cNvSpPr/>
          <p:nvPr/>
        </p:nvSpPr>
        <p:spPr>
          <a:xfrm>
            <a:off x="2263643" y="5688051"/>
            <a:ext cx="4572000" cy="830997"/>
          </a:xfrm>
          <a:prstGeom prst="rect">
            <a:avLst/>
          </a:prstGeom>
        </p:spPr>
        <p:style>
          <a:lnRef idx="2">
            <a:schemeClr val="dk1"/>
          </a:lnRef>
          <a:fillRef idx="1">
            <a:schemeClr val="lt1"/>
          </a:fillRef>
          <a:effectRef idx="0">
            <a:schemeClr val="dk1"/>
          </a:effectRef>
          <a:fontRef idx="minor">
            <a:schemeClr val="dk1"/>
          </a:fontRef>
        </p:style>
        <p:txBody>
          <a:bodyPr wrap="square" lIns="91440" tIns="45720" rIns="91440" bIns="45720">
            <a:spAutoFit/>
          </a:bodyPr>
          <a:lstStyle/>
          <a:p>
            <a:pPr algn="ctr"/>
            <a:r>
              <a:rPr lang="es-ES" sz="2400" dirty="0">
                <a:ln w="0"/>
                <a:solidFill>
                  <a:schemeClr val="tx1"/>
                </a:solidFill>
                <a:effectLst>
                  <a:outerShdw blurRad="38100" dist="19050" dir="2700000" algn="tl" rotWithShape="0">
                    <a:schemeClr val="dk1">
                      <a:alpha val="40000"/>
                    </a:schemeClr>
                  </a:outerShdw>
                </a:effectLst>
                <a:latin typeface="Berlin Sans FB" panose="020E0602020502020306" pitchFamily="34" charset="0"/>
              </a:rPr>
              <a:t>Compárese </a:t>
            </a:r>
          </a:p>
          <a:p>
            <a:pPr algn="ctr"/>
            <a:r>
              <a:rPr lang="es-ES" sz="2400" dirty="0">
                <a:ln w="0"/>
                <a:solidFill>
                  <a:schemeClr val="tx1"/>
                </a:solidFill>
                <a:effectLst>
                  <a:outerShdw blurRad="38100" dist="19050" dir="2700000" algn="tl" rotWithShape="0">
                    <a:schemeClr val="dk1">
                      <a:alpha val="40000"/>
                    </a:schemeClr>
                  </a:outerShdw>
                </a:effectLst>
                <a:latin typeface="Berlin Sans FB" panose="020E0602020502020306" pitchFamily="34" charset="0"/>
              </a:rPr>
              <a:t>Génesis 19. 4 – 9 </a:t>
            </a:r>
          </a:p>
        </p:txBody>
      </p:sp>
    </p:spTree>
    <p:extLst>
      <p:ext uri="{BB962C8B-B14F-4D97-AF65-F5344CB8AC3E}">
        <p14:creationId xmlns:p14="http://schemas.microsoft.com/office/powerpoint/2010/main" val="282994851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304801" y="805253"/>
            <a:ext cx="8420100" cy="6052747"/>
          </a:xfrm>
          <a:prstGeom prst="rect">
            <a:avLst/>
          </a:prstGeom>
          <a:noFill/>
        </p:spPr>
        <p:style>
          <a:lnRef idx="2">
            <a:schemeClr val="dk1">
              <a:shade val="50000"/>
            </a:schemeClr>
          </a:lnRef>
          <a:fillRef idx="1">
            <a:schemeClr val="dk1"/>
          </a:fillRef>
          <a:effectRef idx="0">
            <a:schemeClr val="dk1"/>
          </a:effectRef>
          <a:fontRef idx="minor">
            <a:schemeClr val="lt1"/>
          </a:fontRef>
        </p:style>
        <p:txBody>
          <a:bodyPr wrap="square">
            <a:spAutoFit/>
          </a:bodyPr>
          <a:lstStyle/>
          <a:p>
            <a:pPr algn="ctr">
              <a:lnSpc>
                <a:spcPct val="107000"/>
              </a:lnSpc>
              <a:spcAft>
                <a:spcPts val="0"/>
              </a:spcAft>
            </a:pPr>
            <a:r>
              <a:rPr lang="es-ES" sz="2600" b="1" dirty="0">
                <a:ln w="0"/>
                <a:solidFill>
                  <a:schemeClr val="accent4">
                    <a:lumMod val="20000"/>
                    <a:lumOff val="80000"/>
                  </a:schemeClr>
                </a:solidFill>
                <a:latin typeface="Arial Narrow" panose="020B0606020202030204" pitchFamily="34" charset="0"/>
                <a:ea typeface="Calibri" panose="020F0502020204030204" pitchFamily="34" charset="0"/>
                <a:cs typeface="Georgia" panose="02040502050405020303" pitchFamily="18" charset="0"/>
              </a:rPr>
              <a:t>“</a:t>
            </a:r>
            <a:r>
              <a:rPr lang="es-ES" sz="2600" b="1" i="1" dirty="0">
                <a:ln w="0"/>
                <a:solidFill>
                  <a:schemeClr val="accent4">
                    <a:lumMod val="20000"/>
                    <a:lumOff val="80000"/>
                  </a:schemeClr>
                </a:solidFill>
                <a:latin typeface="Arial Narrow" panose="020B0606020202030204" pitchFamily="34" charset="0"/>
                <a:ea typeface="Calibri" panose="020F0502020204030204" pitchFamily="34" charset="0"/>
                <a:cs typeface="Georgia" panose="02040502050405020303" pitchFamily="18" charset="0"/>
              </a:rPr>
              <a:t>Pero cuando estaban gozosos, he aquí que los hombres de aquella ciudad, hombres perversos, rodearon la casa, golpeando a la puerta; y hablaron al anciano, dueño de la casa, diciendo: Saca al hombre que ha entrado en tu casa, para que lo conozcamos. Y salió a ellos el dueño de la casa y les dijo: No, hermanos míos, os ruego que no cometáis este mal; ya que este hombre ha entrado en mi casa, no hagáis esta maldad. He aquí mi hija virgen, y la concubina de él; yo os las sacaré ahora; humilladlas y haced con ellas como os parezca, y no hagáis a este hombre cosa tan infame. Mas aquellos hombres no le quisieron oír; por lo que, tomando aquel hombre a su concubina, la sacó; y entraron a ella, y abusaron de ella toda la noche hasta la mañana, y la dejaron cuando apuntaba el alba</a:t>
            </a:r>
            <a:r>
              <a:rPr lang="es-ES" sz="2600" b="1" dirty="0">
                <a:ln w="0"/>
                <a:solidFill>
                  <a:schemeClr val="accent4">
                    <a:lumMod val="20000"/>
                    <a:lumOff val="80000"/>
                  </a:schemeClr>
                </a:solidFill>
                <a:latin typeface="Arial Narrow" panose="020B0606020202030204" pitchFamily="34" charset="0"/>
                <a:ea typeface="Calibri" panose="020F0502020204030204" pitchFamily="34" charset="0"/>
                <a:cs typeface="Georgia" panose="02040502050405020303" pitchFamily="18" charset="0"/>
              </a:rPr>
              <a:t>” </a:t>
            </a:r>
            <a:r>
              <a:rPr lang="es-ES" sz="2600" b="1" dirty="0">
                <a:ln w="0"/>
                <a:solidFill>
                  <a:srgbClr val="FFFF00"/>
                </a:solidFill>
                <a:latin typeface="Arial Narrow" panose="020B0606020202030204" pitchFamily="34" charset="0"/>
                <a:ea typeface="Calibri" panose="020F0502020204030204" pitchFamily="34" charset="0"/>
                <a:cs typeface="Georgia" panose="02040502050405020303" pitchFamily="18" charset="0"/>
              </a:rPr>
              <a:t>Jueces 19.22 – 25</a:t>
            </a:r>
            <a:endParaRPr lang="es-ES" sz="2600" b="1" dirty="0">
              <a:ln w="0"/>
              <a:solidFill>
                <a:srgbClr val="FFFF00"/>
              </a:solidFill>
              <a:latin typeface="Arial Narrow" panose="020B0606020202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6671351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282443" y="192790"/>
            <a:ext cx="1696298" cy="584775"/>
          </a:xfrm>
          <a:prstGeom prst="rect">
            <a:avLst/>
          </a:prstGeom>
        </p:spPr>
        <p:txBody>
          <a:bodyPr wrap="none">
            <a:spAutoFit/>
          </a:bodyPr>
          <a:lstStyle/>
          <a:p>
            <a:pPr>
              <a:spcAft>
                <a:spcPts val="0"/>
              </a:spcAft>
            </a:pPr>
            <a:r>
              <a:rPr lang="es-ES" sz="3200" b="1" kern="1400"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Impact" panose="020B0806030902050204" pitchFamily="34" charset="0"/>
                <a:ea typeface="Times New Roman" panose="02020603050405020304" pitchFamily="18" charset="0"/>
                <a:cs typeface="Times New Roman" panose="02020603050405020304" pitchFamily="18" charset="0"/>
              </a:rPr>
              <a:t>SODOMÍA</a:t>
            </a:r>
            <a:endParaRPr lang="es-ES" sz="6600" b="1" kern="1400"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Impact" panose="020B0806030902050204" pitchFamily="34" charset="0"/>
              <a:ea typeface="Times New Roman" panose="02020603050405020304" pitchFamily="18" charset="0"/>
              <a:cs typeface="Times New Roman" panose="02020603050405020304" pitchFamily="18" charset="0"/>
            </a:endParaRPr>
          </a:p>
        </p:txBody>
      </p:sp>
      <p:sp>
        <p:nvSpPr>
          <p:cNvPr id="6" name="Rectángulo 5"/>
          <p:cNvSpPr/>
          <p:nvPr/>
        </p:nvSpPr>
        <p:spPr>
          <a:xfrm>
            <a:off x="282443" y="654455"/>
            <a:ext cx="8175757" cy="5665141"/>
          </a:xfrm>
          <a:prstGeom prst="rect">
            <a:avLst/>
          </a:prstGeom>
        </p:spPr>
        <p:txBody>
          <a:bodyPr wrap="square">
            <a:spAutoFit/>
          </a:bodyPr>
          <a:lstStyle/>
          <a:p>
            <a:pPr algn="just">
              <a:lnSpc>
                <a:spcPct val="107000"/>
              </a:lnSpc>
              <a:spcBef>
                <a:spcPts val="500"/>
              </a:spcBef>
              <a:spcAft>
                <a:spcPts val="500"/>
              </a:spcAft>
            </a:pPr>
            <a:r>
              <a:rPr lang="es-ES" sz="2000" b="1" dirty="0">
                <a:ln w="0"/>
                <a:solidFill>
                  <a:schemeClr val="bg1"/>
                </a:solidFill>
                <a:effectLst>
                  <a:outerShdw blurRad="38100" dist="25400" dir="5400000" algn="ctr" rotWithShape="0">
                    <a:srgbClr val="6E747A">
                      <a:alpha val="43000"/>
                    </a:srgbClr>
                  </a:outerShdw>
                </a:effectLst>
                <a:latin typeface="Arial Narrow" panose="020B0606020202030204" pitchFamily="34" charset="0"/>
                <a:ea typeface="Calibri" panose="020F0502020204030204" pitchFamily="34" charset="0"/>
                <a:cs typeface="Georgia" panose="02040502050405020303" pitchFamily="18" charset="0"/>
              </a:rPr>
              <a:t>Dios prohibió la práctica de la homosexualidad: “No haya ramera de entre las hijas de Israel, ni haya sodomita [</a:t>
            </a:r>
            <a:r>
              <a:rPr lang="es-ES" sz="2000" b="1" dirty="0" err="1">
                <a:ln w="0"/>
                <a:solidFill>
                  <a:schemeClr val="bg1"/>
                </a:solidFill>
                <a:effectLst>
                  <a:outerShdw blurRad="38100" dist="25400" dir="5400000" algn="ctr" rotWithShape="0">
                    <a:srgbClr val="6E747A">
                      <a:alpha val="43000"/>
                    </a:srgbClr>
                  </a:outerShdw>
                </a:effectLst>
                <a:latin typeface="Arial Narrow" panose="020B0606020202030204" pitchFamily="34" charset="0"/>
                <a:ea typeface="Calibri" panose="020F0502020204030204" pitchFamily="34" charset="0"/>
                <a:cs typeface="Georgia" panose="02040502050405020303" pitchFamily="18" charset="0"/>
              </a:rPr>
              <a:t>qadesh</a:t>
            </a:r>
            <a:r>
              <a:rPr lang="es-ES" sz="2000" b="1" dirty="0">
                <a:ln w="0"/>
                <a:solidFill>
                  <a:schemeClr val="bg1"/>
                </a:solidFill>
                <a:effectLst>
                  <a:outerShdw blurRad="38100" dist="25400" dir="5400000" algn="ctr" rotWithShape="0">
                    <a:srgbClr val="6E747A">
                      <a:alpha val="43000"/>
                    </a:srgbClr>
                  </a:outerShdw>
                </a:effectLst>
                <a:latin typeface="Arial Narrow" panose="020B0606020202030204" pitchFamily="34" charset="0"/>
                <a:ea typeface="Calibri" panose="020F0502020204030204" pitchFamily="34" charset="0"/>
                <a:cs typeface="Georgia" panose="02040502050405020303" pitchFamily="18" charset="0"/>
              </a:rPr>
              <a:t>] de entre los hijos de Israel” (Deuteronomio_23:17). En el versículo siguiente se añade: “No traerás la paga de una ramera ni el precio de un perro a la casa de Jehová” (Deuteronomio_23:18). El término “perro” (Apocalipsis_22:15) se aplicaba a los que practicaban la prostitución masculina en los templos paganos. Parte del pago que éstos recibían se dejaba para uso en el templo del caso, que es lo que se prohíbe hacer en el templo de Dios. No sólo la Biblia los llama así, sino que en textos paganos se usa también el término en esa forma. Los griegos los llamaban “</a:t>
            </a:r>
            <a:r>
              <a:rPr lang="es-ES" sz="2000" b="1" dirty="0" err="1">
                <a:ln w="0"/>
                <a:solidFill>
                  <a:schemeClr val="bg1"/>
                </a:solidFill>
                <a:effectLst>
                  <a:outerShdw blurRad="38100" dist="25400" dir="5400000" algn="ctr" rotWithShape="0">
                    <a:srgbClr val="6E747A">
                      <a:alpha val="43000"/>
                    </a:srgbClr>
                  </a:outerShdw>
                </a:effectLst>
                <a:latin typeface="Arial Narrow" panose="020B0606020202030204" pitchFamily="34" charset="0"/>
                <a:ea typeface="Calibri" panose="020F0502020204030204" pitchFamily="34" charset="0"/>
                <a:cs typeface="Georgia" panose="02040502050405020303" pitchFamily="18" charset="0"/>
              </a:rPr>
              <a:t>kinaidos</a:t>
            </a:r>
            <a:r>
              <a:rPr lang="es-ES" sz="2000" b="1" dirty="0">
                <a:ln w="0"/>
                <a:solidFill>
                  <a:schemeClr val="bg1"/>
                </a:solidFill>
                <a:effectLst>
                  <a:outerShdw blurRad="38100" dist="25400" dir="5400000" algn="ctr" rotWithShape="0">
                    <a:srgbClr val="6E747A">
                      <a:alpha val="43000"/>
                    </a:srgbClr>
                  </a:outerShdw>
                </a:effectLst>
                <a:latin typeface="Arial Narrow" panose="020B0606020202030204" pitchFamily="34" charset="0"/>
                <a:ea typeface="Calibri" panose="020F0502020204030204" pitchFamily="34" charset="0"/>
                <a:cs typeface="Georgia" panose="02040502050405020303" pitchFamily="18" charset="0"/>
              </a:rPr>
              <a:t>” por la apariencia que daban al practicar este abominable acto (la posición en la que se ponían). Pero los israelitas copiaron estas prácticas de los cananeos, especialmente con el culto de </a:t>
            </a:r>
            <a:r>
              <a:rPr lang="es-ES" sz="2000" b="1" dirty="0" err="1">
                <a:ln w="0"/>
                <a:solidFill>
                  <a:schemeClr val="bg1"/>
                </a:solidFill>
                <a:effectLst>
                  <a:outerShdw blurRad="38100" dist="25400" dir="5400000" algn="ctr" rotWithShape="0">
                    <a:srgbClr val="6E747A">
                      <a:alpha val="43000"/>
                    </a:srgbClr>
                  </a:outerShdw>
                </a:effectLst>
                <a:latin typeface="Arial Narrow" panose="020B0606020202030204" pitchFamily="34" charset="0"/>
                <a:ea typeface="Calibri" panose="020F0502020204030204" pitchFamily="34" charset="0"/>
                <a:cs typeface="Georgia" panose="02040502050405020303" pitchFamily="18" charset="0"/>
              </a:rPr>
              <a:t>Astarot</a:t>
            </a:r>
            <a:r>
              <a:rPr lang="es-ES" sz="2000" b="1" dirty="0">
                <a:ln w="0"/>
                <a:solidFill>
                  <a:schemeClr val="bg1"/>
                </a:solidFill>
                <a:effectLst>
                  <a:outerShdw blurRad="38100" dist="25400" dir="5400000" algn="ctr" rotWithShape="0">
                    <a:srgbClr val="6E747A">
                      <a:alpha val="43000"/>
                    </a:srgbClr>
                  </a:outerShdw>
                </a:effectLst>
                <a:latin typeface="Arial Narrow" panose="020B0606020202030204" pitchFamily="34" charset="0"/>
                <a:ea typeface="Calibri" panose="020F0502020204030204" pitchFamily="34" charset="0"/>
                <a:cs typeface="Georgia" panose="02040502050405020303" pitchFamily="18" charset="0"/>
              </a:rPr>
              <a:t> o Astarté. Así, hubo “sodomitas en la tierra, e hicieron conforme a todas las abominaciones de las naciones...” </a:t>
            </a:r>
            <a:r>
              <a:rPr lang="es-ES" sz="2000" b="1" u="sng" dirty="0">
                <a:ln w="0"/>
                <a:solidFill>
                  <a:schemeClr val="bg1"/>
                </a:solidFill>
                <a:effectLst>
                  <a:outerShdw blurRad="38100" dist="25400" dir="5400000" algn="ctr" rotWithShape="0">
                    <a:srgbClr val="6E747A">
                      <a:alpha val="43000"/>
                    </a:srgbClr>
                  </a:outerShdw>
                </a:effectLst>
                <a:latin typeface="Arial Narrow" panose="020B0606020202030204" pitchFamily="34" charset="0"/>
                <a:ea typeface="Calibri" panose="020F0502020204030204" pitchFamily="34" charset="0"/>
                <a:cs typeface="Georgia" panose="02040502050405020303" pitchFamily="18" charset="0"/>
              </a:rPr>
              <a:t>(1º Reyes_14:24</a:t>
            </a:r>
            <a:r>
              <a:rPr lang="es-ES" sz="2000" b="1" dirty="0">
                <a:ln w="0"/>
                <a:solidFill>
                  <a:schemeClr val="bg1"/>
                </a:solidFill>
                <a:effectLst>
                  <a:outerShdw blurRad="38100" dist="25400" dir="5400000" algn="ctr" rotWithShape="0">
                    <a:srgbClr val="6E747A">
                      <a:alpha val="43000"/>
                    </a:srgbClr>
                  </a:outerShdw>
                </a:effectLst>
                <a:latin typeface="Arial Narrow" panose="020B0606020202030204" pitchFamily="34" charset="0"/>
                <a:ea typeface="Calibri" panose="020F0502020204030204" pitchFamily="34" charset="0"/>
                <a:cs typeface="Georgia" panose="02040502050405020303" pitchFamily="18" charset="0"/>
              </a:rPr>
              <a:t>). Los reyes Asa y Josafat trataron de eliminarlos (1º Reyes_15:12; 22:46). En la reforma religiosa de Josías se derribaron “los lugares de prostitución idolátrica” que estaban en la casa de Jehová, que incluía a sodomitas </a:t>
            </a:r>
            <a:r>
              <a:rPr lang="es-ES" sz="2000" b="1" u="sng" dirty="0">
                <a:ln w="0"/>
                <a:solidFill>
                  <a:schemeClr val="bg1"/>
                </a:solidFill>
                <a:effectLst>
                  <a:outerShdw blurRad="38100" dist="25400" dir="5400000" algn="ctr" rotWithShape="0">
                    <a:srgbClr val="6E747A">
                      <a:alpha val="43000"/>
                    </a:srgbClr>
                  </a:outerShdw>
                </a:effectLst>
                <a:latin typeface="Arial Narrow" panose="020B0606020202030204" pitchFamily="34" charset="0"/>
                <a:ea typeface="Calibri" panose="020F0502020204030204" pitchFamily="34" charset="0"/>
                <a:cs typeface="Georgia" panose="02040502050405020303" pitchFamily="18" charset="0"/>
              </a:rPr>
              <a:t>(2º Reyes_23:7</a:t>
            </a:r>
            <a:r>
              <a:rPr lang="es-ES" sz="2000" b="1" dirty="0">
                <a:ln w="0"/>
                <a:solidFill>
                  <a:schemeClr val="bg1"/>
                </a:solidFill>
                <a:effectLst>
                  <a:outerShdw blurRad="38100" dist="25400" dir="5400000" algn="ctr" rotWithShape="0">
                    <a:srgbClr val="6E747A">
                      <a:alpha val="43000"/>
                    </a:srgbClr>
                  </a:outerShdw>
                </a:effectLst>
                <a:latin typeface="Arial Narrow" panose="020B0606020202030204" pitchFamily="34" charset="0"/>
                <a:ea typeface="Calibri" panose="020F0502020204030204" pitchFamily="34" charset="0"/>
                <a:cs typeface="Georgia" panose="02040502050405020303" pitchFamily="18" charset="0"/>
              </a:rPr>
              <a:t>).</a:t>
            </a:r>
            <a:endParaRPr lang="es-ES" sz="2000" b="1" dirty="0">
              <a:ln w="0"/>
              <a:solidFill>
                <a:schemeClr val="bg1"/>
              </a:solidFill>
              <a:effectLst>
                <a:outerShdw blurRad="38100" dist="25400" dir="5400000" algn="ctr" rotWithShape="0">
                  <a:srgbClr val="6E747A">
                    <a:alpha val="43000"/>
                  </a:srgbClr>
                </a:outerShdw>
              </a:effectLst>
              <a:latin typeface="Arial Narrow" panose="020B0606020202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8726059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301493" y="1749575"/>
            <a:ext cx="8542579" cy="4031873"/>
          </a:xfrm>
          <a:prstGeom prst="rect">
            <a:avLst/>
          </a:prstGeom>
          <a:noFill/>
          <a:ln>
            <a:noFill/>
          </a:ln>
        </p:spPr>
        <p:style>
          <a:lnRef idx="0">
            <a:scrgbClr r="0" g="0" b="0"/>
          </a:lnRef>
          <a:fillRef idx="0">
            <a:scrgbClr r="0" g="0" b="0"/>
          </a:fillRef>
          <a:effectRef idx="0">
            <a:scrgbClr r="0" g="0" b="0"/>
          </a:effectRef>
          <a:fontRef idx="minor">
            <a:schemeClr val="lt1"/>
          </a:fontRef>
        </p:style>
        <p:txBody>
          <a:bodyPr wrap="square">
            <a:spAutoFit/>
          </a:bodyPr>
          <a:lstStyle/>
          <a:p>
            <a:r>
              <a:rPr lang="es-ES" sz="3200" dirty="0">
                <a:latin typeface="Arial Narrow" panose="020B0606020202030204" pitchFamily="34" charset="0"/>
                <a:ea typeface="Calibri" panose="020F0502020204030204" pitchFamily="34" charset="0"/>
                <a:cs typeface="Georgia" panose="02040502050405020303" pitchFamily="18" charset="0"/>
              </a:rPr>
              <a:t>La tradición israelita consideró la </a:t>
            </a:r>
            <a:r>
              <a:rPr lang="es-ES" sz="3200" b="1" i="1" dirty="0">
                <a:latin typeface="Arial Narrow" panose="020B0606020202030204" pitchFamily="34" charset="0"/>
                <a:ea typeface="Calibri" panose="020F0502020204030204" pitchFamily="34" charset="0"/>
                <a:cs typeface="Georgia" panose="02040502050405020303" pitchFamily="18" charset="0"/>
              </a:rPr>
              <a:t>homosexualidad</a:t>
            </a:r>
            <a:r>
              <a:rPr lang="es-ES" sz="3200" dirty="0">
                <a:latin typeface="Arial Narrow" panose="020B0606020202030204" pitchFamily="34" charset="0"/>
                <a:ea typeface="Calibri" panose="020F0502020204030204" pitchFamily="34" charset="0"/>
                <a:cs typeface="Georgia" panose="02040502050405020303" pitchFamily="18" charset="0"/>
              </a:rPr>
              <a:t> como </a:t>
            </a:r>
            <a:r>
              <a:rPr lang="es-ES" sz="3200" u="sng" dirty="0">
                <a:latin typeface="Arial Narrow" panose="020B0606020202030204" pitchFamily="34" charset="0"/>
                <a:ea typeface="Calibri" panose="020F0502020204030204" pitchFamily="34" charset="0"/>
                <a:cs typeface="Georgia" panose="02040502050405020303" pitchFamily="18" charset="0"/>
              </a:rPr>
              <a:t>una aberración</a:t>
            </a:r>
            <a:r>
              <a:rPr lang="es-ES" sz="3200" dirty="0">
                <a:latin typeface="Arial Narrow" panose="020B0606020202030204" pitchFamily="34" charset="0"/>
                <a:ea typeface="Calibri" panose="020F0502020204030204" pitchFamily="34" charset="0"/>
                <a:cs typeface="Georgia" panose="02040502050405020303" pitchFamily="18" charset="0"/>
              </a:rPr>
              <a:t>, y su práctica como una violación de la naturaleza y de las leyes de Dios. Al compararse con otros pueblos, los judíos hacían resaltar la </a:t>
            </a:r>
            <a:r>
              <a:rPr lang="es-ES" sz="3200" b="1" i="1" dirty="0">
                <a:latin typeface="Arial Narrow" panose="020B0606020202030204" pitchFamily="34" charset="0"/>
                <a:ea typeface="Calibri" panose="020F0502020204030204" pitchFamily="34" charset="0"/>
                <a:cs typeface="Georgia" panose="02040502050405020303" pitchFamily="18" charset="0"/>
              </a:rPr>
              <a:t>homosexualidad</a:t>
            </a:r>
            <a:r>
              <a:rPr lang="es-ES" sz="3200" dirty="0">
                <a:latin typeface="Arial Narrow" panose="020B0606020202030204" pitchFamily="34" charset="0"/>
                <a:ea typeface="Calibri" panose="020F0502020204030204" pitchFamily="34" charset="0"/>
                <a:cs typeface="Georgia" panose="02040502050405020303" pitchFamily="18" charset="0"/>
              </a:rPr>
              <a:t> practicada por los gentiles como un </a:t>
            </a:r>
            <a:r>
              <a:rPr lang="es-ES" sz="3200" u="sng" dirty="0">
                <a:latin typeface="Arial Narrow" panose="020B0606020202030204" pitchFamily="34" charset="0"/>
                <a:ea typeface="Calibri" panose="020F0502020204030204" pitchFamily="34" charset="0"/>
                <a:cs typeface="Georgia" panose="02040502050405020303" pitchFamily="18" charset="0"/>
              </a:rPr>
              <a:t>signo de degradación</a:t>
            </a:r>
            <a:r>
              <a:rPr lang="es-ES" sz="3200" dirty="0">
                <a:latin typeface="Arial Narrow" panose="020B0606020202030204" pitchFamily="34" charset="0"/>
                <a:ea typeface="Calibri" panose="020F0502020204030204" pitchFamily="34" charset="0"/>
                <a:cs typeface="Georgia" panose="02040502050405020303" pitchFamily="18" charset="0"/>
              </a:rPr>
              <a:t>, mientras que, entre ellos, los judíos, no se conocía la </a:t>
            </a:r>
            <a:r>
              <a:rPr lang="es-ES" sz="3200" b="1" i="1" dirty="0">
                <a:latin typeface="Arial Narrow" panose="020B0606020202030204" pitchFamily="34" charset="0"/>
                <a:ea typeface="Calibri" panose="020F0502020204030204" pitchFamily="34" charset="0"/>
                <a:cs typeface="Georgia" panose="02040502050405020303" pitchFamily="18" charset="0"/>
              </a:rPr>
              <a:t>homosexualidad</a:t>
            </a:r>
            <a:r>
              <a:rPr lang="es-ES" sz="3200" dirty="0">
                <a:latin typeface="Arial Narrow" panose="020B0606020202030204" pitchFamily="34" charset="0"/>
                <a:ea typeface="Calibri" panose="020F0502020204030204" pitchFamily="34" charset="0"/>
                <a:cs typeface="Georgia" panose="02040502050405020303" pitchFamily="18" charset="0"/>
              </a:rPr>
              <a:t> como una costumbre generalizada de la población. </a:t>
            </a:r>
            <a:endParaRPr lang="es-ES" sz="3200" dirty="0">
              <a:latin typeface="Arial Narrow" panose="020B0606020202030204" pitchFamily="34" charset="0"/>
            </a:endParaRPr>
          </a:p>
        </p:txBody>
      </p:sp>
    </p:spTree>
    <p:extLst>
      <p:ext uri="{BB962C8B-B14F-4D97-AF65-F5344CB8AC3E}">
        <p14:creationId xmlns:p14="http://schemas.microsoft.com/office/powerpoint/2010/main" val="394322532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282443" y="192790"/>
            <a:ext cx="1696298" cy="584775"/>
          </a:xfrm>
          <a:prstGeom prst="rect">
            <a:avLst/>
          </a:prstGeom>
        </p:spPr>
        <p:txBody>
          <a:bodyPr wrap="none">
            <a:spAutoFit/>
          </a:bodyPr>
          <a:lstStyle/>
          <a:p>
            <a:pPr>
              <a:spcAft>
                <a:spcPts val="0"/>
              </a:spcAft>
            </a:pPr>
            <a:r>
              <a:rPr lang="es-ES" sz="3200" b="1" kern="1400"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Impact" panose="020B0806030902050204" pitchFamily="34" charset="0"/>
                <a:ea typeface="Times New Roman" panose="02020603050405020304" pitchFamily="18" charset="0"/>
                <a:cs typeface="Times New Roman" panose="02020603050405020304" pitchFamily="18" charset="0"/>
              </a:rPr>
              <a:t>SODOMÍA</a:t>
            </a:r>
            <a:endParaRPr lang="es-ES" sz="6600" b="1" kern="1400"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Impact" panose="020B0806030902050204" pitchFamily="34" charset="0"/>
              <a:ea typeface="Times New Roman" panose="02020603050405020304" pitchFamily="18" charset="0"/>
              <a:cs typeface="Times New Roman" panose="02020603050405020304" pitchFamily="18" charset="0"/>
            </a:endParaRPr>
          </a:p>
        </p:txBody>
      </p:sp>
      <p:sp>
        <p:nvSpPr>
          <p:cNvPr id="5" name="Rectángulo 4"/>
          <p:cNvSpPr/>
          <p:nvPr/>
        </p:nvSpPr>
        <p:spPr>
          <a:xfrm>
            <a:off x="282443" y="959255"/>
            <a:ext cx="8632957" cy="5624745"/>
          </a:xfrm>
          <a:prstGeom prst="rect">
            <a:avLst/>
          </a:prstGeom>
        </p:spPr>
        <p:txBody>
          <a:bodyPr wrap="square">
            <a:spAutoFit/>
          </a:bodyPr>
          <a:lstStyle/>
          <a:p>
            <a:pPr>
              <a:lnSpc>
                <a:spcPct val="107000"/>
              </a:lnSpc>
              <a:spcBef>
                <a:spcPts val="500"/>
              </a:spcBef>
              <a:spcAft>
                <a:spcPts val="500"/>
              </a:spcAft>
            </a:pPr>
            <a:r>
              <a:rPr lang="es-ES" sz="2400" b="1" dirty="0">
                <a:ln w="0"/>
                <a:solidFill>
                  <a:schemeClr val="bg1"/>
                </a:solidFill>
                <a:effectLst>
                  <a:outerShdw blurRad="38100" dist="25400" dir="5400000" algn="ctr" rotWithShape="0">
                    <a:srgbClr val="6E747A">
                      <a:alpha val="43000"/>
                    </a:srgbClr>
                  </a:outerShdw>
                </a:effectLst>
                <a:latin typeface="Arial Narrow" panose="020B0606020202030204" pitchFamily="34" charset="0"/>
                <a:ea typeface="Calibri" panose="020F0502020204030204" pitchFamily="34" charset="0"/>
                <a:cs typeface="Georgia" panose="02040502050405020303" pitchFamily="18" charset="0"/>
              </a:rPr>
              <a:t>En el Libro III de los “Oráculos Sibilinos”, obra </a:t>
            </a:r>
            <a:r>
              <a:rPr lang="es-ES" sz="2400" b="1" dirty="0" err="1">
                <a:ln w="0"/>
                <a:solidFill>
                  <a:schemeClr val="bg1"/>
                </a:solidFill>
                <a:effectLst>
                  <a:outerShdw blurRad="38100" dist="25400" dir="5400000" algn="ctr" rotWithShape="0">
                    <a:srgbClr val="6E747A">
                      <a:alpha val="43000"/>
                    </a:srgbClr>
                  </a:outerShdw>
                </a:effectLst>
                <a:latin typeface="Arial Narrow" panose="020B0606020202030204" pitchFamily="34" charset="0"/>
                <a:ea typeface="Calibri" panose="020F0502020204030204" pitchFamily="34" charset="0"/>
                <a:cs typeface="Georgia" panose="02040502050405020303" pitchFamily="18" charset="0"/>
              </a:rPr>
              <a:t>pseudoepigráfica</a:t>
            </a:r>
            <a:r>
              <a:rPr lang="es-ES" sz="2400" b="1" dirty="0">
                <a:ln w="0"/>
                <a:solidFill>
                  <a:schemeClr val="bg1"/>
                </a:solidFill>
                <a:effectLst>
                  <a:outerShdw blurRad="38100" dist="25400" dir="5400000" algn="ctr" rotWithShape="0">
                    <a:srgbClr val="6E747A">
                      <a:alpha val="43000"/>
                    </a:srgbClr>
                  </a:outerShdw>
                </a:effectLst>
                <a:latin typeface="Arial Narrow" panose="020B0606020202030204" pitchFamily="34" charset="0"/>
                <a:ea typeface="Calibri" panose="020F0502020204030204" pitchFamily="34" charset="0"/>
                <a:cs typeface="Georgia" panose="02040502050405020303" pitchFamily="18" charset="0"/>
              </a:rPr>
              <a:t> del período </a:t>
            </a:r>
            <a:r>
              <a:rPr lang="es-ES" sz="2400" b="1" dirty="0" err="1">
                <a:ln w="0"/>
                <a:solidFill>
                  <a:schemeClr val="bg1"/>
                </a:solidFill>
                <a:effectLst>
                  <a:outerShdw blurRad="38100" dist="25400" dir="5400000" algn="ctr" rotWithShape="0">
                    <a:srgbClr val="6E747A">
                      <a:alpha val="43000"/>
                    </a:srgbClr>
                  </a:outerShdw>
                </a:effectLst>
                <a:latin typeface="Arial Narrow" panose="020B0606020202030204" pitchFamily="34" charset="0"/>
                <a:ea typeface="Calibri" panose="020F0502020204030204" pitchFamily="34" charset="0"/>
                <a:cs typeface="Georgia" panose="02040502050405020303" pitchFamily="18" charset="0"/>
              </a:rPr>
              <a:t>intertestamentario</a:t>
            </a:r>
            <a:r>
              <a:rPr lang="es-ES" sz="2400" b="1" dirty="0">
                <a:ln w="0"/>
                <a:solidFill>
                  <a:schemeClr val="bg1"/>
                </a:solidFill>
                <a:effectLst>
                  <a:outerShdw blurRad="38100" dist="25400" dir="5400000" algn="ctr" rotWithShape="0">
                    <a:srgbClr val="6E747A">
                      <a:alpha val="43000"/>
                    </a:srgbClr>
                  </a:outerShdw>
                </a:effectLst>
                <a:latin typeface="Arial Narrow" panose="020B0606020202030204" pitchFamily="34" charset="0"/>
                <a:ea typeface="Calibri" panose="020F0502020204030204" pitchFamily="34" charset="0"/>
                <a:cs typeface="Georgia" panose="02040502050405020303" pitchFamily="18" charset="0"/>
              </a:rPr>
              <a:t>, un autor judío del siglo II a.C. compara la moral israelita con la de los romanos. De estos últimos dice: “Gran decadencia conocerán aquellos hombres ... el varón con el varón tendrá comercio carnal, a sus hijos expondrá en vergonzosas casas…” Mientras que de los judíos expresa: “La santa raza de hombres seguirá existiendo ... los hombres tienen el pensamiento puesto en el santo lecho y no se unen impuramente con muchachos…” Años después, Pablo, escribiendo sobre la corrupción y decadencia entre los paganos, dice que </a:t>
            </a:r>
            <a:r>
              <a:rPr lang="es-ES" sz="2400" b="1" i="1" dirty="0">
                <a:ln w="0"/>
                <a:solidFill>
                  <a:schemeClr val="bg1"/>
                </a:solidFill>
                <a:effectLst>
                  <a:outerShdw blurRad="38100" dist="25400" dir="5400000" algn="ctr" rotWithShape="0">
                    <a:srgbClr val="6E747A">
                      <a:alpha val="43000"/>
                    </a:srgbClr>
                  </a:outerShdw>
                </a:effectLst>
                <a:latin typeface="Arial Narrow" panose="020B0606020202030204" pitchFamily="34" charset="0"/>
                <a:ea typeface="Calibri" panose="020F0502020204030204" pitchFamily="34" charset="0"/>
                <a:cs typeface="Georgia" panose="02040502050405020303" pitchFamily="18" charset="0"/>
              </a:rPr>
              <a:t>“aún sus mujeres cambiaron el uso natural por el que es contra naturaleza”</a:t>
            </a:r>
            <a:r>
              <a:rPr lang="es-ES" sz="2400" b="1" dirty="0">
                <a:ln w="0"/>
                <a:solidFill>
                  <a:schemeClr val="bg1"/>
                </a:solidFill>
                <a:effectLst>
                  <a:outerShdw blurRad="38100" dist="25400" dir="5400000" algn="ctr" rotWithShape="0">
                    <a:srgbClr val="6E747A">
                      <a:alpha val="43000"/>
                    </a:srgbClr>
                  </a:outerShdw>
                </a:effectLst>
                <a:latin typeface="Arial Narrow" panose="020B0606020202030204" pitchFamily="34" charset="0"/>
                <a:ea typeface="Calibri" panose="020F0502020204030204" pitchFamily="34" charset="0"/>
                <a:cs typeface="Georgia" panose="02040502050405020303" pitchFamily="18" charset="0"/>
              </a:rPr>
              <a:t> (Romanos_1:26). Asimismo, dijo que </a:t>
            </a:r>
            <a:r>
              <a:rPr lang="es-ES" sz="2400" b="1" i="1" dirty="0">
                <a:ln w="0"/>
                <a:solidFill>
                  <a:schemeClr val="bg1"/>
                </a:solidFill>
                <a:effectLst>
                  <a:outerShdw blurRad="38100" dist="25400" dir="5400000" algn="ctr" rotWithShape="0">
                    <a:srgbClr val="6E747A">
                      <a:alpha val="43000"/>
                    </a:srgbClr>
                  </a:outerShdw>
                </a:effectLst>
                <a:latin typeface="Arial Narrow" panose="020B0606020202030204" pitchFamily="34" charset="0"/>
                <a:ea typeface="Calibri" panose="020F0502020204030204" pitchFamily="34" charset="0"/>
                <a:cs typeface="Georgia" panose="02040502050405020303" pitchFamily="18" charset="0"/>
              </a:rPr>
              <a:t>“los hombres, dejando el uso natural de la mujer, se encendieron en su lascivia unos con otros, cometiendo hechos vergonzosos hombres con hombres”</a:t>
            </a:r>
            <a:r>
              <a:rPr lang="es-ES" sz="2400" b="1" dirty="0">
                <a:ln w="0"/>
                <a:solidFill>
                  <a:schemeClr val="bg1"/>
                </a:solidFill>
                <a:effectLst>
                  <a:outerShdw blurRad="38100" dist="25400" dir="5400000" algn="ctr" rotWithShape="0">
                    <a:srgbClr val="6E747A">
                      <a:alpha val="43000"/>
                    </a:srgbClr>
                  </a:outerShdw>
                </a:effectLst>
                <a:latin typeface="Arial Narrow" panose="020B0606020202030204" pitchFamily="34" charset="0"/>
                <a:ea typeface="Calibri" panose="020F0502020204030204" pitchFamily="34" charset="0"/>
                <a:cs typeface="Georgia" panose="02040502050405020303" pitchFamily="18" charset="0"/>
              </a:rPr>
              <a:t> (</a:t>
            </a:r>
            <a:r>
              <a:rPr lang="es-ES" sz="2400" b="1" u="sng" dirty="0">
                <a:ln w="0"/>
                <a:solidFill>
                  <a:schemeClr val="bg1"/>
                </a:solidFill>
                <a:effectLst>
                  <a:outerShdw blurRad="38100" dist="25400" dir="5400000" algn="ctr" rotWithShape="0">
                    <a:srgbClr val="6E747A">
                      <a:alpha val="43000"/>
                    </a:srgbClr>
                  </a:outerShdw>
                </a:effectLst>
                <a:latin typeface="Arial Narrow" panose="020B0606020202030204" pitchFamily="34" charset="0"/>
                <a:ea typeface="Calibri" panose="020F0502020204030204" pitchFamily="34" charset="0"/>
                <a:cs typeface="Georgia" panose="02040502050405020303" pitchFamily="18" charset="0"/>
              </a:rPr>
              <a:t>Romanos_1:27</a:t>
            </a:r>
            <a:r>
              <a:rPr lang="es-ES" sz="2400" b="1" dirty="0">
                <a:ln w="0"/>
                <a:solidFill>
                  <a:schemeClr val="bg1"/>
                </a:solidFill>
                <a:effectLst>
                  <a:outerShdw blurRad="38100" dist="25400" dir="5400000" algn="ctr" rotWithShape="0">
                    <a:srgbClr val="6E747A">
                      <a:alpha val="43000"/>
                    </a:srgbClr>
                  </a:outerShdw>
                </a:effectLst>
                <a:latin typeface="Arial Narrow" panose="020B0606020202030204" pitchFamily="34" charset="0"/>
                <a:ea typeface="Calibri" panose="020F0502020204030204" pitchFamily="34" charset="0"/>
                <a:cs typeface="Georgia" panose="02040502050405020303" pitchFamily="18" charset="0"/>
              </a:rPr>
              <a:t>).</a:t>
            </a:r>
            <a:endParaRPr lang="es-ES" sz="2400" b="1" dirty="0">
              <a:ln w="0"/>
              <a:solidFill>
                <a:schemeClr val="bg1"/>
              </a:solidFill>
              <a:effectLst>
                <a:outerShdw blurRad="38100" dist="25400" dir="5400000" algn="ctr" rotWithShape="0">
                  <a:srgbClr val="6E747A">
                    <a:alpha val="43000"/>
                  </a:srgbClr>
                </a:outerShdw>
              </a:effectLst>
              <a:latin typeface="Arial Narrow" panose="020B0606020202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4275764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360442" y="637498"/>
            <a:ext cx="8612108" cy="5591852"/>
          </a:xfrm>
          <a:prstGeom prst="rect">
            <a:avLst/>
          </a:prstGeom>
        </p:spPr>
        <p:txBody>
          <a:bodyPr wrap="square">
            <a:spAutoFit/>
          </a:bodyPr>
          <a:lstStyle/>
          <a:p>
            <a:pPr>
              <a:lnSpc>
                <a:spcPct val="107000"/>
              </a:lnSpc>
              <a:spcBef>
                <a:spcPts val="500"/>
              </a:spcBef>
              <a:spcAft>
                <a:spcPts val="500"/>
              </a:spcAft>
            </a:pPr>
            <a:r>
              <a:rPr lang="es-ES" sz="2800" dirty="0">
                <a:solidFill>
                  <a:schemeClr val="bg1"/>
                </a:solidFill>
                <a:latin typeface="Berlin Sans FB" panose="020E0602020502020306" pitchFamily="34" charset="0"/>
                <a:ea typeface="Calibri" panose="020F0502020204030204" pitchFamily="34" charset="0"/>
                <a:cs typeface="Georgia" panose="02040502050405020303" pitchFamily="18" charset="0"/>
              </a:rPr>
              <a:t>Las Escrituras condenan totalmente la práctica de la </a:t>
            </a:r>
            <a:r>
              <a:rPr lang="es-ES" sz="2800" b="1" i="1" dirty="0">
                <a:solidFill>
                  <a:schemeClr val="bg1"/>
                </a:solidFill>
                <a:latin typeface="Berlin Sans FB" panose="020E0602020502020306" pitchFamily="34" charset="0"/>
                <a:ea typeface="Calibri" panose="020F0502020204030204" pitchFamily="34" charset="0"/>
                <a:cs typeface="Georgia" panose="02040502050405020303" pitchFamily="18" charset="0"/>
              </a:rPr>
              <a:t>homosexualidad</a:t>
            </a:r>
            <a:r>
              <a:rPr lang="es-ES" sz="2800" dirty="0">
                <a:solidFill>
                  <a:schemeClr val="bg1"/>
                </a:solidFill>
                <a:latin typeface="Berlin Sans FB" panose="020E0602020502020306" pitchFamily="34" charset="0"/>
                <a:ea typeface="Calibri" panose="020F0502020204030204" pitchFamily="34" charset="0"/>
                <a:cs typeface="Georgia" panose="02040502050405020303" pitchFamily="18" charset="0"/>
              </a:rPr>
              <a:t>, pues </a:t>
            </a:r>
            <a:r>
              <a:rPr lang="es-ES" sz="2800" i="1" dirty="0">
                <a:solidFill>
                  <a:schemeClr val="bg1"/>
                </a:solidFill>
                <a:latin typeface="Berlin Sans FB" panose="020E0602020502020306" pitchFamily="34" charset="0"/>
                <a:ea typeface="Calibri" panose="020F0502020204030204" pitchFamily="34" charset="0"/>
                <a:cs typeface="Georgia" panose="02040502050405020303" pitchFamily="18" charset="0"/>
              </a:rPr>
              <a:t>“</a:t>
            </a:r>
            <a:r>
              <a:rPr lang="es-ES" sz="2800" i="1" dirty="0">
                <a:solidFill>
                  <a:srgbClr val="FFFF00"/>
                </a:solidFill>
                <a:latin typeface="Berlin Sans FB" panose="020E0602020502020306" pitchFamily="34" charset="0"/>
                <a:ea typeface="Calibri" panose="020F0502020204030204" pitchFamily="34" charset="0"/>
                <a:cs typeface="Georgia" panose="02040502050405020303" pitchFamily="18" charset="0"/>
              </a:rPr>
              <a:t>ni los afeminados, ni los que se echan con varones ... heredarán el reino de Dios</a:t>
            </a:r>
            <a:r>
              <a:rPr lang="es-ES" sz="2800" i="1" dirty="0">
                <a:solidFill>
                  <a:schemeClr val="bg1"/>
                </a:solidFill>
                <a:latin typeface="Berlin Sans FB" panose="020E0602020502020306" pitchFamily="34" charset="0"/>
                <a:ea typeface="Calibri" panose="020F0502020204030204" pitchFamily="34" charset="0"/>
                <a:cs typeface="Georgia" panose="02040502050405020303" pitchFamily="18" charset="0"/>
              </a:rPr>
              <a:t>”</a:t>
            </a:r>
            <a:r>
              <a:rPr lang="es-ES" sz="2800" dirty="0">
                <a:solidFill>
                  <a:schemeClr val="bg1"/>
                </a:solidFill>
                <a:latin typeface="Berlin Sans FB" panose="020E0602020502020306" pitchFamily="34" charset="0"/>
                <a:ea typeface="Calibri" panose="020F0502020204030204" pitchFamily="34" charset="0"/>
                <a:cs typeface="Georgia" panose="02040502050405020303" pitchFamily="18" charset="0"/>
              </a:rPr>
              <a:t> (</a:t>
            </a:r>
            <a:r>
              <a:rPr lang="es-ES" sz="2800" u="sng" dirty="0">
                <a:solidFill>
                  <a:schemeClr val="bg1"/>
                </a:solidFill>
                <a:latin typeface="Berlin Sans FB" panose="020E0602020502020306" pitchFamily="34" charset="0"/>
                <a:ea typeface="Calibri" panose="020F0502020204030204" pitchFamily="34" charset="0"/>
                <a:cs typeface="Georgia" panose="02040502050405020303" pitchFamily="18" charset="0"/>
              </a:rPr>
              <a:t>1ª Corintios_6:9-10</a:t>
            </a:r>
            <a:r>
              <a:rPr lang="es-ES" sz="2800" dirty="0">
                <a:solidFill>
                  <a:schemeClr val="bg1"/>
                </a:solidFill>
                <a:latin typeface="Berlin Sans FB" panose="020E0602020502020306" pitchFamily="34" charset="0"/>
                <a:ea typeface="Calibri" panose="020F0502020204030204" pitchFamily="34" charset="0"/>
                <a:cs typeface="Georgia" panose="02040502050405020303" pitchFamily="18" charset="0"/>
              </a:rPr>
              <a:t>). Esta condena, sin embargo, no es diferente a la que recibirán los </a:t>
            </a:r>
            <a:r>
              <a:rPr lang="es-ES" sz="2800" b="1" u="sng" dirty="0">
                <a:solidFill>
                  <a:schemeClr val="bg1"/>
                </a:solidFill>
                <a:latin typeface="Berlin Sans FB" panose="020E0602020502020306" pitchFamily="34" charset="0"/>
                <a:ea typeface="Calibri" panose="020F0502020204030204" pitchFamily="34" charset="0"/>
                <a:cs typeface="Georgia" panose="02040502050405020303" pitchFamily="18" charset="0"/>
              </a:rPr>
              <a:t>promiscuos sexuales</a:t>
            </a:r>
            <a:r>
              <a:rPr lang="es-ES" sz="2800" dirty="0">
                <a:solidFill>
                  <a:schemeClr val="bg1"/>
                </a:solidFill>
                <a:latin typeface="Berlin Sans FB" panose="020E0602020502020306" pitchFamily="34" charset="0"/>
                <a:ea typeface="Calibri" panose="020F0502020204030204" pitchFamily="34" charset="0"/>
                <a:cs typeface="Georgia" panose="02040502050405020303" pitchFamily="18" charset="0"/>
              </a:rPr>
              <a:t>, pues en el mismo versículo se mencionan </a:t>
            </a:r>
            <a:r>
              <a:rPr lang="es-ES" sz="2800" i="1" dirty="0">
                <a:solidFill>
                  <a:schemeClr val="bg1"/>
                </a:solidFill>
                <a:latin typeface="Berlin Sans FB" panose="020E0602020502020306" pitchFamily="34" charset="0"/>
                <a:ea typeface="Calibri" panose="020F0502020204030204" pitchFamily="34" charset="0"/>
                <a:cs typeface="Georgia" panose="02040502050405020303" pitchFamily="18" charset="0"/>
              </a:rPr>
              <a:t>“los fornicarios ... los adúlteros”,</a:t>
            </a:r>
            <a:r>
              <a:rPr lang="es-ES" sz="2800" dirty="0">
                <a:solidFill>
                  <a:schemeClr val="bg1"/>
                </a:solidFill>
                <a:latin typeface="Berlin Sans FB" panose="020E0602020502020306" pitchFamily="34" charset="0"/>
                <a:ea typeface="Calibri" panose="020F0502020204030204" pitchFamily="34" charset="0"/>
                <a:cs typeface="Georgia" panose="02040502050405020303" pitchFamily="18" charset="0"/>
              </a:rPr>
              <a:t> que también son excluidos del reino. Si la sociedad hace diferencia entre fornicarios y adúlteros, por un lado, y los homosexuales, por otro, se trata de un criterio social que no figura en la mente de Dios, que condena la promiscuidad heterosexual de igual manera que la </a:t>
            </a:r>
            <a:r>
              <a:rPr lang="es-ES" sz="2800" b="1" i="1" dirty="0">
                <a:solidFill>
                  <a:schemeClr val="bg1"/>
                </a:solidFill>
                <a:latin typeface="Berlin Sans FB" panose="020E0602020502020306" pitchFamily="34" charset="0"/>
                <a:ea typeface="Calibri" panose="020F0502020204030204" pitchFamily="34" charset="0"/>
                <a:cs typeface="Georgia" panose="02040502050405020303" pitchFamily="18" charset="0"/>
              </a:rPr>
              <a:t>homosexualidad.</a:t>
            </a:r>
            <a:r>
              <a:rPr lang="es-ES" sz="2800" dirty="0">
                <a:solidFill>
                  <a:schemeClr val="bg1"/>
                </a:solidFill>
                <a:latin typeface="Berlin Sans FB" panose="020E0602020502020306" pitchFamily="34" charset="0"/>
                <a:ea typeface="Calibri" panose="020F0502020204030204" pitchFamily="34" charset="0"/>
                <a:cs typeface="Georgia" panose="02040502050405020303" pitchFamily="18" charset="0"/>
              </a:rPr>
              <a:t> </a:t>
            </a:r>
            <a:endParaRPr lang="es-ES" sz="2800" dirty="0">
              <a:solidFill>
                <a:schemeClr val="bg1"/>
              </a:solidFill>
              <a:latin typeface="Berlin Sans FB" panose="020E0602020502020306"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021410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3810000" y="212651"/>
            <a:ext cx="5153245" cy="3139321"/>
          </a:xfrm>
          <a:prstGeom prst="rect">
            <a:avLst/>
          </a:prstGeom>
        </p:spPr>
        <p:txBody>
          <a:bodyPr wrap="square">
            <a:spAutoFit/>
          </a:bodyPr>
          <a:lstStyle/>
          <a:p>
            <a:r>
              <a:rPr lang="es-ES" sz="2200" b="1" dirty="0">
                <a:ln w="0"/>
                <a:solidFill>
                  <a:schemeClr val="bg1"/>
                </a:solidFill>
                <a:effectLst>
                  <a:outerShdw blurRad="38100" dist="25400" dir="5400000" algn="ctr" rotWithShape="0">
                    <a:srgbClr val="6E747A">
                      <a:alpha val="43000"/>
                    </a:srgbClr>
                  </a:outerShdw>
                </a:effectLst>
                <a:latin typeface="Arial Narrow" panose="020B0606020202030204" pitchFamily="34" charset="0"/>
                <a:ea typeface="Segoe UI Black" panose="020B0A02040204020203" pitchFamily="34" charset="0"/>
                <a:cs typeface="Segoe UI Black" panose="020B0A02040204020203" pitchFamily="34" charset="0"/>
              </a:rPr>
              <a:t>Cuando el ser humano a través de nuestros padres Adán y Eva pecaron y cayeron de la gracia de Dios; comiendo del fruto del árbol de la ciencia del bien y del mal; el conocimiento del mal se hizo presente en los seres creados; el ser humano se derrumbó en una decadencia maligna muy perversa; que dañó su dignidad y denigró todo su ser </a:t>
            </a:r>
            <a:r>
              <a:rPr lang="es-ES" sz="2200" b="1" dirty="0">
                <a:ln w="0"/>
                <a:solidFill>
                  <a:srgbClr val="FFFF00"/>
                </a:solidFill>
                <a:effectLst>
                  <a:outerShdw blurRad="38100" dist="25400" dir="5400000" algn="ctr" rotWithShape="0">
                    <a:srgbClr val="6E747A">
                      <a:alpha val="43000"/>
                    </a:srgbClr>
                  </a:outerShdw>
                </a:effectLst>
                <a:latin typeface="Arial Narrow" panose="020B0606020202030204" pitchFamily="34" charset="0"/>
                <a:ea typeface="Segoe UI Black" panose="020B0A02040204020203" pitchFamily="34" charset="0"/>
                <a:cs typeface="Segoe UI Black" panose="020B0A02040204020203" pitchFamily="34" charset="0"/>
              </a:rPr>
              <a:t>(compárese 1ª Tesalonicenses 5.21 – 23)</a:t>
            </a:r>
          </a:p>
        </p:txBody>
      </p:sp>
      <p:sp>
        <p:nvSpPr>
          <p:cNvPr id="5" name="Título 1"/>
          <p:cNvSpPr>
            <a:spLocks noGrp="1"/>
          </p:cNvSpPr>
          <p:nvPr>
            <p:ph type="title"/>
          </p:nvPr>
        </p:nvSpPr>
        <p:spPr>
          <a:xfrm>
            <a:off x="185007" y="212651"/>
            <a:ext cx="3313105" cy="546515"/>
          </a:xfrm>
        </p:spPr>
        <p:txBody>
          <a:bodyPr>
            <a:normAutofit fontScale="90000"/>
          </a:bodyPr>
          <a:lstStyle/>
          <a:p>
            <a:pPr algn="ctr"/>
            <a:r>
              <a:rPr lang="es-ES" sz="3200" b="1" dirty="0">
                <a:solidFill>
                  <a:schemeClr val="bg1"/>
                </a:solidFill>
                <a:latin typeface="Arial" panose="020B0604020202020204" pitchFamily="34" charset="0"/>
                <a:cs typeface="Arial" panose="020B0604020202020204" pitchFamily="34" charset="0"/>
              </a:rPr>
              <a:t>INTRODUCCIÓN</a:t>
            </a:r>
          </a:p>
        </p:txBody>
      </p:sp>
      <p:sp>
        <p:nvSpPr>
          <p:cNvPr id="6" name="Rectángulo 5"/>
          <p:cNvSpPr/>
          <p:nvPr/>
        </p:nvSpPr>
        <p:spPr>
          <a:xfrm>
            <a:off x="4019550" y="3660925"/>
            <a:ext cx="5124450" cy="2990562"/>
          </a:xfrm>
          <a:prstGeom prst="rect">
            <a:avLst/>
          </a:prstGeom>
        </p:spPr>
        <p:txBody>
          <a:bodyPr wrap="square">
            <a:spAutoFit/>
          </a:bodyPr>
          <a:lstStyle/>
          <a:p>
            <a:pPr marL="228600" indent="-228600" algn="ctr">
              <a:lnSpc>
                <a:spcPct val="107000"/>
              </a:lnSpc>
              <a:spcAft>
                <a:spcPts val="0"/>
              </a:spcAft>
            </a:pPr>
            <a:r>
              <a:rPr lang="es-ES" sz="2200" i="1" dirty="0">
                <a:ln w="0"/>
                <a:solidFill>
                  <a:schemeClr val="bg1"/>
                </a:solidFill>
                <a:effectLst>
                  <a:outerShdw blurRad="38100" dist="25400" dir="5400000" algn="ctr" rotWithShape="0">
                    <a:srgbClr val="6E747A">
                      <a:alpha val="43000"/>
                    </a:srgbClr>
                  </a:outerShdw>
                </a:effectLst>
                <a:latin typeface="Segoe UI Black" panose="020B0A02040204020203" pitchFamily="34" charset="0"/>
                <a:ea typeface="Segoe UI Black" panose="020B0A02040204020203" pitchFamily="34" charset="0"/>
                <a:cs typeface="Segoe UI Black" panose="020B0A02040204020203" pitchFamily="34" charset="0"/>
              </a:rPr>
              <a:t>“Examinadlo todo; retened lo bueno. Absteneos de toda especie de mal. Y el mismo Dios de paz os santifique por completo; y todo vuestro ser, espíritu, alma y cuerpo, sea guardado irreprensible para la venida de nuestro Señor Jesucristo”</a:t>
            </a:r>
            <a:endParaRPr lang="es-ES" sz="2200" dirty="0">
              <a:ln w="0"/>
              <a:solidFill>
                <a:schemeClr val="bg1"/>
              </a:solidFill>
              <a:effectLst>
                <a:outerShdw blurRad="38100" dist="25400" dir="5400000" algn="ctr" rotWithShape="0">
                  <a:srgbClr val="6E747A">
                    <a:alpha val="43000"/>
                  </a:srgbClr>
                </a:outerShdw>
              </a:effectLst>
              <a:latin typeface="Segoe UI Black" panose="020B0A02040204020203" pitchFamily="34" charset="0"/>
              <a:ea typeface="Segoe UI Black" panose="020B0A02040204020203" pitchFamily="34" charset="0"/>
              <a:cs typeface="Segoe UI Black" panose="020B0A02040204020203" pitchFamily="34" charset="0"/>
            </a:endParaRPr>
          </a:p>
        </p:txBody>
      </p:sp>
      <p:sp>
        <p:nvSpPr>
          <p:cNvPr id="7" name="Rectángulo 6"/>
          <p:cNvSpPr/>
          <p:nvPr/>
        </p:nvSpPr>
        <p:spPr>
          <a:xfrm>
            <a:off x="185007" y="3660925"/>
            <a:ext cx="4177443" cy="3222934"/>
          </a:xfrm>
          <a:prstGeom prst="rect">
            <a:avLst/>
          </a:prstGeom>
        </p:spPr>
        <p:txBody>
          <a:bodyPr wrap="square">
            <a:spAutoFit/>
          </a:bodyPr>
          <a:lstStyle/>
          <a:p>
            <a:pPr>
              <a:lnSpc>
                <a:spcPct val="107000"/>
              </a:lnSpc>
              <a:spcAft>
                <a:spcPts val="0"/>
              </a:spcAft>
            </a:pPr>
            <a:r>
              <a:rPr lang="es-ES" sz="2400" b="1" dirty="0">
                <a:ln w="0"/>
                <a:solidFill>
                  <a:schemeClr val="accent4">
                    <a:lumMod val="20000"/>
                    <a:lumOff val="80000"/>
                  </a:schemeClr>
                </a:solidFill>
                <a:effectLst>
                  <a:outerShdw blurRad="38100" dist="25400" dir="5400000" algn="ctr" rotWithShape="0">
                    <a:srgbClr val="6E747A">
                      <a:alpha val="43000"/>
                    </a:srgbClr>
                  </a:outerShdw>
                </a:effectLst>
                <a:latin typeface="Arial Narrow" panose="020B0606020202030204" pitchFamily="34" charset="0"/>
                <a:ea typeface="Segoe UI Black" panose="020B0A02040204020203" pitchFamily="34" charset="0"/>
                <a:cs typeface="Segoe UI Black" panose="020B0A02040204020203" pitchFamily="34" charset="0"/>
              </a:rPr>
              <a:t>La maldad se hizo presente en todos los sentidos (cinco en total), que gobiernan la naturaleza humana, toda carne humana se corrompió, y no siguió el camino de la felicidad trazado por Dios para ellos. </a:t>
            </a:r>
            <a:r>
              <a:rPr lang="es-ES" sz="2400" b="1" dirty="0">
                <a:ln w="0"/>
                <a:solidFill>
                  <a:srgbClr val="FFFF00"/>
                </a:solidFill>
                <a:effectLst>
                  <a:outerShdw blurRad="38100" dist="25400" dir="5400000" algn="ctr" rotWithShape="0">
                    <a:srgbClr val="6E747A">
                      <a:alpha val="43000"/>
                    </a:srgbClr>
                  </a:outerShdw>
                </a:effectLst>
                <a:latin typeface="Arial Narrow" panose="020B0606020202030204" pitchFamily="34" charset="0"/>
                <a:ea typeface="Segoe UI Black" panose="020B0A02040204020203" pitchFamily="34" charset="0"/>
                <a:cs typeface="Segoe UI Black" panose="020B0A02040204020203" pitchFamily="34" charset="0"/>
              </a:rPr>
              <a:t>Véase (Isaías 1.4 – 6, 9)</a:t>
            </a:r>
          </a:p>
        </p:txBody>
      </p:sp>
      <p:pic>
        <p:nvPicPr>
          <p:cNvPr id="2" name="Imagen 1"/>
          <p:cNvPicPr>
            <a:picLocks noChangeAspect="1"/>
          </p:cNvPicPr>
          <p:nvPr/>
        </p:nvPicPr>
        <p:blipFill rotWithShape="1">
          <a:blip r:embed="rId2">
            <a:extLst>
              <a:ext uri="{28A0092B-C50C-407E-A947-70E740481C1C}">
                <a14:useLocalDpi xmlns:a14="http://schemas.microsoft.com/office/drawing/2010/main" val="0"/>
              </a:ext>
            </a:extLst>
          </a:blip>
          <a:srcRect l="50000" t="29541" b="33299"/>
          <a:stretch/>
        </p:blipFill>
        <p:spPr>
          <a:xfrm>
            <a:off x="185006" y="759164"/>
            <a:ext cx="3633387" cy="2931361"/>
          </a:xfrm>
          <a:prstGeom prst="rect">
            <a:avLst/>
          </a:prstGeom>
        </p:spPr>
      </p:pic>
    </p:spTree>
    <p:extLst>
      <p:ext uri="{BB962C8B-B14F-4D97-AF65-F5344CB8AC3E}">
        <p14:creationId xmlns:p14="http://schemas.microsoft.com/office/powerpoint/2010/main" val="280272186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294707" y="75058"/>
            <a:ext cx="7583423" cy="830997"/>
          </a:xfrm>
          <a:prstGeom prst="rect">
            <a:avLst/>
          </a:prstGeom>
        </p:spPr>
        <p:txBody>
          <a:bodyPr wrap="none">
            <a:spAutoFit/>
          </a:bodyPr>
          <a:lstStyle/>
          <a:p>
            <a:pPr>
              <a:spcAft>
                <a:spcPts val="0"/>
              </a:spcAft>
            </a:pPr>
            <a:r>
              <a:rPr lang="es-ES" sz="4800" b="1" kern="1400"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Impact" panose="020B0806030902050204" pitchFamily="34" charset="0"/>
                <a:ea typeface="Times New Roman" panose="02020603050405020304" pitchFamily="18" charset="0"/>
                <a:cs typeface="Times New Roman" panose="02020603050405020304" pitchFamily="18" charset="0"/>
              </a:rPr>
              <a:t>LA PERVERSIÓN O BESTIALISMO</a:t>
            </a:r>
            <a:endParaRPr lang="es-ES" sz="9600" b="1" kern="1400"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Impact" panose="020B0806030902050204" pitchFamily="34" charset="0"/>
              <a:ea typeface="Times New Roman" panose="02020603050405020304" pitchFamily="18" charset="0"/>
              <a:cs typeface="Times New Roman" panose="02020603050405020304" pitchFamily="18" charset="0"/>
            </a:endParaRPr>
          </a:p>
        </p:txBody>
      </p:sp>
      <p:pic>
        <p:nvPicPr>
          <p:cNvPr id="1026" name="Picture 2" descr="https://upload.wikimedia.org/wikipedia/commons/thumb/6/65/Leda_-_after_Michelangelo_Buonarroti.jpg/300px-Leda_-_after_Michelangelo_Buonarrot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4707" y="738493"/>
            <a:ext cx="4096770" cy="303161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upload.wikimedia.org/wikipedia/commons/thumb/8/8b/%C3%89douard-Henri_Avril_%2828%29.jpg/300px-%C3%89douard-Henri_Avril_%2828%2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57138" y="738493"/>
            <a:ext cx="4372512" cy="3031610"/>
          </a:xfrm>
          <a:prstGeom prst="rect">
            <a:avLst/>
          </a:prstGeom>
          <a:noFill/>
          <a:extLst>
            <a:ext uri="{909E8E84-426E-40DD-AFC4-6F175D3DCCD1}">
              <a14:hiddenFill xmlns:a14="http://schemas.microsoft.com/office/drawing/2010/main">
                <a:solidFill>
                  <a:srgbClr val="FFFFFF"/>
                </a:solidFill>
              </a14:hiddenFill>
            </a:ext>
          </a:extLst>
        </p:spPr>
      </p:pic>
      <p:sp>
        <p:nvSpPr>
          <p:cNvPr id="7" name="Rectángulo 6"/>
          <p:cNvSpPr/>
          <p:nvPr/>
        </p:nvSpPr>
        <p:spPr>
          <a:xfrm>
            <a:off x="294707" y="3910318"/>
            <a:ext cx="8544493" cy="255454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s-ES" sz="2000" b="1" dirty="0">
                <a:latin typeface="Segoe UI" panose="020B0502040204020203" pitchFamily="34" charset="0"/>
                <a:cs typeface="Segoe UI" panose="020B0502040204020203" pitchFamily="34" charset="0"/>
              </a:rPr>
              <a:t>La zoofilia, también conocida como bestialismo, bestialidad o </a:t>
            </a:r>
            <a:r>
              <a:rPr lang="es-ES" sz="2000" b="1" dirty="0" err="1">
                <a:latin typeface="Segoe UI" panose="020B0502040204020203" pitchFamily="34" charset="0"/>
                <a:cs typeface="Segoe UI" panose="020B0502040204020203" pitchFamily="34" charset="0"/>
              </a:rPr>
              <a:t>zoosexualidad</a:t>
            </a:r>
            <a:r>
              <a:rPr lang="es-ES" sz="2000" b="1" dirty="0">
                <a:latin typeface="Segoe UI" panose="020B0502040204020203" pitchFamily="34" charset="0"/>
                <a:cs typeface="Segoe UI" panose="020B0502040204020203" pitchFamily="34" charset="0"/>
              </a:rPr>
              <a:t>, es una acción que consiste en la realización del acto sexual entre un ser humano y otra especie animal. Las personas que sienten esta afinidad o atracción sexual son conocidas como zoófilos, </a:t>
            </a:r>
            <a:r>
              <a:rPr lang="es-ES" sz="2000" b="1" dirty="0" err="1">
                <a:latin typeface="Segoe UI" panose="020B0502040204020203" pitchFamily="34" charset="0"/>
                <a:cs typeface="Segoe UI" panose="020B0502040204020203" pitchFamily="34" charset="0"/>
              </a:rPr>
              <a:t>zoosexuales</a:t>
            </a:r>
            <a:r>
              <a:rPr lang="es-ES" sz="2000" b="1" dirty="0">
                <a:latin typeface="Segoe UI" panose="020B0502040204020203" pitchFamily="34" charset="0"/>
                <a:cs typeface="Segoe UI" panose="020B0502040204020203" pitchFamily="34" charset="0"/>
              </a:rPr>
              <a:t> o simplemente "zoos". La zoofilia es considerada como antinatural, y el acto sexual con otros animales como un abuso de éstos o como un "crimen contra la naturaleza" en ella se intenta mezclar la “semilla humana” con la de algunos animales. </a:t>
            </a:r>
          </a:p>
        </p:txBody>
      </p:sp>
    </p:spTree>
    <p:extLst>
      <p:ext uri="{BB962C8B-B14F-4D97-AF65-F5344CB8AC3E}">
        <p14:creationId xmlns:p14="http://schemas.microsoft.com/office/powerpoint/2010/main" val="245182910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331044" y="960166"/>
            <a:ext cx="8660556" cy="5229573"/>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a:spAutoFit/>
          </a:bodyPr>
          <a:lstStyle/>
          <a:p>
            <a:pPr>
              <a:lnSpc>
                <a:spcPct val="107000"/>
              </a:lnSpc>
              <a:spcAft>
                <a:spcPts val="0"/>
              </a:spcAft>
            </a:pPr>
            <a:r>
              <a:rPr lang="es-ES" sz="2400" b="1" dirty="0">
                <a:solidFill>
                  <a:schemeClr val="accent4">
                    <a:lumMod val="20000"/>
                    <a:lumOff val="80000"/>
                  </a:schemeClr>
                </a:solidFill>
                <a:latin typeface="Segoe UI" panose="020B0502040204020203" pitchFamily="34" charset="0"/>
                <a:ea typeface="Calibri" panose="020F0502020204030204" pitchFamily="34" charset="0"/>
                <a:cs typeface="Segoe UI" panose="020B0502040204020203" pitchFamily="34" charset="0"/>
              </a:rPr>
              <a:t>En el Antiguo Testamento, ‘perverso’, ‘impío’, ‘maligno’, son muy comunes; el ‘malo’, ‘maligno’, por contraste. Si bien el término se usa con frecuencia en el sentido general de “mal”, se refiere más específicamente a perversidad, maldad, no en su sentido moral o judicial, sino en su forma activa, es decir de hacer daño (</a:t>
            </a:r>
            <a:r>
              <a:rPr lang="es-ES" sz="2400" b="1" u="sng" dirty="0">
                <a:solidFill>
                  <a:schemeClr val="accent4">
                    <a:lumMod val="20000"/>
                    <a:lumOff val="80000"/>
                  </a:schemeClr>
                </a:solidFill>
                <a:latin typeface="Segoe UI" panose="020B0502040204020203" pitchFamily="34" charset="0"/>
                <a:ea typeface="Calibri" panose="020F0502020204030204" pitchFamily="34" charset="0"/>
                <a:cs typeface="Segoe UI" panose="020B0502040204020203" pitchFamily="34" charset="0"/>
              </a:rPr>
              <a:t>Números_16:26</a:t>
            </a:r>
            <a:r>
              <a:rPr lang="es-ES" sz="2400" b="1" dirty="0">
                <a:solidFill>
                  <a:schemeClr val="accent4">
                    <a:lumMod val="20000"/>
                    <a:lumOff val="80000"/>
                  </a:schemeClr>
                </a:solidFill>
                <a:latin typeface="Segoe UI" panose="020B0502040204020203" pitchFamily="34" charset="0"/>
                <a:ea typeface="Calibri" panose="020F0502020204030204" pitchFamily="34" charset="0"/>
                <a:cs typeface="Segoe UI" panose="020B0502040204020203" pitchFamily="34" charset="0"/>
              </a:rPr>
              <a:t>, “malvados”). Como tal, denota perversidad mental (</a:t>
            </a:r>
            <a:r>
              <a:rPr lang="es-ES" sz="2400" b="1" u="sng" dirty="0">
                <a:solidFill>
                  <a:schemeClr val="accent4">
                    <a:lumMod val="20000"/>
                    <a:lumOff val="80000"/>
                  </a:schemeClr>
                </a:solidFill>
                <a:latin typeface="Segoe UI" panose="020B0502040204020203" pitchFamily="34" charset="0"/>
                <a:ea typeface="Calibri" panose="020F0502020204030204" pitchFamily="34" charset="0"/>
                <a:cs typeface="Segoe UI" panose="020B0502040204020203" pitchFamily="34" charset="0"/>
              </a:rPr>
              <a:t>Proverbios_15:26</a:t>
            </a:r>
            <a:r>
              <a:rPr lang="es-ES" sz="2400" b="1" dirty="0">
                <a:solidFill>
                  <a:schemeClr val="accent4">
                    <a:lumMod val="20000"/>
                    <a:lumOff val="80000"/>
                  </a:schemeClr>
                </a:solidFill>
                <a:latin typeface="Segoe UI" panose="020B0502040204020203" pitchFamily="34" charset="0"/>
                <a:ea typeface="Calibri" panose="020F0502020204030204" pitchFamily="34" charset="0"/>
                <a:cs typeface="Segoe UI" panose="020B0502040204020203" pitchFamily="34" charset="0"/>
              </a:rPr>
              <a:t>, Romanos_1:29) por la que el hombre natural se entrega a los impulsos malos (Salmos_10:1-11). La maldad tiene su asiento en el corazón (</a:t>
            </a:r>
            <a:r>
              <a:rPr lang="es-ES" sz="2400" b="1" u="sng" dirty="0">
                <a:solidFill>
                  <a:schemeClr val="accent4">
                    <a:lumMod val="20000"/>
                    <a:lumOff val="80000"/>
                  </a:schemeClr>
                </a:solidFill>
                <a:latin typeface="Segoe UI" panose="020B0502040204020203" pitchFamily="34" charset="0"/>
                <a:ea typeface="Calibri" panose="020F0502020204030204" pitchFamily="34" charset="0"/>
                <a:cs typeface="Segoe UI" panose="020B0502040204020203" pitchFamily="34" charset="0"/>
              </a:rPr>
              <a:t>Jeremias_17:9</a:t>
            </a:r>
            <a:r>
              <a:rPr lang="es-ES" sz="2400" b="1" dirty="0">
                <a:solidFill>
                  <a:schemeClr val="accent4">
                    <a:lumMod val="20000"/>
                    <a:lumOff val="80000"/>
                  </a:schemeClr>
                </a:solidFill>
                <a:latin typeface="Segoe UI" panose="020B0502040204020203" pitchFamily="34" charset="0"/>
                <a:ea typeface="Calibri" panose="020F0502020204030204" pitchFamily="34" charset="0"/>
                <a:cs typeface="Segoe UI" panose="020B0502040204020203" pitchFamily="34" charset="0"/>
              </a:rPr>
              <a:t>; </a:t>
            </a:r>
            <a:r>
              <a:rPr lang="es-ES" sz="2400" b="1" u="sng" dirty="0">
                <a:solidFill>
                  <a:schemeClr val="accent4">
                    <a:lumMod val="20000"/>
                    <a:lumOff val="80000"/>
                  </a:schemeClr>
                </a:solidFill>
                <a:latin typeface="Segoe UI" panose="020B0502040204020203" pitchFamily="34" charset="0"/>
                <a:ea typeface="Calibri" panose="020F0502020204030204" pitchFamily="34" charset="0"/>
                <a:cs typeface="Segoe UI" panose="020B0502040204020203" pitchFamily="34" charset="0"/>
              </a:rPr>
              <a:t>Marcos_7:21-23</a:t>
            </a:r>
            <a:r>
              <a:rPr lang="es-ES" sz="2400" b="1" dirty="0">
                <a:solidFill>
                  <a:schemeClr val="accent4">
                    <a:lumMod val="20000"/>
                    <a:lumOff val="80000"/>
                  </a:schemeClr>
                </a:solidFill>
                <a:latin typeface="Segoe UI" panose="020B0502040204020203" pitchFamily="34" charset="0"/>
                <a:ea typeface="Calibri" panose="020F0502020204030204" pitchFamily="34" charset="0"/>
                <a:cs typeface="Segoe UI" panose="020B0502040204020203" pitchFamily="34" charset="0"/>
              </a:rPr>
              <a:t>), y es inspirada por Satanás (Mateo_13:19, El hombre malo es enteramente perverso, y se deleita impíamente cuando hace daño (Proverbios_21:10). </a:t>
            </a:r>
          </a:p>
        </p:txBody>
      </p:sp>
      <p:sp>
        <p:nvSpPr>
          <p:cNvPr id="6" name="Rectángulo 5"/>
          <p:cNvSpPr/>
          <p:nvPr/>
        </p:nvSpPr>
        <p:spPr>
          <a:xfrm>
            <a:off x="2190705" y="149709"/>
            <a:ext cx="5124095" cy="584775"/>
          </a:xfrm>
          <a:prstGeom prst="rect">
            <a:avLst/>
          </a:prstGeom>
        </p:spPr>
        <p:txBody>
          <a:bodyPr wrap="none">
            <a:spAutoFit/>
          </a:bodyPr>
          <a:lstStyle/>
          <a:p>
            <a:pPr>
              <a:spcAft>
                <a:spcPts val="0"/>
              </a:spcAft>
            </a:pPr>
            <a:r>
              <a:rPr lang="es-ES" sz="3200" b="1" kern="1400"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Impact" panose="020B0806030902050204" pitchFamily="34" charset="0"/>
                <a:ea typeface="Times New Roman" panose="02020603050405020304" pitchFamily="18" charset="0"/>
                <a:cs typeface="Times New Roman" panose="02020603050405020304" pitchFamily="18" charset="0"/>
              </a:rPr>
              <a:t>LA PERVERSIÓN O BESTIALISMO</a:t>
            </a:r>
            <a:endParaRPr lang="es-ES" sz="6600" b="1" kern="1400"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Impact" panose="020B080603090205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6896107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590550" y="1172634"/>
            <a:ext cx="8229600" cy="5130122"/>
          </a:xfrm>
          <a:prstGeom prst="rect">
            <a:avLst/>
          </a:prstGeom>
        </p:spPr>
        <p:txBody>
          <a:bodyPr wrap="square">
            <a:spAutoFit/>
          </a:bodyPr>
          <a:lstStyle/>
          <a:p>
            <a:pPr algn="ctr">
              <a:lnSpc>
                <a:spcPct val="107000"/>
              </a:lnSpc>
              <a:spcAft>
                <a:spcPts val="0"/>
              </a:spcAft>
            </a:pPr>
            <a:r>
              <a:rPr lang="es-ES" sz="2800" b="1" dirty="0">
                <a:ln w="0"/>
                <a:solidFill>
                  <a:schemeClr val="accent4">
                    <a:lumMod val="20000"/>
                    <a:lumOff val="80000"/>
                  </a:schemeClr>
                </a:solidFill>
                <a:effectLst>
                  <a:outerShdw blurRad="38100" dist="25400" dir="5400000" algn="ctr" rotWithShape="0">
                    <a:srgbClr val="6E747A">
                      <a:alpha val="43000"/>
                    </a:srgbClr>
                  </a:outerShdw>
                </a:effectLst>
                <a:latin typeface="Arial" panose="020B0604020202020204" pitchFamily="34" charset="0"/>
                <a:ea typeface="Calibri" panose="020F0502020204030204" pitchFamily="34" charset="0"/>
                <a:cs typeface="Arial" panose="020B0604020202020204" pitchFamily="34" charset="0"/>
              </a:rPr>
              <a:t>“No te echarás con varón como con mujer; </a:t>
            </a:r>
            <a:r>
              <a:rPr lang="es-ES" sz="2800" b="1" u="sng" dirty="0">
                <a:ln w="0"/>
                <a:solidFill>
                  <a:schemeClr val="accent4">
                    <a:lumMod val="20000"/>
                    <a:lumOff val="80000"/>
                  </a:schemeClr>
                </a:solidFill>
                <a:effectLst>
                  <a:outerShdw blurRad="38100" dist="25400" dir="5400000" algn="ctr" rotWithShape="0">
                    <a:srgbClr val="6E747A">
                      <a:alpha val="43000"/>
                    </a:srgbClr>
                  </a:outerShdw>
                </a:effectLst>
                <a:latin typeface="Arial" panose="020B0604020202020204" pitchFamily="34" charset="0"/>
                <a:ea typeface="Calibri" panose="020F0502020204030204" pitchFamily="34" charset="0"/>
                <a:cs typeface="Arial" panose="020B0604020202020204" pitchFamily="34" charset="0"/>
              </a:rPr>
              <a:t>es abominación</a:t>
            </a:r>
            <a:r>
              <a:rPr lang="es-ES" sz="2800" b="1" dirty="0">
                <a:ln w="0"/>
                <a:solidFill>
                  <a:schemeClr val="accent4">
                    <a:lumMod val="20000"/>
                    <a:lumOff val="80000"/>
                  </a:schemeClr>
                </a:solidFill>
                <a:effectLst>
                  <a:outerShdw blurRad="38100" dist="25400" dir="5400000" algn="ctr" rotWithShape="0">
                    <a:srgbClr val="6E747A">
                      <a:alpha val="43000"/>
                    </a:srgbClr>
                  </a:outerShdw>
                </a:effectLst>
                <a:latin typeface="Arial" panose="020B0604020202020204" pitchFamily="34" charset="0"/>
                <a:ea typeface="Calibri" panose="020F0502020204030204" pitchFamily="34" charset="0"/>
                <a:cs typeface="Arial" panose="020B0604020202020204" pitchFamily="34" charset="0"/>
              </a:rPr>
              <a:t>. Ni con ningún animal tendrás ayuntamiento amancillándote con él, ni mujer alguna se pondrá delante de animal para </a:t>
            </a:r>
            <a:r>
              <a:rPr lang="es-ES" sz="2800" b="1" u="sng" dirty="0" err="1">
                <a:ln w="0"/>
                <a:solidFill>
                  <a:schemeClr val="accent4">
                    <a:lumMod val="20000"/>
                    <a:lumOff val="80000"/>
                  </a:schemeClr>
                </a:solidFill>
                <a:effectLst>
                  <a:outerShdw blurRad="38100" dist="25400" dir="5400000" algn="ctr" rotWithShape="0">
                    <a:srgbClr val="6E747A">
                      <a:alpha val="43000"/>
                    </a:srgbClr>
                  </a:outerShdw>
                </a:effectLst>
                <a:latin typeface="Arial" panose="020B0604020202020204" pitchFamily="34" charset="0"/>
                <a:ea typeface="Calibri" panose="020F0502020204030204" pitchFamily="34" charset="0"/>
                <a:cs typeface="Arial" panose="020B0604020202020204" pitchFamily="34" charset="0"/>
              </a:rPr>
              <a:t>ayuntarse</a:t>
            </a:r>
            <a:r>
              <a:rPr lang="es-ES" sz="2800" b="1" dirty="0">
                <a:ln w="0"/>
                <a:solidFill>
                  <a:schemeClr val="accent4">
                    <a:lumMod val="20000"/>
                    <a:lumOff val="80000"/>
                  </a:schemeClr>
                </a:solidFill>
                <a:effectLst>
                  <a:outerShdw blurRad="38100" dist="25400" dir="5400000" algn="ctr" rotWithShape="0">
                    <a:srgbClr val="6E747A">
                      <a:alpha val="43000"/>
                    </a:srgbClr>
                  </a:outerShdw>
                </a:effectLst>
                <a:latin typeface="Arial" panose="020B0604020202020204" pitchFamily="34" charset="0"/>
                <a:ea typeface="Calibri" panose="020F0502020204030204" pitchFamily="34" charset="0"/>
                <a:cs typeface="Arial" panose="020B0604020202020204" pitchFamily="34" charset="0"/>
              </a:rPr>
              <a:t> con él; </a:t>
            </a:r>
            <a:r>
              <a:rPr lang="es-ES" sz="2800" b="1" u="sng" dirty="0">
                <a:ln w="0"/>
                <a:solidFill>
                  <a:schemeClr val="accent4">
                    <a:lumMod val="20000"/>
                    <a:lumOff val="80000"/>
                  </a:schemeClr>
                </a:solidFill>
                <a:effectLst>
                  <a:outerShdw blurRad="38100" dist="25400" dir="5400000" algn="ctr" rotWithShape="0">
                    <a:srgbClr val="6E747A">
                      <a:alpha val="43000"/>
                    </a:srgbClr>
                  </a:outerShdw>
                </a:effectLst>
                <a:latin typeface="Arial" panose="020B0604020202020204" pitchFamily="34" charset="0"/>
                <a:ea typeface="Calibri" panose="020F0502020204030204" pitchFamily="34" charset="0"/>
                <a:cs typeface="Arial" panose="020B0604020202020204" pitchFamily="34" charset="0"/>
              </a:rPr>
              <a:t>es perversión</a:t>
            </a:r>
            <a:r>
              <a:rPr lang="es-ES" sz="2800" b="1" dirty="0">
                <a:ln w="0"/>
                <a:solidFill>
                  <a:schemeClr val="accent4">
                    <a:lumMod val="20000"/>
                    <a:lumOff val="80000"/>
                  </a:schemeClr>
                </a:solidFill>
                <a:effectLst>
                  <a:outerShdw blurRad="38100" dist="25400" dir="5400000" algn="ctr" rotWithShape="0">
                    <a:srgbClr val="6E747A">
                      <a:alpha val="43000"/>
                    </a:srgbClr>
                  </a:outerShdw>
                </a:effectLst>
                <a:latin typeface="Arial" panose="020B0604020202020204" pitchFamily="34" charset="0"/>
                <a:ea typeface="Calibri" panose="020F0502020204030204" pitchFamily="34" charset="0"/>
                <a:cs typeface="Arial" panose="020B0604020202020204" pitchFamily="34" charset="0"/>
              </a:rPr>
              <a:t>. En ninguna de estas cosas os amancillaréis; pues en todas estas cosas se han corrompido las naciones que yo echo de delante de vosotros, y la tierra fue contaminada; y yo visité su maldad sobre ella, y la tierra vomitó sus moradores” </a:t>
            </a:r>
          </a:p>
          <a:p>
            <a:pPr algn="ctr">
              <a:lnSpc>
                <a:spcPct val="107000"/>
              </a:lnSpc>
              <a:spcAft>
                <a:spcPts val="0"/>
              </a:spcAft>
            </a:pPr>
            <a:r>
              <a:rPr lang="es-ES" sz="2800" b="1" dirty="0">
                <a:ln w="0"/>
                <a:solidFill>
                  <a:srgbClr val="FFFF00"/>
                </a:solidFill>
                <a:effectLst>
                  <a:outerShdw blurRad="38100" dist="25400" dir="5400000" algn="ctr" rotWithShape="0">
                    <a:srgbClr val="6E747A">
                      <a:alpha val="43000"/>
                    </a:srgbClr>
                  </a:outerShdw>
                </a:effectLst>
                <a:latin typeface="Arial" panose="020B0604020202020204" pitchFamily="34" charset="0"/>
                <a:ea typeface="Calibri" panose="020F0502020204030204" pitchFamily="34" charset="0"/>
                <a:cs typeface="Arial" panose="020B0604020202020204" pitchFamily="34" charset="0"/>
              </a:rPr>
              <a:t>Levítico 18.22 – 25</a:t>
            </a:r>
          </a:p>
        </p:txBody>
      </p:sp>
    </p:spTree>
    <p:extLst>
      <p:ext uri="{BB962C8B-B14F-4D97-AF65-F5344CB8AC3E}">
        <p14:creationId xmlns:p14="http://schemas.microsoft.com/office/powerpoint/2010/main" val="25876557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82363" y="355012"/>
            <a:ext cx="1952779" cy="584775"/>
          </a:xfrm>
          <a:prstGeom prst="rect">
            <a:avLst/>
          </a:prstGeom>
        </p:spPr>
        <p:txBody>
          <a:bodyPr wrap="none">
            <a:spAutoFit/>
          </a:bodyPr>
          <a:lstStyle/>
          <a:p>
            <a:pPr>
              <a:spcAft>
                <a:spcPts val="0"/>
              </a:spcAft>
            </a:pPr>
            <a:r>
              <a:rPr lang="es-ES" sz="3200" b="1" kern="1400"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Impact" panose="020B0806030902050204" pitchFamily="34" charset="0"/>
                <a:ea typeface="Times New Roman" panose="02020603050405020304" pitchFamily="18" charset="0"/>
                <a:cs typeface="Times New Roman" panose="02020603050405020304" pitchFamily="18" charset="0"/>
              </a:rPr>
              <a:t>EL INCESTO</a:t>
            </a:r>
            <a:endParaRPr lang="es-ES" sz="6600" b="1" kern="1400"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Impact" panose="020B0806030902050204" pitchFamily="34" charset="0"/>
              <a:ea typeface="Times New Roman" panose="02020603050405020304" pitchFamily="18" charset="0"/>
              <a:cs typeface="Times New Roman" panose="02020603050405020304" pitchFamily="18" charset="0"/>
            </a:endParaRPr>
          </a:p>
        </p:txBody>
      </p:sp>
      <p:sp>
        <p:nvSpPr>
          <p:cNvPr id="5" name="Rectángulo 4"/>
          <p:cNvSpPr/>
          <p:nvPr/>
        </p:nvSpPr>
        <p:spPr>
          <a:xfrm>
            <a:off x="476250" y="1183281"/>
            <a:ext cx="8286750" cy="2039148"/>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nSpc>
                <a:spcPct val="107000"/>
              </a:lnSpc>
              <a:spcAft>
                <a:spcPts val="0"/>
              </a:spcAft>
            </a:pPr>
            <a:r>
              <a:rPr lang="es-ES" sz="2400" b="1" dirty="0">
                <a:latin typeface="Segoe UI" panose="020B0502040204020203" pitchFamily="34" charset="0"/>
                <a:ea typeface="Calibri" panose="020F0502020204030204" pitchFamily="34" charset="0"/>
                <a:cs typeface="Segoe UI" panose="020B0502040204020203" pitchFamily="34" charset="0"/>
              </a:rPr>
              <a:t>Relación carnal entre parientes consanguíneos, se halla prohibida por la ley de Moisés. El incesto era practicado en algunas civilizaciones. En Egipto se practicaba el incesto regio, por el que el Faraón se casaba con su hermana. </a:t>
            </a:r>
          </a:p>
        </p:txBody>
      </p:sp>
      <p:sp>
        <p:nvSpPr>
          <p:cNvPr id="7" name="Rectángulo 6"/>
          <p:cNvSpPr/>
          <p:nvPr/>
        </p:nvSpPr>
        <p:spPr>
          <a:xfrm>
            <a:off x="476250" y="3793131"/>
            <a:ext cx="8286750" cy="2858539"/>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nSpc>
                <a:spcPct val="107000"/>
              </a:lnSpc>
              <a:spcAft>
                <a:spcPts val="0"/>
              </a:spcAft>
            </a:pPr>
            <a:r>
              <a:rPr lang="es-ES" sz="2400" b="1" dirty="0">
                <a:latin typeface="Segoe UI" panose="020B0502040204020203" pitchFamily="34" charset="0"/>
                <a:ea typeface="Calibri" panose="020F0502020204030204" pitchFamily="34" charset="0"/>
                <a:cs typeface="Segoe UI" panose="020B0502040204020203" pitchFamily="34" charset="0"/>
              </a:rPr>
              <a:t>En la Biblia el concepto de tener relaciones sexuales, se haya muchas veces en distintos vocablos como:</a:t>
            </a:r>
          </a:p>
          <a:p>
            <a:pPr>
              <a:lnSpc>
                <a:spcPct val="107000"/>
              </a:lnSpc>
              <a:spcAft>
                <a:spcPts val="0"/>
              </a:spcAft>
            </a:pPr>
            <a:endParaRPr lang="es-SV" sz="2400" b="1" dirty="0">
              <a:latin typeface="Segoe UI" panose="020B0502040204020203" pitchFamily="34" charset="0"/>
              <a:ea typeface="Calibri" panose="020F0502020204030204" pitchFamily="34" charset="0"/>
              <a:cs typeface="Segoe UI" panose="020B0502040204020203" pitchFamily="34" charset="0"/>
            </a:endParaRPr>
          </a:p>
          <a:p>
            <a:pPr marL="342900" indent="-342900">
              <a:lnSpc>
                <a:spcPct val="107000"/>
              </a:lnSpc>
              <a:spcAft>
                <a:spcPts val="0"/>
              </a:spcAft>
              <a:buFont typeface="Arial" panose="020B0604020202020204" pitchFamily="34" charset="0"/>
              <a:buChar char="•"/>
            </a:pPr>
            <a:r>
              <a:rPr lang="es-SV" sz="2400" b="1" dirty="0">
                <a:latin typeface="Segoe UI" panose="020B0502040204020203" pitchFamily="34" charset="0"/>
                <a:ea typeface="Calibri" panose="020F0502020204030204" pitchFamily="34" charset="0"/>
                <a:cs typeface="Segoe UI" panose="020B0502040204020203" pitchFamily="34" charset="0"/>
              </a:rPr>
              <a:t>Allegarse (tener ayuntamiento)</a:t>
            </a:r>
          </a:p>
          <a:p>
            <a:pPr marL="342900" indent="-342900">
              <a:lnSpc>
                <a:spcPct val="107000"/>
              </a:lnSpc>
              <a:spcAft>
                <a:spcPts val="0"/>
              </a:spcAft>
              <a:buFont typeface="Arial" panose="020B0604020202020204" pitchFamily="34" charset="0"/>
              <a:buChar char="•"/>
            </a:pPr>
            <a:r>
              <a:rPr lang="es-SV" sz="2400" b="1" dirty="0">
                <a:latin typeface="Segoe UI" panose="020B0502040204020203" pitchFamily="34" charset="0"/>
                <a:ea typeface="Calibri" panose="020F0502020204030204" pitchFamily="34" charset="0"/>
                <a:cs typeface="Segoe UI" panose="020B0502040204020203" pitchFamily="34" charset="0"/>
              </a:rPr>
              <a:t>Conocer (descubrir – desnudar – tener cópula)</a:t>
            </a:r>
          </a:p>
          <a:p>
            <a:pPr marL="342900" indent="-342900">
              <a:lnSpc>
                <a:spcPct val="107000"/>
              </a:lnSpc>
              <a:spcAft>
                <a:spcPts val="0"/>
              </a:spcAft>
              <a:buFont typeface="Arial" panose="020B0604020202020204" pitchFamily="34" charset="0"/>
              <a:buChar char="•"/>
            </a:pPr>
            <a:r>
              <a:rPr lang="es-SV" sz="2400" b="1" dirty="0">
                <a:latin typeface="Segoe UI" panose="020B0502040204020203" pitchFamily="34" charset="0"/>
                <a:ea typeface="Calibri" panose="020F0502020204030204" pitchFamily="34" charset="0"/>
                <a:cs typeface="Segoe UI" panose="020B0502040204020203" pitchFamily="34" charset="0"/>
              </a:rPr>
              <a:t>Descubrir la desnudez.</a:t>
            </a:r>
          </a:p>
          <a:p>
            <a:pPr marL="342900" indent="-342900">
              <a:lnSpc>
                <a:spcPct val="107000"/>
              </a:lnSpc>
              <a:spcAft>
                <a:spcPts val="0"/>
              </a:spcAft>
              <a:buFont typeface="Arial" panose="020B0604020202020204" pitchFamily="34" charset="0"/>
              <a:buChar char="•"/>
            </a:pPr>
            <a:r>
              <a:rPr lang="es-SV" sz="2400" b="1" dirty="0">
                <a:latin typeface="Segoe UI" panose="020B0502040204020203" pitchFamily="34" charset="0"/>
                <a:ea typeface="Calibri" panose="020F0502020204030204" pitchFamily="34" charset="0"/>
                <a:cs typeface="Segoe UI" panose="020B0502040204020203" pitchFamily="34" charset="0"/>
              </a:rPr>
              <a:t>Amancillarse.</a:t>
            </a:r>
            <a:endParaRPr lang="es-ES" sz="2400" b="1" dirty="0">
              <a:latin typeface="Segoe UI" panose="020B0502040204020203" pitchFamily="34" charset="0"/>
              <a:ea typeface="Calibri" panose="020F0502020204030204" pitchFamily="34" charset="0"/>
              <a:cs typeface="Segoe UI" panose="020B0502040204020203" pitchFamily="34" charset="0"/>
            </a:endParaRPr>
          </a:p>
        </p:txBody>
      </p:sp>
    </p:spTree>
    <p:extLst>
      <p:ext uri="{BB962C8B-B14F-4D97-AF65-F5344CB8AC3E}">
        <p14:creationId xmlns:p14="http://schemas.microsoft.com/office/powerpoint/2010/main" val="294899256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171450" y="552450"/>
            <a:ext cx="8591550" cy="5994462"/>
          </a:xfrm>
          <a:prstGeom prst="rect">
            <a:avLst/>
          </a:prstGeom>
          <a:noFill/>
          <a:ln>
            <a:noFill/>
          </a:ln>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p>
            <a:pPr marL="228600" indent="-228600">
              <a:lnSpc>
                <a:spcPct val="107000"/>
              </a:lnSpc>
              <a:spcAft>
                <a:spcPts val="0"/>
              </a:spcAft>
            </a:pPr>
            <a:r>
              <a:rPr lang="es-ES" sz="2000" b="1" dirty="0">
                <a:latin typeface="Arial Narrow" panose="020B0606020202030204" pitchFamily="34" charset="0"/>
                <a:ea typeface="Calibri" panose="020F0502020204030204" pitchFamily="34" charset="0"/>
                <a:cs typeface="Segoe UI" panose="020B0502040204020203" pitchFamily="34" charset="0"/>
              </a:rPr>
              <a:t>“Ningún varón se llegue a parienta próxima alguna, para descubrir su desnudez. Yo Jehová. La desnudez de tu padre, o la desnudez de tu madre, no descubrirás; tu madre es, no descubrirás su desnudez. La desnudez de la mujer de tu padre no descubrirás; es la desnudez de tu padre. La desnudez de tu hermana, hija de tu padre o hija de tu madre, nacida en casa o nacida fuera, su desnudez no descubrirás. La desnudez de la hija de tu hijo, o de la hija de tu hija, su desnudez no descubrirás, porque es la desnudez tuya. La desnudez de la hija de la mujer de tu padre, engendrada de tu padre, tu hermana es; su desnudez no descubrirás. La desnudez de la hermana de tu padre no descubrirás; es parienta de tu padre. La desnudez de la hermana de tu madre no descubrirás, porque parienta de tu madre es. La desnudez del hermano de tu padre no descubrirás; no llegarás a su mujer; es mujer del hermano de tu padre. La desnudez de tu nuera no descubrirás; mujer es de tu hijo, no descubrirás su desnudez. La desnudez de la mujer de tu hermano no descubrirás; es la desnudez de tu hermano. La desnudez de la mujer y de su hija no descubrirás; no tomarás la hija de su hijo, ni la hija de su hija, para descubrir su desnudez; son parientas, es maldad. No tomarás mujer juntamente con su hermana, para hacerla su rival, descubriendo su desnudez delante de ella en su vida” </a:t>
            </a:r>
            <a:r>
              <a:rPr lang="es-ES" sz="2000" b="1" dirty="0">
                <a:solidFill>
                  <a:srgbClr val="FFFF00"/>
                </a:solidFill>
                <a:latin typeface="Arial Narrow" panose="020B0606020202030204" pitchFamily="34" charset="0"/>
                <a:ea typeface="Calibri" panose="020F0502020204030204" pitchFamily="34" charset="0"/>
                <a:cs typeface="Segoe UI" panose="020B0502040204020203" pitchFamily="34" charset="0"/>
              </a:rPr>
              <a:t>Levítico 18.6 – 18</a:t>
            </a:r>
          </a:p>
        </p:txBody>
      </p:sp>
    </p:spTree>
    <p:extLst>
      <p:ext uri="{BB962C8B-B14F-4D97-AF65-F5344CB8AC3E}">
        <p14:creationId xmlns:p14="http://schemas.microsoft.com/office/powerpoint/2010/main" val="305971854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2876550" y="0"/>
            <a:ext cx="3886200" cy="535531"/>
          </a:xfrm>
          <a:prstGeom prst="rect">
            <a:avLst/>
          </a:prstGeom>
        </p:spPr>
        <p:txBody>
          <a:bodyPr wrap="square">
            <a:spAutoFit/>
          </a:bodyPr>
          <a:lstStyle/>
          <a:p>
            <a:pPr>
              <a:spcAft>
                <a:spcPts val="0"/>
              </a:spcAft>
            </a:pPr>
            <a:r>
              <a:rPr lang="es-ES" sz="3200" b="1" kern="1400"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Impact" panose="020B0806030902050204" pitchFamily="34" charset="0"/>
                <a:ea typeface="Times New Roman" panose="02020603050405020304" pitchFamily="18" charset="0"/>
                <a:cs typeface="Times New Roman" panose="02020603050405020304" pitchFamily="18" charset="0"/>
              </a:rPr>
              <a:t>EL INCESTO - RESUMEN</a:t>
            </a:r>
            <a:endParaRPr lang="es-ES" sz="6600" b="1" kern="1400"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Impact" panose="020B0806030902050204" pitchFamily="34" charset="0"/>
              <a:ea typeface="Times New Roman" panose="02020603050405020304" pitchFamily="18" charset="0"/>
              <a:cs typeface="Times New Roman" panose="02020603050405020304" pitchFamily="18" charset="0"/>
            </a:endParaRPr>
          </a:p>
        </p:txBody>
      </p:sp>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1450" y="535530"/>
            <a:ext cx="8763000" cy="6189119"/>
          </a:xfrm>
          <a:prstGeom prst="rect">
            <a:avLst/>
          </a:prstGeom>
        </p:spPr>
      </p:pic>
    </p:spTree>
    <p:extLst>
      <p:ext uri="{BB962C8B-B14F-4D97-AF65-F5344CB8AC3E}">
        <p14:creationId xmlns:p14="http://schemas.microsoft.com/office/powerpoint/2010/main" val="413437975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133350" y="571499"/>
            <a:ext cx="8820150" cy="6186207"/>
          </a:xfrm>
          <a:prstGeom prst="rect">
            <a:avLst/>
          </a:prstGeom>
        </p:spPr>
      </p:pic>
      <p:sp>
        <p:nvSpPr>
          <p:cNvPr id="5" name="Rectángulo 4"/>
          <p:cNvSpPr/>
          <p:nvPr/>
        </p:nvSpPr>
        <p:spPr>
          <a:xfrm>
            <a:off x="735389" y="0"/>
            <a:ext cx="7901842" cy="769441"/>
          </a:xfrm>
          <a:prstGeom prst="rect">
            <a:avLst/>
          </a:prstGeom>
          <a:noFill/>
        </p:spPr>
        <p:txBody>
          <a:bodyPr wrap="none" lIns="91440" tIns="45720" rIns="91440" bIns="45720">
            <a:spAutoFit/>
          </a:bodyPr>
          <a:lstStyle/>
          <a:p>
            <a:pPr algn="ctr"/>
            <a:r>
              <a:rPr lang="es-ES" sz="4400" b="1" cap="none" spc="0" dirty="0">
                <a:ln w="6600">
                  <a:solidFill>
                    <a:schemeClr val="accent2"/>
                  </a:solidFill>
                  <a:prstDash val="solid"/>
                </a:ln>
                <a:solidFill>
                  <a:srgbClr val="FFFFFF"/>
                </a:solidFill>
                <a:effectLst>
                  <a:outerShdw dist="38100" dir="2700000" algn="tl" rotWithShape="0">
                    <a:schemeClr val="accent2"/>
                  </a:outerShdw>
                </a:effectLst>
                <a:latin typeface="Impact" panose="020B0806030902050204" pitchFamily="34" charset="0"/>
              </a:rPr>
              <a:t>LO QUE A DIARIO CIRCULA EN LA RED</a:t>
            </a:r>
          </a:p>
        </p:txBody>
      </p:sp>
    </p:spTree>
    <p:extLst>
      <p:ext uri="{BB962C8B-B14F-4D97-AF65-F5344CB8AC3E}">
        <p14:creationId xmlns:p14="http://schemas.microsoft.com/office/powerpoint/2010/main" val="75595152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735389" y="0"/>
            <a:ext cx="7901842" cy="769441"/>
          </a:xfrm>
          <a:prstGeom prst="rect">
            <a:avLst/>
          </a:prstGeom>
          <a:noFill/>
        </p:spPr>
        <p:txBody>
          <a:bodyPr wrap="none" lIns="91440" tIns="45720" rIns="91440" bIns="45720">
            <a:spAutoFit/>
          </a:bodyPr>
          <a:lstStyle/>
          <a:p>
            <a:pPr algn="ctr"/>
            <a:r>
              <a:rPr lang="es-ES" sz="4400" b="1" cap="none" spc="0" dirty="0">
                <a:ln w="6600">
                  <a:solidFill>
                    <a:schemeClr val="accent2"/>
                  </a:solidFill>
                  <a:prstDash val="solid"/>
                </a:ln>
                <a:solidFill>
                  <a:srgbClr val="FFFFFF"/>
                </a:solidFill>
                <a:effectLst>
                  <a:outerShdw dist="38100" dir="2700000" algn="tl" rotWithShape="0">
                    <a:schemeClr val="accent2"/>
                  </a:outerShdw>
                </a:effectLst>
                <a:latin typeface="Impact" panose="020B0806030902050204" pitchFamily="34" charset="0"/>
              </a:rPr>
              <a:t>LO QUE A DIARIO CIRCULA EN LA RED</a:t>
            </a:r>
          </a:p>
        </p:txBody>
      </p:sp>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7240" y="769441"/>
            <a:ext cx="4796852" cy="3593009"/>
          </a:xfrm>
          <a:prstGeom prst="rect">
            <a:avLst/>
          </a:prstGeom>
        </p:spPr>
      </p:pic>
      <p:sp>
        <p:nvSpPr>
          <p:cNvPr id="3" name="CuadroTexto 2"/>
          <p:cNvSpPr txBox="1"/>
          <p:nvPr/>
        </p:nvSpPr>
        <p:spPr>
          <a:xfrm>
            <a:off x="5094092" y="769441"/>
            <a:ext cx="3981287" cy="4154984"/>
          </a:xfrm>
          <a:prstGeom prst="rect">
            <a:avLst/>
          </a:prstGeom>
          <a:noFill/>
        </p:spPr>
        <p:txBody>
          <a:bodyPr wrap="square" rtlCol="0">
            <a:spAutoFit/>
          </a:bodyPr>
          <a:lstStyle/>
          <a:p>
            <a:r>
              <a:rPr lang="es-SV" sz="2400" b="1" dirty="0">
                <a:ln w="0"/>
                <a:solidFill>
                  <a:schemeClr val="accent4">
                    <a:lumMod val="20000"/>
                    <a:lumOff val="80000"/>
                  </a:schemeClr>
                </a:solidFill>
                <a:effectLst>
                  <a:outerShdw blurRad="38100" dist="25400" dir="5400000" algn="ctr" rotWithShape="0">
                    <a:srgbClr val="6E747A">
                      <a:alpha val="43000"/>
                    </a:srgbClr>
                  </a:outerShdw>
                </a:effectLst>
                <a:latin typeface="Arial Narrow" panose="020B0606020202030204" pitchFamily="34" charset="0"/>
                <a:cs typeface="Segoe UI" panose="020B0502040204020203" pitchFamily="34" charset="0"/>
              </a:rPr>
              <a:t>Hombres mayores en Marruecos, se casan legalmente con niñas de entre 5 y 10 años. Esto es aprobado por las autoridades porque afirman que eso les da estabilidad jurídica a las niñas; sin embargo muchas de ellas no han </a:t>
            </a:r>
            <a:r>
              <a:rPr lang="es-SV" sz="2400" b="1" dirty="0" err="1">
                <a:ln w="0"/>
                <a:solidFill>
                  <a:schemeClr val="accent4">
                    <a:lumMod val="20000"/>
                    <a:lumOff val="80000"/>
                  </a:schemeClr>
                </a:solidFill>
                <a:effectLst>
                  <a:outerShdw blurRad="38100" dist="25400" dir="5400000" algn="ctr" rotWithShape="0">
                    <a:srgbClr val="6E747A">
                      <a:alpha val="43000"/>
                    </a:srgbClr>
                  </a:outerShdw>
                </a:effectLst>
                <a:latin typeface="Arial Narrow" panose="020B0606020202030204" pitchFamily="34" charset="0"/>
                <a:cs typeface="Segoe UI" panose="020B0502040204020203" pitchFamily="34" charset="0"/>
              </a:rPr>
              <a:t>sobrevido</a:t>
            </a:r>
            <a:r>
              <a:rPr lang="es-SV" sz="2400" b="1" dirty="0">
                <a:ln w="0"/>
                <a:solidFill>
                  <a:schemeClr val="accent4">
                    <a:lumMod val="20000"/>
                    <a:lumOff val="80000"/>
                  </a:schemeClr>
                </a:solidFill>
                <a:effectLst>
                  <a:outerShdw blurRad="38100" dist="25400" dir="5400000" algn="ctr" rotWithShape="0">
                    <a:srgbClr val="6E747A">
                      <a:alpha val="43000"/>
                    </a:srgbClr>
                  </a:outerShdw>
                </a:effectLst>
                <a:latin typeface="Arial Narrow" panose="020B0606020202030204" pitchFamily="34" charset="0"/>
                <a:cs typeface="Segoe UI" panose="020B0502040204020203" pitchFamily="34" charset="0"/>
              </a:rPr>
              <a:t> a la noche de bodas, pues han muerto por hemorragias internas.</a:t>
            </a:r>
            <a:endParaRPr lang="es-ES" sz="2400" b="1" dirty="0">
              <a:ln w="0"/>
              <a:solidFill>
                <a:schemeClr val="accent4">
                  <a:lumMod val="20000"/>
                  <a:lumOff val="80000"/>
                </a:schemeClr>
              </a:solidFill>
              <a:effectLst>
                <a:outerShdw blurRad="38100" dist="25400" dir="5400000" algn="ctr" rotWithShape="0">
                  <a:srgbClr val="6E747A">
                    <a:alpha val="43000"/>
                  </a:srgbClr>
                </a:outerShdw>
              </a:effectLst>
              <a:latin typeface="Arial Narrow" panose="020B0606020202030204" pitchFamily="34" charset="0"/>
              <a:cs typeface="Segoe UI" panose="020B0502040204020203" pitchFamily="34" charset="0"/>
            </a:endParaRPr>
          </a:p>
        </p:txBody>
      </p:sp>
      <p:sp>
        <p:nvSpPr>
          <p:cNvPr id="6" name="Rectángulo 5"/>
          <p:cNvSpPr/>
          <p:nvPr/>
        </p:nvSpPr>
        <p:spPr>
          <a:xfrm>
            <a:off x="1173168" y="4924425"/>
            <a:ext cx="7026282" cy="923330"/>
          </a:xfrm>
          <a:prstGeom prst="rect">
            <a:avLst/>
          </a:prstGeom>
          <a:noFill/>
        </p:spPr>
        <p:txBody>
          <a:bodyPr wrap="none" lIns="91440" tIns="45720" rIns="91440" bIns="45720">
            <a:spAutoFit/>
          </a:bodyPr>
          <a:lstStyle/>
          <a:p>
            <a:pPr algn="ctr"/>
            <a:r>
              <a:rPr lang="es-ES" sz="54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Impact" panose="020B0806030902050204" pitchFamily="34" charset="0"/>
              </a:rPr>
              <a:t>ABERRACIONES SEXUALES</a:t>
            </a:r>
          </a:p>
        </p:txBody>
      </p:sp>
    </p:spTree>
    <p:extLst>
      <p:ext uri="{BB962C8B-B14F-4D97-AF65-F5344CB8AC3E}">
        <p14:creationId xmlns:p14="http://schemas.microsoft.com/office/powerpoint/2010/main" val="390724250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223282" y="181881"/>
            <a:ext cx="5967968" cy="523220"/>
          </a:xfrm>
          <a:prstGeom prst="rect">
            <a:avLst/>
          </a:prstGeom>
        </p:spPr>
        <p:txBody>
          <a:bodyPr wrap="square">
            <a:spAutoFit/>
          </a:bodyPr>
          <a:lstStyle/>
          <a:p>
            <a:pPr>
              <a:spcAft>
                <a:spcPts val="0"/>
              </a:spcAft>
            </a:pPr>
            <a:r>
              <a:rPr lang="es-ES" sz="2800" b="1" kern="1400"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Impact" panose="020B0806030902050204" pitchFamily="34" charset="0"/>
                <a:ea typeface="Times New Roman" panose="02020603050405020304" pitchFamily="18" charset="0"/>
                <a:cs typeface="Times New Roman" panose="02020603050405020304" pitchFamily="18" charset="0"/>
              </a:rPr>
              <a:t>LASCIVIA O LUJURIA Y CONCUPISCENCIA</a:t>
            </a:r>
            <a:endParaRPr lang="es-ES" sz="6000" b="1" kern="1400"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Impact" panose="020B0806030902050204" pitchFamily="34" charset="0"/>
              <a:ea typeface="Times New Roman" panose="02020603050405020304" pitchFamily="18" charset="0"/>
              <a:cs typeface="Times New Roman" panose="02020603050405020304" pitchFamily="18" charset="0"/>
            </a:endParaRPr>
          </a:p>
        </p:txBody>
      </p:sp>
      <p:sp>
        <p:nvSpPr>
          <p:cNvPr id="5" name="Rectángulo 4"/>
          <p:cNvSpPr/>
          <p:nvPr/>
        </p:nvSpPr>
        <p:spPr>
          <a:xfrm>
            <a:off x="223282" y="705101"/>
            <a:ext cx="8615918" cy="6019918"/>
          </a:xfrm>
          <a:prstGeom prst="rect">
            <a:avLst/>
          </a:prstGeom>
        </p:spPr>
        <p:txBody>
          <a:bodyPr wrap="square">
            <a:spAutoFit/>
          </a:bodyPr>
          <a:lstStyle/>
          <a:p>
            <a:pPr>
              <a:lnSpc>
                <a:spcPct val="107000"/>
              </a:lnSpc>
              <a:spcAft>
                <a:spcPts val="0"/>
              </a:spcAft>
            </a:pPr>
            <a:r>
              <a:rPr lang="es-ES" sz="2400" dirty="0">
                <a:solidFill>
                  <a:schemeClr val="accent4">
                    <a:lumMod val="20000"/>
                    <a:lumOff val="80000"/>
                  </a:schemeClr>
                </a:solidFill>
                <a:latin typeface="Berlin Sans FB" panose="020E0602020502020306" pitchFamily="34" charset="0"/>
                <a:ea typeface="Calibri" panose="020F0502020204030204" pitchFamily="34" charset="0"/>
                <a:cs typeface="Georgia" panose="02040502050405020303" pitchFamily="18" charset="0"/>
              </a:rPr>
              <a:t>El término hebreo “</a:t>
            </a:r>
            <a:r>
              <a:rPr lang="el-GR" sz="2400" i="1" dirty="0">
                <a:solidFill>
                  <a:schemeClr val="accent4">
                    <a:lumMod val="20000"/>
                    <a:lumOff val="80000"/>
                  </a:schemeClr>
                </a:solidFill>
                <a:latin typeface="Galatia SIL" panose="02000600020000020004" pitchFamily="2" charset="0"/>
                <a:ea typeface="Calibri" panose="020F0502020204030204" pitchFamily="34" charset="0"/>
                <a:cs typeface="Galatia SIL" panose="02000600020000020004" pitchFamily="2" charset="0"/>
              </a:rPr>
              <a:t>zimma</a:t>
            </a:r>
            <a:r>
              <a:rPr lang="es-ES" sz="2400" i="1" dirty="0">
                <a:solidFill>
                  <a:schemeClr val="accent4">
                    <a:lumMod val="20000"/>
                    <a:lumOff val="80000"/>
                  </a:schemeClr>
                </a:solidFill>
                <a:latin typeface="Berlin Sans FB" panose="020E0602020502020306" pitchFamily="34" charset="0"/>
                <a:ea typeface="Calibri" panose="020F0502020204030204" pitchFamily="34" charset="0"/>
                <a:cs typeface="Galatia SIL" panose="02000600020000020004" pitchFamily="2" charset="0"/>
              </a:rPr>
              <a:t>”</a:t>
            </a:r>
            <a:r>
              <a:rPr lang="es-ES" sz="2400" dirty="0">
                <a:solidFill>
                  <a:schemeClr val="accent4">
                    <a:lumMod val="20000"/>
                    <a:lumOff val="80000"/>
                  </a:schemeClr>
                </a:solidFill>
                <a:latin typeface="Berlin Sans FB" panose="020E0602020502020306" pitchFamily="34" charset="0"/>
                <a:ea typeface="Calibri" panose="020F0502020204030204" pitchFamily="34" charset="0"/>
                <a:cs typeface="Georgia" panose="02040502050405020303" pitchFamily="18" charset="0"/>
              </a:rPr>
              <a:t> se emplea algunas veces, especialmente en el libro de Ezequiel, para señalar a una maldad que incluye la idea de artificio voluntario, un plan de refocilarse en el pecado. Por el contexto, se entiende que la referencia es a </a:t>
            </a:r>
            <a:r>
              <a:rPr lang="es-ES" sz="2400" b="1" u="sng" dirty="0">
                <a:solidFill>
                  <a:schemeClr val="accent4">
                    <a:lumMod val="20000"/>
                    <a:lumOff val="80000"/>
                  </a:schemeClr>
                </a:solidFill>
                <a:latin typeface="Berlin Sans FB" panose="020E0602020502020306" pitchFamily="34" charset="0"/>
                <a:ea typeface="Calibri" panose="020F0502020204030204" pitchFamily="34" charset="0"/>
                <a:cs typeface="Georgia" panose="02040502050405020303" pitchFamily="18" charset="0"/>
              </a:rPr>
              <a:t>pecado sexual</a:t>
            </a:r>
            <a:r>
              <a:rPr lang="es-ES" sz="2400" dirty="0">
                <a:solidFill>
                  <a:schemeClr val="accent4">
                    <a:lumMod val="20000"/>
                    <a:lumOff val="80000"/>
                  </a:schemeClr>
                </a:solidFill>
                <a:latin typeface="Berlin Sans FB" panose="020E0602020502020306" pitchFamily="34" charset="0"/>
                <a:ea typeface="Calibri" panose="020F0502020204030204" pitchFamily="34" charset="0"/>
                <a:cs typeface="Georgia" panose="02040502050405020303" pitchFamily="18" charset="0"/>
              </a:rPr>
              <a:t>. Expresa anhelo o deseo, el gusto y promete la satisfacción.  El griego “</a:t>
            </a:r>
            <a:r>
              <a:rPr lang="es-ES" sz="2400" i="1" dirty="0" err="1">
                <a:solidFill>
                  <a:schemeClr val="accent4">
                    <a:lumMod val="20000"/>
                    <a:lumOff val="80000"/>
                  </a:schemeClr>
                </a:solidFill>
                <a:latin typeface="Berlin Sans FB" panose="020E0602020502020306" pitchFamily="34" charset="0"/>
                <a:ea typeface="Calibri" panose="020F0502020204030204" pitchFamily="34" charset="0"/>
                <a:cs typeface="Georgia" panose="02040502050405020303" pitchFamily="18" charset="0"/>
              </a:rPr>
              <a:t>epithymia</a:t>
            </a:r>
            <a:r>
              <a:rPr lang="es-ES" sz="2400" i="1" dirty="0">
                <a:solidFill>
                  <a:schemeClr val="accent4">
                    <a:lumMod val="20000"/>
                    <a:lumOff val="80000"/>
                  </a:schemeClr>
                </a:solidFill>
                <a:latin typeface="Berlin Sans FB" panose="020E0602020502020306" pitchFamily="34" charset="0"/>
                <a:ea typeface="Calibri" panose="020F0502020204030204" pitchFamily="34" charset="0"/>
                <a:cs typeface="Georgia" panose="02040502050405020303" pitchFamily="18" charset="0"/>
              </a:rPr>
              <a:t>”</a:t>
            </a:r>
            <a:r>
              <a:rPr lang="es-ES" sz="2400" dirty="0">
                <a:solidFill>
                  <a:schemeClr val="accent4">
                    <a:lumMod val="20000"/>
                    <a:lumOff val="80000"/>
                  </a:schemeClr>
                </a:solidFill>
                <a:latin typeface="Berlin Sans FB" panose="020E0602020502020306" pitchFamily="34" charset="0"/>
                <a:ea typeface="Calibri" panose="020F0502020204030204" pitchFamily="34" charset="0"/>
                <a:cs typeface="Georgia" panose="02040502050405020303" pitchFamily="18" charset="0"/>
              </a:rPr>
              <a:t> expresa cualquier deseo fuerte, y su naturaleza buena o mala, queda determinada por el contexto o mediante un adjetivo calificativo.</a:t>
            </a:r>
            <a:endParaRPr lang="es-ES" sz="2400" dirty="0">
              <a:solidFill>
                <a:schemeClr val="accent4">
                  <a:lumMod val="20000"/>
                  <a:lumOff val="80000"/>
                </a:schemeClr>
              </a:solidFill>
              <a:latin typeface="Berlin Sans FB" panose="020E0602020502020306" pitchFamily="34" charset="0"/>
              <a:ea typeface="Calibri" panose="020F0502020204030204" pitchFamily="34" charset="0"/>
              <a:cs typeface="Times New Roman" panose="02020603050405020304" pitchFamily="18" charset="0"/>
            </a:endParaRPr>
          </a:p>
          <a:p>
            <a:pPr>
              <a:lnSpc>
                <a:spcPct val="107000"/>
              </a:lnSpc>
              <a:spcAft>
                <a:spcPts val="0"/>
              </a:spcAft>
            </a:pPr>
            <a:r>
              <a:rPr lang="es-ES" sz="2400" dirty="0">
                <a:solidFill>
                  <a:schemeClr val="accent4">
                    <a:lumMod val="20000"/>
                    <a:lumOff val="80000"/>
                  </a:schemeClr>
                </a:solidFill>
                <a:latin typeface="Berlin Sans FB" panose="020E0602020502020306" pitchFamily="34" charset="0"/>
                <a:ea typeface="Calibri" panose="020F0502020204030204" pitchFamily="34" charset="0"/>
                <a:cs typeface="Georgia" panose="02040502050405020303" pitchFamily="18" charset="0"/>
              </a:rPr>
              <a:t> </a:t>
            </a:r>
            <a:endParaRPr lang="es-ES" sz="2400" dirty="0">
              <a:solidFill>
                <a:schemeClr val="accent4">
                  <a:lumMod val="20000"/>
                  <a:lumOff val="80000"/>
                </a:schemeClr>
              </a:solidFill>
              <a:latin typeface="Berlin Sans FB" panose="020E0602020502020306" pitchFamily="34" charset="0"/>
              <a:ea typeface="Calibri" panose="020F0502020204030204" pitchFamily="34" charset="0"/>
              <a:cs typeface="Times New Roman" panose="02020603050405020304" pitchFamily="18" charset="0"/>
            </a:endParaRPr>
          </a:p>
          <a:p>
            <a:pPr marL="228600" indent="-228600" algn="ctr">
              <a:lnSpc>
                <a:spcPct val="107000"/>
              </a:lnSpc>
              <a:spcAft>
                <a:spcPts val="0"/>
              </a:spcAft>
            </a:pPr>
            <a:r>
              <a:rPr lang="es-ES" sz="2400" dirty="0">
                <a:solidFill>
                  <a:schemeClr val="accent4">
                    <a:lumMod val="20000"/>
                    <a:lumOff val="80000"/>
                  </a:schemeClr>
                </a:solidFill>
                <a:latin typeface="Berlin Sans FB" panose="020E0602020502020306" pitchFamily="34" charset="0"/>
                <a:ea typeface="Calibri" panose="020F0502020204030204" pitchFamily="34" charset="0"/>
                <a:cs typeface="Georgia" panose="02040502050405020303" pitchFamily="18" charset="0"/>
              </a:rPr>
              <a:t>“</a:t>
            </a:r>
            <a:r>
              <a:rPr lang="es-ES" sz="2400" i="1" dirty="0">
                <a:solidFill>
                  <a:schemeClr val="accent4">
                    <a:lumMod val="20000"/>
                    <a:lumOff val="80000"/>
                  </a:schemeClr>
                </a:solidFill>
                <a:latin typeface="Berlin Sans FB" panose="020E0602020502020306" pitchFamily="34" charset="0"/>
                <a:ea typeface="Calibri" panose="020F0502020204030204" pitchFamily="34" charset="0"/>
                <a:cs typeface="Georgia" panose="02040502050405020303" pitchFamily="18" charset="0"/>
              </a:rPr>
              <a:t>Y se enamoró de sus rufianes, cuya lujuria es como el ardor carnal de los asnos, y cuyo flujo como flujo de caballos. Así trajiste de nuevo a la memoria la lujuria de tu juventud, cuando los egipcios comprimieron tus pechos, los pechos de tu juventud. “... y se descubrirá la inmundicia de tus fornicaciones, y tu </a:t>
            </a:r>
            <a:r>
              <a:rPr lang="es-ES" sz="2400" b="1" i="1" dirty="0">
                <a:solidFill>
                  <a:schemeClr val="accent4">
                    <a:lumMod val="20000"/>
                    <a:lumOff val="80000"/>
                  </a:schemeClr>
                </a:solidFill>
                <a:latin typeface="Berlin Sans FB" panose="020E0602020502020306" pitchFamily="34" charset="0"/>
                <a:ea typeface="Calibri" panose="020F0502020204030204" pitchFamily="34" charset="0"/>
                <a:cs typeface="Georgia" panose="02040502050405020303" pitchFamily="18" charset="0"/>
              </a:rPr>
              <a:t>lujuria</a:t>
            </a:r>
            <a:r>
              <a:rPr lang="es-ES" sz="2400" i="1" dirty="0">
                <a:solidFill>
                  <a:schemeClr val="accent4">
                    <a:lumMod val="20000"/>
                    <a:lumOff val="80000"/>
                  </a:schemeClr>
                </a:solidFill>
                <a:latin typeface="Berlin Sans FB" panose="020E0602020502020306" pitchFamily="34" charset="0"/>
                <a:ea typeface="Calibri" panose="020F0502020204030204" pitchFamily="34" charset="0"/>
                <a:cs typeface="Georgia" panose="02040502050405020303" pitchFamily="18" charset="0"/>
              </a:rPr>
              <a:t> y tu prostitución”</a:t>
            </a:r>
            <a:r>
              <a:rPr lang="es-ES" sz="2400" dirty="0">
                <a:solidFill>
                  <a:schemeClr val="accent4">
                    <a:lumMod val="20000"/>
                    <a:lumOff val="80000"/>
                  </a:schemeClr>
                </a:solidFill>
                <a:latin typeface="Berlin Sans FB" panose="020E0602020502020306" pitchFamily="34" charset="0"/>
                <a:ea typeface="Calibri" panose="020F0502020204030204" pitchFamily="34" charset="0"/>
                <a:cs typeface="Georgia" panose="02040502050405020303" pitchFamily="18" charset="0"/>
              </a:rPr>
              <a:t> [Ezequiel_23:20] </a:t>
            </a:r>
            <a:endParaRPr lang="es-ES" sz="2400" dirty="0">
              <a:solidFill>
                <a:schemeClr val="accent4">
                  <a:lumMod val="20000"/>
                  <a:lumOff val="80000"/>
                </a:schemeClr>
              </a:solidFill>
              <a:latin typeface="Berlin Sans FB" panose="020E0602020502020306"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2381798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857250" y="2140231"/>
            <a:ext cx="7124700" cy="3780522"/>
          </a:xfrm>
          <a:prstGeom prst="rect">
            <a:avLst/>
          </a:prstGeom>
        </p:spPr>
        <p:txBody>
          <a:bodyPr wrap="square">
            <a:spAutoFit/>
          </a:bodyPr>
          <a:lstStyle/>
          <a:p>
            <a:pPr marL="114300" indent="228600">
              <a:lnSpc>
                <a:spcPct val="107000"/>
              </a:lnSpc>
              <a:spcBef>
                <a:spcPts val="500"/>
              </a:spcBef>
              <a:spcAft>
                <a:spcPts val="500"/>
              </a:spcAft>
            </a:pPr>
            <a:r>
              <a:rPr lang="es-ES" sz="2800" dirty="0">
                <a:solidFill>
                  <a:schemeClr val="accent4">
                    <a:lumMod val="20000"/>
                    <a:lumOff val="80000"/>
                  </a:schemeClr>
                </a:solidFill>
                <a:latin typeface="Berlin Sans FB" panose="020E0602020502020306" pitchFamily="34" charset="0"/>
                <a:ea typeface="Calibri" panose="020F0502020204030204" pitchFamily="34" charset="0"/>
                <a:cs typeface="Georgia" panose="02040502050405020303" pitchFamily="18" charset="0"/>
              </a:rPr>
              <a:t>En Romanos_13:13 se lee: </a:t>
            </a:r>
            <a:r>
              <a:rPr lang="es-ES" sz="2800" i="1" dirty="0">
                <a:solidFill>
                  <a:schemeClr val="accent4">
                    <a:lumMod val="20000"/>
                    <a:lumOff val="80000"/>
                  </a:schemeClr>
                </a:solidFill>
                <a:latin typeface="Berlin Sans FB" panose="020E0602020502020306" pitchFamily="34" charset="0"/>
                <a:ea typeface="Calibri" panose="020F0502020204030204" pitchFamily="34" charset="0"/>
                <a:cs typeface="Georgia" panose="02040502050405020303" pitchFamily="18" charset="0"/>
              </a:rPr>
              <a:t>“Andemos como de día, honestamente; no en glotonerías y borracheras, no en</a:t>
            </a:r>
            <a:r>
              <a:rPr lang="es-ES" sz="2800" dirty="0">
                <a:solidFill>
                  <a:schemeClr val="accent4">
                    <a:lumMod val="20000"/>
                    <a:lumOff val="80000"/>
                  </a:schemeClr>
                </a:solidFill>
                <a:latin typeface="Berlin Sans FB" panose="020E0602020502020306" pitchFamily="34" charset="0"/>
                <a:ea typeface="Calibri" panose="020F0502020204030204" pitchFamily="34" charset="0"/>
                <a:cs typeface="Georgia" panose="02040502050405020303" pitchFamily="18" charset="0"/>
              </a:rPr>
              <a:t> </a:t>
            </a:r>
            <a:r>
              <a:rPr lang="es-ES" sz="2800" i="1" u="sng" dirty="0">
                <a:solidFill>
                  <a:schemeClr val="accent4">
                    <a:lumMod val="20000"/>
                    <a:lumOff val="80000"/>
                  </a:schemeClr>
                </a:solidFill>
                <a:latin typeface="Berlin Sans FB" panose="020E0602020502020306" pitchFamily="34" charset="0"/>
                <a:ea typeface="Calibri" panose="020F0502020204030204" pitchFamily="34" charset="0"/>
                <a:cs typeface="Georgia" panose="02040502050405020303" pitchFamily="18" charset="0"/>
              </a:rPr>
              <a:t>lujurias </a:t>
            </a:r>
            <a:r>
              <a:rPr lang="es-ES" sz="2800" u="sng" dirty="0">
                <a:solidFill>
                  <a:schemeClr val="accent4">
                    <a:lumMod val="20000"/>
                    <a:lumOff val="80000"/>
                  </a:schemeClr>
                </a:solidFill>
                <a:latin typeface="Berlin Sans FB" panose="020E0602020502020306" pitchFamily="34" charset="0"/>
                <a:ea typeface="Calibri" panose="020F0502020204030204" pitchFamily="34" charset="0"/>
                <a:cs typeface="Georgia" panose="02040502050405020303" pitchFamily="18" charset="0"/>
              </a:rPr>
              <a:t>y</a:t>
            </a:r>
            <a:r>
              <a:rPr lang="es-ES" sz="2800" i="1" u="sng" dirty="0">
                <a:solidFill>
                  <a:schemeClr val="accent4">
                    <a:lumMod val="20000"/>
                    <a:lumOff val="80000"/>
                  </a:schemeClr>
                </a:solidFill>
                <a:latin typeface="Berlin Sans FB" panose="020E0602020502020306" pitchFamily="34" charset="0"/>
                <a:ea typeface="Calibri" panose="020F0502020204030204" pitchFamily="34" charset="0"/>
                <a:cs typeface="Georgia" panose="02040502050405020303" pitchFamily="18" charset="0"/>
              </a:rPr>
              <a:t> lascivias</a:t>
            </a:r>
            <a:r>
              <a:rPr lang="es-ES" sz="2800" i="1" dirty="0">
                <a:solidFill>
                  <a:schemeClr val="accent4">
                    <a:lumMod val="20000"/>
                    <a:lumOff val="80000"/>
                  </a:schemeClr>
                </a:solidFill>
                <a:latin typeface="Berlin Sans FB" panose="020E0602020502020306" pitchFamily="34" charset="0"/>
                <a:ea typeface="Calibri" panose="020F0502020204030204" pitchFamily="34" charset="0"/>
                <a:cs typeface="Georgia" panose="02040502050405020303" pitchFamily="18" charset="0"/>
              </a:rPr>
              <a:t>, no en contiendas y envidia”.</a:t>
            </a:r>
            <a:r>
              <a:rPr lang="es-ES" sz="2800" dirty="0">
                <a:solidFill>
                  <a:schemeClr val="accent4">
                    <a:lumMod val="20000"/>
                    <a:lumOff val="80000"/>
                  </a:schemeClr>
                </a:solidFill>
                <a:latin typeface="Berlin Sans FB" panose="020E0602020502020306" pitchFamily="34" charset="0"/>
                <a:ea typeface="Calibri" panose="020F0502020204030204" pitchFamily="34" charset="0"/>
                <a:cs typeface="Georgia" panose="02040502050405020303" pitchFamily="18" charset="0"/>
              </a:rPr>
              <a:t> Mientras la concupiscencia es el deseo exagerado y pecaminoso, la </a:t>
            </a:r>
            <a:r>
              <a:rPr lang="es-ES" sz="2800" b="1" i="1" dirty="0">
                <a:solidFill>
                  <a:schemeClr val="accent4">
                    <a:lumMod val="20000"/>
                    <a:lumOff val="80000"/>
                  </a:schemeClr>
                </a:solidFill>
                <a:latin typeface="Berlin Sans FB" panose="020E0602020502020306" pitchFamily="34" charset="0"/>
                <a:ea typeface="Calibri" panose="020F0502020204030204" pitchFamily="34" charset="0"/>
                <a:cs typeface="Georgia" panose="02040502050405020303" pitchFamily="18" charset="0"/>
              </a:rPr>
              <a:t>lujuria</a:t>
            </a:r>
            <a:r>
              <a:rPr lang="es-ES" sz="2800" dirty="0">
                <a:solidFill>
                  <a:schemeClr val="accent4">
                    <a:lumMod val="20000"/>
                    <a:lumOff val="80000"/>
                  </a:schemeClr>
                </a:solidFill>
                <a:latin typeface="Berlin Sans FB" panose="020E0602020502020306" pitchFamily="34" charset="0"/>
                <a:ea typeface="Calibri" panose="020F0502020204030204" pitchFamily="34" charset="0"/>
                <a:cs typeface="Georgia" panose="02040502050405020303" pitchFamily="18" charset="0"/>
              </a:rPr>
              <a:t> es la práctica en los hechos, de esos deseos en el ámbito de lo sexual.</a:t>
            </a:r>
            <a:endParaRPr lang="es-ES" sz="2800" dirty="0">
              <a:solidFill>
                <a:schemeClr val="accent4">
                  <a:lumMod val="20000"/>
                  <a:lumOff val="80000"/>
                </a:schemeClr>
              </a:solidFill>
              <a:latin typeface="Berlin Sans FB" panose="020E0602020502020306"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297685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185007" y="212651"/>
            <a:ext cx="3313105" cy="546515"/>
          </a:xfrm>
        </p:spPr>
        <p:txBody>
          <a:bodyPr>
            <a:normAutofit fontScale="90000"/>
          </a:bodyPr>
          <a:lstStyle/>
          <a:p>
            <a:pPr algn="ctr"/>
            <a:r>
              <a:rPr lang="es-ES" sz="3200" b="1" dirty="0">
                <a:solidFill>
                  <a:schemeClr val="bg1"/>
                </a:solidFill>
                <a:latin typeface="Arial" panose="020B0604020202020204" pitchFamily="34" charset="0"/>
                <a:cs typeface="Arial" panose="020B0604020202020204" pitchFamily="34" charset="0"/>
              </a:rPr>
              <a:t>INTRODUCCIÓN</a:t>
            </a:r>
          </a:p>
        </p:txBody>
      </p:sp>
      <p:sp>
        <p:nvSpPr>
          <p:cNvPr id="5" name="Rectángulo 4"/>
          <p:cNvSpPr/>
          <p:nvPr/>
        </p:nvSpPr>
        <p:spPr>
          <a:xfrm>
            <a:off x="295940" y="759166"/>
            <a:ext cx="8680531" cy="3618106"/>
          </a:xfrm>
          <a:prstGeom prst="rect">
            <a:avLst/>
          </a:prstGeom>
        </p:spPr>
        <p:txBody>
          <a:bodyPr wrap="square">
            <a:spAutoFit/>
          </a:bodyPr>
          <a:lstStyle/>
          <a:p>
            <a:pPr marL="228600" indent="-228600" algn="ctr">
              <a:lnSpc>
                <a:spcPct val="107000"/>
              </a:lnSpc>
              <a:spcAft>
                <a:spcPts val="0"/>
              </a:spcAft>
            </a:pPr>
            <a:r>
              <a:rPr lang="es-ES" sz="2400" b="1" dirty="0">
                <a:ln w="0"/>
                <a:solidFill>
                  <a:schemeClr val="accent4">
                    <a:lumMod val="20000"/>
                    <a:lumOff val="80000"/>
                  </a:schemeClr>
                </a:solidFill>
                <a:effectLst>
                  <a:outerShdw blurRad="38100" dist="25400" dir="5400000" algn="ctr" rotWithShape="0">
                    <a:srgbClr val="6E747A">
                      <a:alpha val="43000"/>
                    </a:srgbClr>
                  </a:outerShdw>
                </a:effectLst>
                <a:latin typeface="Arial Narrow" panose="020B0606020202030204" pitchFamily="34" charset="0"/>
                <a:ea typeface="Calibri" panose="020F0502020204030204" pitchFamily="34" charset="0"/>
                <a:cs typeface="Georgia" panose="02040502050405020303" pitchFamily="18" charset="0"/>
              </a:rPr>
              <a:t>“¡Oh gente pecadora, pueblo cargado de maldad, generación de malignos, hijos depravados! Dejaron a Jehová, provocaron a ira al Santo de Israel, se volvieron atrás. ¿Por qué querréis ser castigados aún? ¿Todavía os rebelaréis? Toda cabeza está enferma, y todo corazón doliente. Desde la planta del pie hasta la cabeza no hay en él cosa sana, sino herida, hinchazón y podrida llaga; no están curadas, ni vendadas, ni suavizadas con aceite. Si Jehová de los ejércitos no nos hubiese dejado un resto pequeño, como Sodoma fuéramos, y semejantes a Gomorra” </a:t>
            </a:r>
            <a:endParaRPr lang="es-ES" sz="2400" b="1" dirty="0">
              <a:ln w="0"/>
              <a:solidFill>
                <a:schemeClr val="accent4">
                  <a:lumMod val="20000"/>
                  <a:lumOff val="80000"/>
                </a:schemeClr>
              </a:solidFill>
              <a:effectLst>
                <a:outerShdw blurRad="38100" dist="25400" dir="5400000" algn="ctr" rotWithShape="0">
                  <a:srgbClr val="6E747A">
                    <a:alpha val="43000"/>
                  </a:srgbClr>
                </a:outerShdw>
              </a:effectLst>
              <a:latin typeface="Arial Narrow" panose="020B0606020202030204" pitchFamily="34" charset="0"/>
              <a:ea typeface="Calibri" panose="020F0502020204030204" pitchFamily="34" charset="0"/>
              <a:cs typeface="Times New Roman" panose="02020603050405020304" pitchFamily="18" charset="0"/>
            </a:endParaRPr>
          </a:p>
        </p:txBody>
      </p:sp>
      <p:sp>
        <p:nvSpPr>
          <p:cNvPr id="6" name="Rectángulo 5"/>
          <p:cNvSpPr/>
          <p:nvPr/>
        </p:nvSpPr>
        <p:spPr>
          <a:xfrm>
            <a:off x="253919" y="4377272"/>
            <a:ext cx="8722552" cy="2397451"/>
          </a:xfrm>
          <a:prstGeom prst="rect">
            <a:avLst/>
          </a:prstGeom>
        </p:spPr>
        <p:txBody>
          <a:bodyPr wrap="square">
            <a:spAutoFit/>
          </a:bodyPr>
          <a:lstStyle/>
          <a:p>
            <a:pPr>
              <a:lnSpc>
                <a:spcPct val="107000"/>
              </a:lnSpc>
              <a:spcAft>
                <a:spcPts val="0"/>
              </a:spcAft>
            </a:pPr>
            <a:r>
              <a:rPr lang="es-ES" sz="2800" b="1" dirty="0">
                <a:ln w="0"/>
                <a:solidFill>
                  <a:schemeClr val="bg1"/>
                </a:solidFill>
                <a:effectLst>
                  <a:outerShdw blurRad="38100" dist="25400" dir="5400000" algn="ctr" rotWithShape="0">
                    <a:srgbClr val="6E747A">
                      <a:alpha val="43000"/>
                    </a:srgbClr>
                  </a:outerShdw>
                </a:effectLst>
                <a:latin typeface="Arial Narrow" panose="020B0606020202030204" pitchFamily="34" charset="0"/>
                <a:ea typeface="Calibri" panose="020F0502020204030204" pitchFamily="34" charset="0"/>
                <a:cs typeface="Georgia" panose="02040502050405020303" pitchFamily="18" charset="0"/>
              </a:rPr>
              <a:t>Dentro de los pecados de orden carnal que se hicieron presentes, están los pecados sexuales; el ser humano descubrió la desnudez de un cuerpo ajeno al suyo y allí comenzó la concupiscencia y todo lo que vino después con la morbosidad humana. Véase </a:t>
            </a:r>
            <a:r>
              <a:rPr lang="es-ES" sz="2000" b="1" dirty="0">
                <a:ln w="0"/>
                <a:solidFill>
                  <a:schemeClr val="bg1"/>
                </a:solidFill>
                <a:effectLst>
                  <a:outerShdw blurRad="38100" dist="25400" dir="5400000" algn="ctr" rotWithShape="0">
                    <a:srgbClr val="6E747A">
                      <a:alpha val="43000"/>
                    </a:srgbClr>
                  </a:outerShdw>
                </a:effectLst>
                <a:latin typeface="Arial Narrow" panose="020B0606020202030204" pitchFamily="34" charset="0"/>
                <a:ea typeface="Calibri" panose="020F0502020204030204" pitchFamily="34" charset="0"/>
                <a:cs typeface="Georgia" panose="02040502050405020303" pitchFamily="18" charset="0"/>
              </a:rPr>
              <a:t>(</a:t>
            </a:r>
            <a:r>
              <a:rPr lang="es-ES" b="1" dirty="0">
                <a:ln w="0"/>
                <a:solidFill>
                  <a:schemeClr val="bg1"/>
                </a:solidFill>
                <a:effectLst>
                  <a:outerShdw blurRad="38100" dist="25400" dir="5400000" algn="ctr" rotWithShape="0">
                    <a:srgbClr val="6E747A">
                      <a:alpha val="43000"/>
                    </a:srgbClr>
                  </a:outerShdw>
                </a:effectLst>
                <a:latin typeface="Arial Narrow" panose="020B0606020202030204" pitchFamily="34" charset="0"/>
                <a:ea typeface="Calibri" panose="020F0502020204030204" pitchFamily="34" charset="0"/>
                <a:cs typeface="Georgia" panose="02040502050405020303" pitchFamily="18" charset="0"/>
              </a:rPr>
              <a:t>Génesis 3.7; 4.1; 9.22 – 23)</a:t>
            </a:r>
            <a:endParaRPr lang="es-ES" sz="2800" b="1" dirty="0">
              <a:ln w="0"/>
              <a:solidFill>
                <a:schemeClr val="bg1"/>
              </a:solidFill>
              <a:effectLst>
                <a:outerShdw blurRad="38100" dist="25400" dir="5400000" algn="ctr" rotWithShape="0">
                  <a:srgbClr val="6E747A">
                    <a:alpha val="43000"/>
                  </a:srgbClr>
                </a:outerShdw>
              </a:effectLst>
              <a:latin typeface="Arial Narrow" panose="020B0606020202030204" pitchFamily="34" charset="0"/>
              <a:ea typeface="Calibri" panose="020F0502020204030204" pitchFamily="34" charset="0"/>
              <a:cs typeface="Times New Roman" panose="02020603050405020304" pitchFamily="18" charset="0"/>
            </a:endParaRPr>
          </a:p>
        </p:txBody>
      </p:sp>
      <p:sp>
        <p:nvSpPr>
          <p:cNvPr id="8" name="Rectángulo 7"/>
          <p:cNvSpPr/>
          <p:nvPr/>
        </p:nvSpPr>
        <p:spPr>
          <a:xfrm>
            <a:off x="4013433" y="359056"/>
            <a:ext cx="2202847" cy="400110"/>
          </a:xfrm>
          <a:prstGeom prst="rect">
            <a:avLst/>
          </a:prstGeom>
        </p:spPr>
        <p:txBody>
          <a:bodyPr wrap="none">
            <a:spAutoFit/>
          </a:bodyPr>
          <a:lstStyle/>
          <a:p>
            <a:r>
              <a:rPr lang="es-ES" sz="2000" b="1" dirty="0">
                <a:solidFill>
                  <a:schemeClr val="bg1"/>
                </a:solidFill>
                <a:latin typeface="Arial" panose="020B0604020202020204" pitchFamily="34" charset="0"/>
                <a:ea typeface="Calibri" panose="020F0502020204030204" pitchFamily="34" charset="0"/>
                <a:cs typeface="Arial" panose="020B0604020202020204" pitchFamily="34" charset="0"/>
              </a:rPr>
              <a:t>(Isaías 1.4 – 6, 9)</a:t>
            </a:r>
            <a:endParaRPr lang="es-ES" sz="20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3202506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88572" y="143646"/>
            <a:ext cx="1867819" cy="523220"/>
          </a:xfrm>
          <a:prstGeom prst="rect">
            <a:avLst/>
          </a:prstGeom>
        </p:spPr>
        <p:txBody>
          <a:bodyPr wrap="none">
            <a:spAutoFit/>
          </a:bodyPr>
          <a:lstStyle/>
          <a:p>
            <a:pPr>
              <a:spcAft>
                <a:spcPts val="0"/>
              </a:spcAft>
            </a:pPr>
            <a:r>
              <a:rPr lang="es-ES" sz="2800" b="1" kern="1400"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Impact" panose="020B0806030902050204" pitchFamily="34" charset="0"/>
                <a:ea typeface="Times New Roman" panose="02020603050405020304" pitchFamily="18" charset="0"/>
                <a:cs typeface="Times New Roman" panose="02020603050405020304" pitchFamily="18" charset="0"/>
              </a:rPr>
              <a:t>HEDONISMO</a:t>
            </a:r>
            <a:endParaRPr lang="es-ES" sz="6000" b="1" kern="1400"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Impact" panose="020B0806030902050204" pitchFamily="34" charset="0"/>
              <a:ea typeface="Times New Roman" panose="02020603050405020304" pitchFamily="18" charset="0"/>
              <a:cs typeface="Times New Roman" panose="02020603050405020304" pitchFamily="18" charset="0"/>
            </a:endParaRPr>
          </a:p>
        </p:txBody>
      </p:sp>
      <p:sp>
        <p:nvSpPr>
          <p:cNvPr id="5" name="Rectángulo 4"/>
          <p:cNvSpPr/>
          <p:nvPr/>
        </p:nvSpPr>
        <p:spPr>
          <a:xfrm>
            <a:off x="245957" y="976072"/>
            <a:ext cx="8497993" cy="4154984"/>
          </a:xfrm>
          <a:prstGeom prst="rect">
            <a:avLst/>
          </a:prstGeom>
        </p:spPr>
        <p:txBody>
          <a:bodyPr wrap="square">
            <a:spAutoFit/>
          </a:bodyPr>
          <a:lstStyle/>
          <a:p>
            <a:r>
              <a:rPr lang="es-ES" sz="2400" dirty="0">
                <a:ln w="0"/>
                <a:solidFill>
                  <a:schemeClr val="bg1"/>
                </a:solidFill>
                <a:effectLst>
                  <a:outerShdw blurRad="38100" dist="25400" dir="5400000" algn="ctr" rotWithShape="0">
                    <a:srgbClr val="6E747A">
                      <a:alpha val="43000"/>
                    </a:srgbClr>
                  </a:outerShdw>
                </a:effectLst>
                <a:latin typeface="Arial Narrow" panose="020B0606020202030204" pitchFamily="34" charset="0"/>
                <a:cs typeface="Segoe UI" panose="020B0502040204020203" pitchFamily="34" charset="0"/>
              </a:rPr>
              <a:t>El hedonismo es una teoría que establece el placer como fin y fundamento de la vida. Escuela cirenaica: Se plantea que los deseos personales se debían satisfacer de inmediato sin importar los intereses de los demás. La doctrina que predicó Epicuro de Samos consideraba que la felicidad consiste en vivir en </a:t>
            </a:r>
            <a:r>
              <a:rPr lang="es-ES" sz="2400" u="sng" dirty="0">
                <a:ln w="0"/>
                <a:solidFill>
                  <a:schemeClr val="bg1"/>
                </a:solidFill>
                <a:effectLst>
                  <a:outerShdw blurRad="38100" dist="25400" dir="5400000" algn="ctr" rotWithShape="0">
                    <a:srgbClr val="6E747A">
                      <a:alpha val="43000"/>
                    </a:srgbClr>
                  </a:outerShdw>
                </a:effectLst>
                <a:latin typeface="Arial Narrow" panose="020B0606020202030204" pitchFamily="34" charset="0"/>
                <a:cs typeface="Segoe UI" panose="020B0502040204020203" pitchFamily="34" charset="0"/>
              </a:rPr>
              <a:t>continuo placer</a:t>
            </a:r>
            <a:r>
              <a:rPr lang="es-ES" sz="2400" dirty="0">
                <a:ln w="0"/>
                <a:solidFill>
                  <a:schemeClr val="bg1"/>
                </a:solidFill>
                <a:effectLst>
                  <a:outerShdw blurRad="38100" dist="25400" dir="5400000" algn="ctr" rotWithShape="0">
                    <a:srgbClr val="6E747A">
                      <a:alpha val="43000"/>
                    </a:srgbClr>
                  </a:outerShdw>
                </a:effectLst>
                <a:latin typeface="Arial Narrow" panose="020B0606020202030204" pitchFamily="34" charset="0"/>
                <a:cs typeface="Segoe UI" panose="020B0502040204020203" pitchFamily="34" charset="0"/>
              </a:rPr>
              <a:t>, porque muchas personas contienen el placer como algo que excita los sentidos. Epicuro consideró que no todas las formas de placer se refieren a lo anterior, pues lo que excita los sentidos son </a:t>
            </a:r>
            <a:r>
              <a:rPr lang="es-ES" sz="2400" u="sng" dirty="0">
                <a:ln w="0"/>
                <a:solidFill>
                  <a:schemeClr val="bg1"/>
                </a:solidFill>
                <a:effectLst>
                  <a:outerShdw blurRad="38100" dist="25400" dir="5400000" algn="ctr" rotWithShape="0">
                    <a:srgbClr val="6E747A">
                      <a:alpha val="43000"/>
                    </a:srgbClr>
                  </a:outerShdw>
                </a:effectLst>
                <a:latin typeface="Arial Narrow" panose="020B0606020202030204" pitchFamily="34" charset="0"/>
                <a:cs typeface="Segoe UI" panose="020B0502040204020203" pitchFamily="34" charset="0"/>
              </a:rPr>
              <a:t>los placeres sexuales</a:t>
            </a:r>
            <a:r>
              <a:rPr lang="es-ES" sz="2400" dirty="0">
                <a:ln w="0"/>
                <a:solidFill>
                  <a:schemeClr val="bg1"/>
                </a:solidFill>
                <a:effectLst>
                  <a:outerShdw blurRad="38100" dist="25400" dir="5400000" algn="ctr" rotWithShape="0">
                    <a:srgbClr val="6E747A">
                      <a:alpha val="43000"/>
                    </a:srgbClr>
                  </a:outerShdw>
                </a:effectLst>
                <a:latin typeface="Arial Narrow" panose="020B0606020202030204" pitchFamily="34" charset="0"/>
                <a:cs typeface="Segoe UI" panose="020B0502040204020203" pitchFamily="34" charset="0"/>
              </a:rPr>
              <a:t>. Según él, existen otras formas de placer que se refieren a la ausencia de dolor o de cualquier tipo de aflicción. También afirmó que ningún placer es malo en sí, solo que los medios para buscarlo pueden ser el inconveniente, el riesgo o el error.</a:t>
            </a:r>
          </a:p>
        </p:txBody>
      </p:sp>
      <p:sp>
        <p:nvSpPr>
          <p:cNvPr id="6" name="CuadroTexto 5"/>
          <p:cNvSpPr txBox="1"/>
          <p:nvPr/>
        </p:nvSpPr>
        <p:spPr>
          <a:xfrm>
            <a:off x="245957" y="5440262"/>
            <a:ext cx="8497993" cy="1200329"/>
          </a:xfrm>
          <a:prstGeom prst="rect">
            <a:avLst/>
          </a:prstGeom>
          <a:solidFill>
            <a:srgbClr val="7030A0"/>
          </a:solidFill>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es-ES" sz="2400" dirty="0">
                <a:latin typeface="Abadi MT Condensed Extra Bold" panose="020B0A06030101010103" pitchFamily="34" charset="0"/>
              </a:rPr>
              <a:t>Sin duda existe un sinnúmero de aberraciones sexuales y la humanidad se encamina hacia su fin una vez más sufriendo las mismas enfermedades.</a:t>
            </a:r>
          </a:p>
        </p:txBody>
      </p:sp>
    </p:spTree>
    <p:extLst>
      <p:ext uri="{BB962C8B-B14F-4D97-AF65-F5344CB8AC3E}">
        <p14:creationId xmlns:p14="http://schemas.microsoft.com/office/powerpoint/2010/main" val="24722199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452990" y="745689"/>
            <a:ext cx="8515350" cy="3970318"/>
          </a:xfrm>
          <a:prstGeom prst="rect">
            <a:avLst/>
          </a:prstGeom>
        </p:spPr>
        <p:txBody>
          <a:bodyPr wrap="square">
            <a:spAutoFit/>
          </a:bodyPr>
          <a:lstStyle/>
          <a:p>
            <a:r>
              <a:rPr lang="es-ES" sz="2800" b="1" dirty="0">
                <a:ln w="0"/>
                <a:solidFill>
                  <a:schemeClr val="accent4">
                    <a:lumMod val="20000"/>
                    <a:lumOff val="80000"/>
                  </a:schemeClr>
                </a:solidFill>
                <a:effectLst>
                  <a:outerShdw blurRad="38100" dist="25400" dir="5400000" algn="ctr" rotWithShape="0">
                    <a:srgbClr val="6E747A">
                      <a:alpha val="43000"/>
                    </a:srgbClr>
                  </a:outerShdw>
                </a:effectLst>
                <a:latin typeface="Segoe UI" panose="020B0502040204020203" pitchFamily="34" charset="0"/>
                <a:cs typeface="Segoe UI" panose="020B0502040204020203" pitchFamily="34" charset="0"/>
              </a:rPr>
              <a:t> “</a:t>
            </a:r>
            <a:r>
              <a:rPr lang="es-ES" sz="2800" b="1" i="1" dirty="0">
                <a:ln w="0"/>
                <a:solidFill>
                  <a:schemeClr val="accent4">
                    <a:lumMod val="20000"/>
                    <a:lumOff val="80000"/>
                  </a:schemeClr>
                </a:solidFill>
                <a:effectLst>
                  <a:outerShdw blurRad="38100" dist="25400" dir="5400000" algn="ctr" rotWithShape="0">
                    <a:srgbClr val="6E747A">
                      <a:alpha val="43000"/>
                    </a:srgbClr>
                  </a:outerShdw>
                </a:effectLst>
                <a:latin typeface="Segoe UI" panose="020B0502040204020203" pitchFamily="34" charset="0"/>
                <a:cs typeface="Segoe UI" panose="020B0502040204020203" pitchFamily="34" charset="0"/>
              </a:rPr>
              <a:t>Y algunos filósofos de los epicúreos y de los estoicos disputaban con él; y unos decían: ¿Qué querrá decir este palabrero? Y otros: Parece que es predicador de nuevos dioses; porque les predicaba el evangelio de Jesús, y de la resurrección</a:t>
            </a:r>
            <a:r>
              <a:rPr lang="es-ES" sz="2800" b="1" dirty="0">
                <a:ln w="0"/>
                <a:solidFill>
                  <a:schemeClr val="accent4">
                    <a:lumMod val="20000"/>
                    <a:lumOff val="80000"/>
                  </a:schemeClr>
                </a:solidFill>
                <a:effectLst>
                  <a:outerShdw blurRad="38100" dist="25400" dir="5400000" algn="ctr" rotWithShape="0">
                    <a:srgbClr val="6E747A">
                      <a:alpha val="43000"/>
                    </a:srgbClr>
                  </a:outerShdw>
                </a:effectLst>
                <a:latin typeface="Segoe UI" panose="020B0502040204020203" pitchFamily="34" charset="0"/>
                <a:cs typeface="Segoe UI" panose="020B0502040204020203" pitchFamily="34" charset="0"/>
              </a:rPr>
              <a:t>” Hechos 17.18 </a:t>
            </a:r>
          </a:p>
          <a:p>
            <a:endParaRPr lang="es-ES" sz="2800" b="1" dirty="0">
              <a:ln w="0"/>
              <a:solidFill>
                <a:schemeClr val="accent4">
                  <a:lumMod val="20000"/>
                  <a:lumOff val="80000"/>
                </a:schemeClr>
              </a:solidFill>
              <a:effectLst>
                <a:outerShdw blurRad="38100" dist="25400" dir="5400000" algn="ctr" rotWithShape="0">
                  <a:srgbClr val="6E747A">
                    <a:alpha val="43000"/>
                  </a:srgbClr>
                </a:outerShdw>
              </a:effectLst>
              <a:latin typeface="Segoe UI" panose="020B0502040204020203" pitchFamily="34" charset="0"/>
              <a:cs typeface="Segoe UI" panose="020B0502040204020203" pitchFamily="34" charset="0"/>
            </a:endParaRPr>
          </a:p>
          <a:p>
            <a:r>
              <a:rPr lang="es-ES" sz="2800" b="1" dirty="0">
                <a:ln w="0"/>
                <a:solidFill>
                  <a:schemeClr val="accent4">
                    <a:lumMod val="20000"/>
                    <a:lumOff val="80000"/>
                  </a:schemeClr>
                </a:solidFill>
                <a:effectLst>
                  <a:outerShdw blurRad="38100" dist="25400" dir="5400000" algn="ctr" rotWithShape="0">
                    <a:srgbClr val="6E747A">
                      <a:alpha val="43000"/>
                    </a:srgbClr>
                  </a:outerShdw>
                </a:effectLst>
                <a:latin typeface="Segoe UI" panose="020B0502040204020203" pitchFamily="34" charset="0"/>
                <a:cs typeface="Segoe UI" panose="020B0502040204020203" pitchFamily="34" charset="0"/>
              </a:rPr>
              <a:t>Los griegos tenían deidades, dedicadas a los placeres sexuales.</a:t>
            </a:r>
          </a:p>
        </p:txBody>
      </p:sp>
      <p:sp>
        <p:nvSpPr>
          <p:cNvPr id="5" name="CuadroTexto 4"/>
          <p:cNvSpPr txBox="1"/>
          <p:nvPr/>
        </p:nvSpPr>
        <p:spPr>
          <a:xfrm>
            <a:off x="2195623" y="6347638"/>
            <a:ext cx="4763385" cy="36933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s-ES" b="1" dirty="0"/>
              <a:t>Presentado: Sábado 10 de septiembre de 2016</a:t>
            </a:r>
          </a:p>
        </p:txBody>
      </p:sp>
      <p:sp>
        <p:nvSpPr>
          <p:cNvPr id="6" name="CuadroTexto 5"/>
          <p:cNvSpPr txBox="1"/>
          <p:nvPr/>
        </p:nvSpPr>
        <p:spPr>
          <a:xfrm>
            <a:off x="1619250" y="5239435"/>
            <a:ext cx="5441490" cy="584775"/>
          </a:xfrm>
          <a:prstGeom prst="rect">
            <a:avLst/>
          </a:prstGeom>
          <a:noFill/>
        </p:spPr>
        <p:txBody>
          <a:bodyPr wrap="none" rtlCol="0">
            <a:spAutoFit/>
          </a:bodyPr>
          <a:lstStyle/>
          <a:p>
            <a:r>
              <a:rPr lang="es-SV" sz="3200" b="1" dirty="0">
                <a:solidFill>
                  <a:schemeClr val="accent4">
                    <a:lumMod val="20000"/>
                    <a:lumOff val="80000"/>
                  </a:schemeClr>
                </a:solidFill>
                <a:latin typeface="Arial Narrow" panose="020B0606020202030204" pitchFamily="34" charset="0"/>
              </a:rPr>
              <a:t>www.iglesiadecristousulutan.org</a:t>
            </a:r>
            <a:endParaRPr lang="es-ES" sz="3200" b="1" dirty="0">
              <a:solidFill>
                <a:schemeClr val="accent4">
                  <a:lumMod val="20000"/>
                  <a:lumOff val="80000"/>
                </a:schemeClr>
              </a:solidFill>
              <a:latin typeface="Arial Narrow" panose="020B0606020202030204" pitchFamily="34" charset="0"/>
            </a:endParaRPr>
          </a:p>
        </p:txBody>
      </p:sp>
    </p:spTree>
    <p:extLst>
      <p:ext uri="{BB962C8B-B14F-4D97-AF65-F5344CB8AC3E}">
        <p14:creationId xmlns:p14="http://schemas.microsoft.com/office/powerpoint/2010/main" val="34068318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609600" y="1104807"/>
            <a:ext cx="8134350" cy="4832092"/>
          </a:xfrm>
          <a:prstGeom prst="rect">
            <a:avLst/>
          </a:prstGeom>
        </p:spPr>
        <p:txBody>
          <a:bodyPr wrap="square">
            <a:spAutoFit/>
          </a:bodyPr>
          <a:lstStyle/>
          <a:p>
            <a:r>
              <a:rPr lang="es-ES" sz="2800" dirty="0">
                <a:ln w="0"/>
                <a:solidFill>
                  <a:schemeClr val="accent4">
                    <a:lumMod val="20000"/>
                    <a:lumOff val="80000"/>
                  </a:schemeClr>
                </a:solidFill>
                <a:effectLst>
                  <a:outerShdw blurRad="38100" dist="25400" dir="5400000" algn="ctr" rotWithShape="0">
                    <a:srgbClr val="6E747A">
                      <a:alpha val="43000"/>
                    </a:srgbClr>
                  </a:outerShdw>
                </a:effectLst>
                <a:latin typeface="Abadi MT Condensed Extra Bold" panose="020B0A06030101010103" pitchFamily="34" charset="0"/>
                <a:ea typeface="Calibri" panose="020F0502020204030204" pitchFamily="34" charset="0"/>
                <a:cs typeface="Segoe UI" panose="020B0502040204020203" pitchFamily="34" charset="0"/>
              </a:rPr>
              <a:t>“Entonces fueron abiertos los ojos de ambos, y conocieron que estaban desnudos; entonces cosieron hojas de higuera, y se hicieron delantales. Conoció Adán a su mujer Eva, la cual concibió y dio a luz a Caín, y dijo: Por voluntad de Jehová he adquirido varón. Y </a:t>
            </a:r>
            <a:r>
              <a:rPr lang="es-ES" sz="2800" dirty="0" err="1">
                <a:ln w="0"/>
                <a:solidFill>
                  <a:schemeClr val="accent4">
                    <a:lumMod val="20000"/>
                    <a:lumOff val="80000"/>
                  </a:schemeClr>
                </a:solidFill>
                <a:effectLst>
                  <a:outerShdw blurRad="38100" dist="25400" dir="5400000" algn="ctr" rotWithShape="0">
                    <a:srgbClr val="6E747A">
                      <a:alpha val="43000"/>
                    </a:srgbClr>
                  </a:outerShdw>
                </a:effectLst>
                <a:latin typeface="Abadi MT Condensed Extra Bold" panose="020B0A06030101010103" pitchFamily="34" charset="0"/>
                <a:ea typeface="Calibri" panose="020F0502020204030204" pitchFamily="34" charset="0"/>
                <a:cs typeface="Segoe UI" panose="020B0502040204020203" pitchFamily="34" charset="0"/>
              </a:rPr>
              <a:t>Cam</a:t>
            </a:r>
            <a:r>
              <a:rPr lang="es-ES" sz="2800" dirty="0">
                <a:ln w="0"/>
                <a:solidFill>
                  <a:schemeClr val="accent4">
                    <a:lumMod val="20000"/>
                    <a:lumOff val="80000"/>
                  </a:schemeClr>
                </a:solidFill>
                <a:effectLst>
                  <a:outerShdw blurRad="38100" dist="25400" dir="5400000" algn="ctr" rotWithShape="0">
                    <a:srgbClr val="6E747A">
                      <a:alpha val="43000"/>
                    </a:srgbClr>
                  </a:outerShdw>
                </a:effectLst>
                <a:latin typeface="Abadi MT Condensed Extra Bold" panose="020B0A06030101010103" pitchFamily="34" charset="0"/>
                <a:ea typeface="Calibri" panose="020F0502020204030204" pitchFamily="34" charset="0"/>
                <a:cs typeface="Segoe UI" panose="020B0502040204020203" pitchFamily="34" charset="0"/>
              </a:rPr>
              <a:t>, padre de Canaán, vio la desnudez de su padre, y lo dijo a sus dos hermanos que estaban afuera. Entonces </a:t>
            </a:r>
            <a:r>
              <a:rPr lang="es-ES" sz="2800" dirty="0" err="1">
                <a:ln w="0"/>
                <a:solidFill>
                  <a:schemeClr val="accent4">
                    <a:lumMod val="20000"/>
                    <a:lumOff val="80000"/>
                  </a:schemeClr>
                </a:solidFill>
                <a:effectLst>
                  <a:outerShdw blurRad="38100" dist="25400" dir="5400000" algn="ctr" rotWithShape="0">
                    <a:srgbClr val="6E747A">
                      <a:alpha val="43000"/>
                    </a:srgbClr>
                  </a:outerShdw>
                </a:effectLst>
                <a:latin typeface="Abadi MT Condensed Extra Bold" panose="020B0A06030101010103" pitchFamily="34" charset="0"/>
                <a:ea typeface="Calibri" panose="020F0502020204030204" pitchFamily="34" charset="0"/>
                <a:cs typeface="Segoe UI" panose="020B0502040204020203" pitchFamily="34" charset="0"/>
              </a:rPr>
              <a:t>Sem</a:t>
            </a:r>
            <a:r>
              <a:rPr lang="es-ES" sz="2800" dirty="0">
                <a:ln w="0"/>
                <a:solidFill>
                  <a:schemeClr val="accent4">
                    <a:lumMod val="20000"/>
                    <a:lumOff val="80000"/>
                  </a:schemeClr>
                </a:solidFill>
                <a:effectLst>
                  <a:outerShdw blurRad="38100" dist="25400" dir="5400000" algn="ctr" rotWithShape="0">
                    <a:srgbClr val="6E747A">
                      <a:alpha val="43000"/>
                    </a:srgbClr>
                  </a:outerShdw>
                </a:effectLst>
                <a:latin typeface="Abadi MT Condensed Extra Bold" panose="020B0A06030101010103" pitchFamily="34" charset="0"/>
                <a:ea typeface="Calibri" panose="020F0502020204030204" pitchFamily="34" charset="0"/>
                <a:cs typeface="Segoe UI" panose="020B0502040204020203" pitchFamily="34" charset="0"/>
              </a:rPr>
              <a:t> y Jafet tomaron la ropa, y la pusieron sobre sus propios hombros, y andando hacia atrás, cubrieron la desnudez de su padre, teniendo vueltos sus rostros, y así no vieron la desnudez de su padre”</a:t>
            </a:r>
            <a:endParaRPr lang="es-ES" sz="2800" dirty="0">
              <a:ln w="0"/>
              <a:solidFill>
                <a:schemeClr val="accent4">
                  <a:lumMod val="20000"/>
                  <a:lumOff val="80000"/>
                </a:schemeClr>
              </a:solidFill>
              <a:effectLst>
                <a:outerShdw blurRad="38100" dist="25400" dir="5400000" algn="ctr" rotWithShape="0">
                  <a:srgbClr val="6E747A">
                    <a:alpha val="43000"/>
                  </a:srgbClr>
                </a:outerShdw>
              </a:effectLst>
              <a:latin typeface="Abadi MT Condensed Extra Bold" panose="020B0A06030101010103" pitchFamily="34" charset="0"/>
              <a:cs typeface="Segoe UI" panose="020B0502040204020203" pitchFamily="34" charset="0"/>
            </a:endParaRPr>
          </a:p>
        </p:txBody>
      </p:sp>
      <p:sp>
        <p:nvSpPr>
          <p:cNvPr id="5" name="Rectángulo 4"/>
          <p:cNvSpPr/>
          <p:nvPr/>
        </p:nvSpPr>
        <p:spPr>
          <a:xfrm>
            <a:off x="3116570" y="5936899"/>
            <a:ext cx="3312125" cy="461665"/>
          </a:xfrm>
          <a:prstGeom prst="rect">
            <a:avLst/>
          </a:prstGeom>
        </p:spPr>
        <p:txBody>
          <a:bodyPr wrap="none">
            <a:spAutoFit/>
          </a:bodyPr>
          <a:lstStyle/>
          <a:p>
            <a:r>
              <a:rPr lang="es-ES" sz="2400" b="1" dirty="0">
                <a:ln w="0"/>
                <a:solidFill>
                  <a:schemeClr val="bg1"/>
                </a:solidFill>
                <a:effectLst>
                  <a:outerShdw blurRad="38100" dist="25400" dir="5400000" algn="ctr" rotWithShape="0">
                    <a:srgbClr val="6E747A">
                      <a:alpha val="43000"/>
                    </a:srgbClr>
                  </a:outerShdw>
                </a:effectLst>
                <a:latin typeface="Arial Narrow" panose="020B0606020202030204" pitchFamily="34" charset="0"/>
                <a:ea typeface="Calibri" panose="020F0502020204030204" pitchFamily="34" charset="0"/>
                <a:cs typeface="Georgia" panose="02040502050405020303" pitchFamily="18" charset="0"/>
              </a:rPr>
              <a:t>Génesis 3.7; 4.1; 9.22 – 23</a:t>
            </a:r>
            <a:endParaRPr lang="es-ES" sz="2400" dirty="0">
              <a:solidFill>
                <a:schemeClr val="bg1"/>
              </a:solidFill>
            </a:endParaRPr>
          </a:p>
        </p:txBody>
      </p:sp>
    </p:spTree>
    <p:extLst>
      <p:ext uri="{BB962C8B-B14F-4D97-AF65-F5344CB8AC3E}">
        <p14:creationId xmlns:p14="http://schemas.microsoft.com/office/powerpoint/2010/main" val="18704097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1099317" y="92878"/>
            <a:ext cx="7098418" cy="1015663"/>
          </a:xfrm>
          <a:prstGeom prst="rect">
            <a:avLst/>
          </a:prstGeom>
          <a:noFill/>
        </p:spPr>
        <p:txBody>
          <a:bodyPr wrap="none" lIns="91440" tIns="45720" rIns="91440" bIns="45720">
            <a:spAutoFit/>
          </a:bodyPr>
          <a:lstStyle/>
          <a:p>
            <a:pPr algn="ctr"/>
            <a:r>
              <a:rPr lang="es-ES" sz="6000" b="1" cap="none" spc="0" dirty="0">
                <a:ln w="6600">
                  <a:solidFill>
                    <a:schemeClr val="accent2"/>
                  </a:solidFill>
                  <a:prstDash val="solid"/>
                </a:ln>
                <a:solidFill>
                  <a:srgbClr val="FFFFFF"/>
                </a:solidFill>
                <a:effectLst>
                  <a:outerShdw dist="38100" dir="2700000" algn="tl" rotWithShape="0">
                    <a:schemeClr val="accent2"/>
                  </a:outerShdw>
                </a:effectLst>
                <a:latin typeface="Impact" panose="020B0806030902050204" pitchFamily="34" charset="0"/>
              </a:rPr>
              <a:t>Los Pecados Sexuales</a:t>
            </a:r>
          </a:p>
        </p:txBody>
      </p:sp>
      <p:sp>
        <p:nvSpPr>
          <p:cNvPr id="6" name="Rectángulo 5"/>
          <p:cNvSpPr/>
          <p:nvPr/>
        </p:nvSpPr>
        <p:spPr>
          <a:xfrm>
            <a:off x="4098374" y="978075"/>
            <a:ext cx="4855452" cy="3511731"/>
          </a:xfrm>
          <a:prstGeom prst="rect">
            <a:avLst/>
          </a:prstGeom>
        </p:spPr>
        <p:txBody>
          <a:bodyPr wrap="square">
            <a:spAutoFit/>
          </a:bodyPr>
          <a:lstStyle/>
          <a:p>
            <a:pPr>
              <a:lnSpc>
                <a:spcPct val="107000"/>
              </a:lnSpc>
              <a:spcAft>
                <a:spcPts val="0"/>
              </a:spcAft>
            </a:pPr>
            <a:r>
              <a:rPr lang="es-ES" sz="3000" b="1" dirty="0">
                <a:ln w="0"/>
                <a:solidFill>
                  <a:schemeClr val="bg1"/>
                </a:solidFill>
                <a:effectLst>
                  <a:outerShdw blurRad="38100" dist="25400" dir="5400000" algn="ctr" rotWithShape="0">
                    <a:srgbClr val="6E747A">
                      <a:alpha val="43000"/>
                    </a:srgbClr>
                  </a:outerShdw>
                </a:effectLst>
                <a:latin typeface="Arial Narrow" panose="020B0606020202030204" pitchFamily="34" charset="0"/>
                <a:ea typeface="Calibri" panose="020F0502020204030204" pitchFamily="34" charset="0"/>
                <a:cs typeface="Georgia" panose="02040502050405020303" pitchFamily="18" charset="0"/>
              </a:rPr>
              <a:t>La humanidad le dio prioridad al placer humano de la sexualidad, antes que cumplir el propósito de la procreación y la garantía de la continuidad de la raza humana. Se puede apreciar, además; como una</a:t>
            </a:r>
            <a:endParaRPr lang="es-ES" sz="3000" b="1" dirty="0">
              <a:ln w="0"/>
              <a:solidFill>
                <a:schemeClr val="bg1"/>
              </a:solidFill>
              <a:effectLst>
                <a:outerShdw blurRad="38100" dist="25400" dir="5400000" algn="ctr" rotWithShape="0">
                  <a:srgbClr val="6E747A">
                    <a:alpha val="43000"/>
                  </a:srgbClr>
                </a:outerShdw>
              </a:effectLst>
              <a:latin typeface="Arial Narrow" panose="020B0606020202030204" pitchFamily="34" charset="0"/>
              <a:ea typeface="Calibri" panose="020F0502020204030204" pitchFamily="34" charset="0"/>
              <a:cs typeface="Times New Roman" panose="02020603050405020304" pitchFamily="18" charset="0"/>
            </a:endParaRPr>
          </a:p>
        </p:txBody>
      </p:sp>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6210" y="1016208"/>
            <a:ext cx="3942164" cy="3473598"/>
          </a:xfrm>
          <a:prstGeom prst="rect">
            <a:avLst/>
          </a:prstGeom>
        </p:spPr>
      </p:pic>
      <p:sp>
        <p:nvSpPr>
          <p:cNvPr id="5" name="Rectángulo 4"/>
          <p:cNvSpPr/>
          <p:nvPr/>
        </p:nvSpPr>
        <p:spPr>
          <a:xfrm>
            <a:off x="156210" y="4527939"/>
            <a:ext cx="8797616" cy="2062103"/>
          </a:xfrm>
          <a:prstGeom prst="rect">
            <a:avLst/>
          </a:prstGeom>
        </p:spPr>
        <p:txBody>
          <a:bodyPr wrap="square">
            <a:spAutoFit/>
          </a:bodyPr>
          <a:lstStyle/>
          <a:p>
            <a:r>
              <a:rPr lang="es-ES" sz="3200" b="1" dirty="0">
                <a:ln w="0"/>
                <a:solidFill>
                  <a:schemeClr val="bg1"/>
                </a:solidFill>
                <a:effectLst>
                  <a:outerShdw blurRad="38100" dist="25400" dir="5400000" algn="ctr" rotWithShape="0">
                    <a:srgbClr val="6E747A">
                      <a:alpha val="43000"/>
                    </a:srgbClr>
                  </a:outerShdw>
                </a:effectLst>
                <a:latin typeface="Arial Narrow" panose="020B0606020202030204" pitchFamily="34" charset="0"/>
                <a:ea typeface="Calibri" panose="020F0502020204030204" pitchFamily="34" charset="0"/>
                <a:cs typeface="Georgia" panose="02040502050405020303" pitchFamily="18" charset="0"/>
              </a:rPr>
              <a:t>estrategia del enemigo, sabiendo que en su sentencia de parte de Dios; sería la simiente de la mujer, la que daría fin al reinado de esa serpiente antigua llamada Diablo y Satanás. Véase </a:t>
            </a:r>
            <a:r>
              <a:rPr lang="es-ES" sz="2400" b="1" dirty="0">
                <a:ln w="0"/>
                <a:solidFill>
                  <a:schemeClr val="bg1"/>
                </a:solidFill>
                <a:effectLst>
                  <a:outerShdw blurRad="38100" dist="25400" dir="5400000" algn="ctr" rotWithShape="0">
                    <a:srgbClr val="6E747A">
                      <a:alpha val="43000"/>
                    </a:srgbClr>
                  </a:outerShdw>
                </a:effectLst>
                <a:latin typeface="Arial Narrow" panose="020B0606020202030204" pitchFamily="34" charset="0"/>
                <a:ea typeface="Calibri" panose="020F0502020204030204" pitchFamily="34" charset="0"/>
                <a:cs typeface="Segoe UI" panose="020B0502040204020203" pitchFamily="34" charset="0"/>
              </a:rPr>
              <a:t>(Génesis 3.14 – 15; Apocalipsis 12.9) </a:t>
            </a:r>
            <a:endParaRPr lang="es-ES" sz="3200" b="1" dirty="0">
              <a:ln w="0"/>
              <a:solidFill>
                <a:schemeClr val="bg1"/>
              </a:solidFill>
              <a:effectLst>
                <a:outerShdw blurRad="38100" dist="25400" dir="5400000" algn="ctr" rotWithShape="0">
                  <a:srgbClr val="6E747A">
                    <a:alpha val="43000"/>
                  </a:srgbClr>
                </a:outerShdw>
              </a:effectLst>
              <a:latin typeface="Arial Narrow" panose="020B0606020202030204" pitchFamily="34" charset="0"/>
              <a:cs typeface="Segoe UI" panose="020B0502040204020203" pitchFamily="34" charset="0"/>
            </a:endParaRPr>
          </a:p>
        </p:txBody>
      </p:sp>
    </p:spTree>
    <p:extLst>
      <p:ext uri="{BB962C8B-B14F-4D97-AF65-F5344CB8AC3E}">
        <p14:creationId xmlns:p14="http://schemas.microsoft.com/office/powerpoint/2010/main" val="17779754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573565" y="1158300"/>
            <a:ext cx="8303733" cy="5509200"/>
          </a:xfrm>
          <a:prstGeom prst="rect">
            <a:avLst/>
          </a:prstGeom>
        </p:spPr>
        <p:txBody>
          <a:bodyPr wrap="square">
            <a:spAutoFit/>
          </a:bodyPr>
          <a:lstStyle/>
          <a:p>
            <a:r>
              <a:rPr lang="es-ES" sz="3200" b="1" dirty="0">
                <a:ln w="0"/>
                <a:solidFill>
                  <a:schemeClr val="accent4">
                    <a:lumMod val="20000"/>
                    <a:lumOff val="80000"/>
                  </a:schemeClr>
                </a:solidFill>
                <a:effectLst>
                  <a:outerShdw blurRad="38100" dist="25400" dir="5400000" algn="ctr" rotWithShape="0">
                    <a:srgbClr val="6E747A">
                      <a:alpha val="43000"/>
                    </a:srgbClr>
                  </a:outerShdw>
                </a:effectLst>
                <a:latin typeface="Arial Narrow" panose="020B0606020202030204" pitchFamily="34" charset="0"/>
                <a:ea typeface="Calibri" panose="020F0502020204030204" pitchFamily="34" charset="0"/>
                <a:cs typeface="Georgia" panose="02040502050405020303" pitchFamily="18" charset="0"/>
              </a:rPr>
              <a:t>“Y Jehová Dios dijo a la serpiente: Por cuanto esto hiciste, maldita serás entre todas las bestias y entre todos los animales del campo; sobre tu pecho andarás, y polvo comerás todos los días de tu vida. Y pondré enemistad entre ti y la mujer, y entre </a:t>
            </a:r>
            <a:r>
              <a:rPr lang="es-ES" sz="3200" b="1" u="sng" dirty="0">
                <a:ln w="0"/>
                <a:solidFill>
                  <a:schemeClr val="accent4">
                    <a:lumMod val="20000"/>
                    <a:lumOff val="80000"/>
                  </a:schemeClr>
                </a:solidFill>
                <a:effectLst>
                  <a:outerShdw blurRad="38100" dist="25400" dir="5400000" algn="ctr" rotWithShape="0">
                    <a:srgbClr val="6E747A">
                      <a:alpha val="43000"/>
                    </a:srgbClr>
                  </a:outerShdw>
                </a:effectLst>
                <a:latin typeface="Arial Narrow" panose="020B0606020202030204" pitchFamily="34" charset="0"/>
                <a:ea typeface="Calibri" panose="020F0502020204030204" pitchFamily="34" charset="0"/>
                <a:cs typeface="Georgia" panose="02040502050405020303" pitchFamily="18" charset="0"/>
              </a:rPr>
              <a:t>tu simiente y la simiente suya</a:t>
            </a:r>
            <a:r>
              <a:rPr lang="es-ES" sz="3200" b="1" dirty="0">
                <a:ln w="0"/>
                <a:solidFill>
                  <a:schemeClr val="accent4">
                    <a:lumMod val="20000"/>
                    <a:lumOff val="80000"/>
                  </a:schemeClr>
                </a:solidFill>
                <a:effectLst>
                  <a:outerShdw blurRad="38100" dist="25400" dir="5400000" algn="ctr" rotWithShape="0">
                    <a:srgbClr val="6E747A">
                      <a:alpha val="43000"/>
                    </a:srgbClr>
                  </a:outerShdw>
                </a:effectLst>
                <a:latin typeface="Arial Narrow" panose="020B0606020202030204" pitchFamily="34" charset="0"/>
                <a:ea typeface="Calibri" panose="020F0502020204030204" pitchFamily="34" charset="0"/>
                <a:cs typeface="Georgia" panose="02040502050405020303" pitchFamily="18" charset="0"/>
              </a:rPr>
              <a:t>; ésta te herirá en la cabeza, y tú le herirás en el calcañar. Y fue lanzado fuera el gran dragón, la serpiente antigua, que se llama diablo y Satanás, el cual engaña al mundo entero; fue arrojado a la tierra, y sus ángeles fueron arrojados con él”</a:t>
            </a:r>
            <a:endParaRPr lang="es-ES" sz="3200" b="1" dirty="0">
              <a:ln w="0"/>
              <a:solidFill>
                <a:schemeClr val="accent4">
                  <a:lumMod val="20000"/>
                  <a:lumOff val="80000"/>
                </a:schemeClr>
              </a:solidFill>
              <a:effectLst>
                <a:outerShdw blurRad="38100" dist="25400" dir="5400000" algn="ctr" rotWithShape="0">
                  <a:srgbClr val="6E747A">
                    <a:alpha val="43000"/>
                  </a:srgbClr>
                </a:outerShdw>
              </a:effectLst>
              <a:latin typeface="Arial Narrow" panose="020B0606020202030204" pitchFamily="34" charset="0"/>
            </a:endParaRPr>
          </a:p>
        </p:txBody>
      </p:sp>
      <p:sp>
        <p:nvSpPr>
          <p:cNvPr id="5" name="Rectángulo 4"/>
          <p:cNvSpPr/>
          <p:nvPr/>
        </p:nvSpPr>
        <p:spPr>
          <a:xfrm>
            <a:off x="2169829" y="482084"/>
            <a:ext cx="5111207" cy="523220"/>
          </a:xfrm>
          <a:prstGeom prst="rect">
            <a:avLst/>
          </a:prstGeom>
        </p:spPr>
        <p:txBody>
          <a:bodyPr wrap="none">
            <a:spAutoFit/>
          </a:bodyPr>
          <a:lstStyle/>
          <a:p>
            <a:r>
              <a:rPr lang="es-ES" sz="2800" b="1" dirty="0">
                <a:ln w="0"/>
                <a:solidFill>
                  <a:schemeClr val="bg1"/>
                </a:solidFill>
                <a:effectLst>
                  <a:outerShdw blurRad="38100" dist="25400" dir="5400000" algn="ctr" rotWithShape="0">
                    <a:srgbClr val="6E747A">
                      <a:alpha val="43000"/>
                    </a:srgbClr>
                  </a:outerShdw>
                </a:effectLst>
                <a:latin typeface="Arial Narrow" panose="020B0606020202030204" pitchFamily="34" charset="0"/>
                <a:ea typeface="Calibri" panose="020F0502020204030204" pitchFamily="34" charset="0"/>
                <a:cs typeface="Segoe UI" panose="020B0502040204020203" pitchFamily="34" charset="0"/>
              </a:rPr>
              <a:t>Génesis 3.14 – 15; Apocalipsis 12.9</a:t>
            </a:r>
            <a:endParaRPr lang="es-ES" sz="2800" dirty="0"/>
          </a:p>
        </p:txBody>
      </p:sp>
    </p:spTree>
    <p:extLst>
      <p:ext uri="{BB962C8B-B14F-4D97-AF65-F5344CB8AC3E}">
        <p14:creationId xmlns:p14="http://schemas.microsoft.com/office/powerpoint/2010/main" val="11563191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350" y="100012"/>
            <a:ext cx="8839200" cy="6629400"/>
          </a:xfrm>
          <a:prstGeom prst="rect">
            <a:avLst/>
          </a:prstGeom>
        </p:spPr>
      </p:pic>
    </p:spTree>
    <p:extLst>
      <p:ext uri="{BB962C8B-B14F-4D97-AF65-F5344CB8AC3E}">
        <p14:creationId xmlns:p14="http://schemas.microsoft.com/office/powerpoint/2010/main" val="2337009553"/>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656</TotalTime>
  <Words>6215</Words>
  <Application>Microsoft Office PowerPoint</Application>
  <PresentationFormat>Presentación en pantalla (4:3)</PresentationFormat>
  <Paragraphs>155</Paragraphs>
  <Slides>51</Slides>
  <Notes>0</Notes>
  <HiddenSlides>0</HiddenSlides>
  <MMClips>0</MMClips>
  <ScaleCrop>false</ScaleCrop>
  <HeadingPairs>
    <vt:vector size="6" baseType="variant">
      <vt:variant>
        <vt:lpstr>Fuentes usadas</vt:lpstr>
      </vt:variant>
      <vt:variant>
        <vt:i4>15</vt:i4>
      </vt:variant>
      <vt:variant>
        <vt:lpstr>Tema</vt:lpstr>
      </vt:variant>
      <vt:variant>
        <vt:i4>1</vt:i4>
      </vt:variant>
      <vt:variant>
        <vt:lpstr>Títulos de diapositiva</vt:lpstr>
      </vt:variant>
      <vt:variant>
        <vt:i4>51</vt:i4>
      </vt:variant>
    </vt:vector>
  </HeadingPairs>
  <TitlesOfParts>
    <vt:vector size="67" baseType="lpstr">
      <vt:lpstr>Abadi MT Condensed Extra Bold</vt:lpstr>
      <vt:lpstr>Arial</vt:lpstr>
      <vt:lpstr>Arial Black</vt:lpstr>
      <vt:lpstr>Arial Narrow</vt:lpstr>
      <vt:lpstr>Berlin Sans FB</vt:lpstr>
      <vt:lpstr>Berlin Sans FB Demi</vt:lpstr>
      <vt:lpstr>Calibri</vt:lpstr>
      <vt:lpstr>Calibri Light</vt:lpstr>
      <vt:lpstr>Futura Md BT</vt:lpstr>
      <vt:lpstr>Galatia SIL</vt:lpstr>
      <vt:lpstr>Georgia</vt:lpstr>
      <vt:lpstr>Impact</vt:lpstr>
      <vt:lpstr>Segoe UI</vt:lpstr>
      <vt:lpstr>Segoe UI Black</vt:lpstr>
      <vt:lpstr>Times New Roman</vt:lpstr>
      <vt:lpstr>Tema de Office</vt:lpstr>
      <vt:lpstr>Presentación de PowerPoint</vt:lpstr>
      <vt:lpstr>INTRODUCCIÓN</vt:lpstr>
      <vt:lpstr>Presentación de PowerPoint</vt:lpstr>
      <vt:lpstr>INTRODUCCIÓN</vt:lpstr>
      <vt:lpstr>INTRODUCCIÓN</vt:lpstr>
      <vt:lpstr>Presentación de PowerPoint</vt:lpstr>
      <vt:lpstr>Presentación de PowerPoint</vt:lpstr>
      <vt:lpstr>Presentación de PowerPoint</vt:lpstr>
      <vt:lpstr>Presentación de PowerPoint</vt:lpstr>
      <vt:lpstr>Los Pecados Sexuales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EL INCESTO - RESUMEN</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CE12583 GERBER REYES</dc:creator>
  <cp:lastModifiedBy>CE12583 GERBER REYES</cp:lastModifiedBy>
  <cp:revision>78</cp:revision>
  <dcterms:created xsi:type="dcterms:W3CDTF">2016-09-10T13:52:31Z</dcterms:created>
  <dcterms:modified xsi:type="dcterms:W3CDTF">2016-10-08T05:53:30Z</dcterms:modified>
</cp:coreProperties>
</file>