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0" r:id="rId2"/>
  </p:sldMasterIdLst>
  <p:notesMasterIdLst>
    <p:notesMasterId r:id="rId14"/>
  </p:notesMasterIdLst>
  <p:sldIdLst>
    <p:sldId id="256" r:id="rId3"/>
    <p:sldId id="257" r:id="rId4"/>
    <p:sldId id="258" r:id="rId5"/>
    <p:sldId id="259" r:id="rId6"/>
    <p:sldId id="260" r:id="rId7"/>
    <p:sldId id="261" r:id="rId8"/>
    <p:sldId id="262" r:id="rId9"/>
    <p:sldId id="263" r:id="rId10"/>
    <p:sldId id="264" r:id="rId11"/>
    <p:sldId id="265"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45525" autoAdjust="0"/>
  </p:normalViewPr>
  <p:slideViewPr>
    <p:cSldViewPr>
      <p:cViewPr varScale="1">
        <p:scale>
          <a:sx n="90" d="100"/>
          <a:sy n="90" d="100"/>
        </p:scale>
        <p:origin x="94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A90B2E-34C5-4001-8DD0-DD59B4864EC2}" type="datetimeFigureOut">
              <a:rPr lang="en-US" smtClean="0"/>
              <a:t>10/2/2016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2EE607-FC2B-4A90-B5A7-A1B877402938}" type="slidenum">
              <a:rPr lang="en-US" smtClean="0"/>
              <a:t>‹Nº›</a:t>
            </a:fld>
            <a:endParaRPr lang="en-US"/>
          </a:p>
        </p:txBody>
      </p:sp>
    </p:spTree>
    <p:extLst>
      <p:ext uri="{BB962C8B-B14F-4D97-AF65-F5344CB8AC3E}">
        <p14:creationId xmlns:p14="http://schemas.microsoft.com/office/powerpoint/2010/main" val="39744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en-US" sz="1200" b="0" dirty="0"/>
          </a:p>
        </p:txBody>
      </p:sp>
      <p:sp>
        <p:nvSpPr>
          <p:cNvPr id="6" name="Slide Image Placeholder 5"/>
          <p:cNvSpPr>
            <a:spLocks noGrp="1" noRot="1" noChangeAspect="1"/>
          </p:cNvSpPr>
          <p:nvPr>
            <p:ph type="sldImg"/>
          </p:nvPr>
        </p:nvSpPr>
        <p:spPr>
          <a:xfrm>
            <a:off x="533400" y="460375"/>
            <a:ext cx="3144838" cy="2359025"/>
          </a:xfr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
              <a:t>Haga clic para modificar el estilo de título del patrón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10/2/2016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2231834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10/2/2016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3273570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10/2/2016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2228951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10/2/2016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3226991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10/2/2016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205735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10/2/2016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1321776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EBCD5785-8A43-4CC4-A705-D4AA7E8DB57F}" type="datetimeFigureOut">
              <a:rPr lang="en-US" smtClean="0">
                <a:solidFill>
                  <a:prstClr val="black">
                    <a:tint val="75000"/>
                  </a:prstClr>
                </a:solidFill>
              </a:rPr>
              <a:pPr/>
              <a:t>10/2/2016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F75B4CE-5129-41CA-A75E-F2AE589D1F47}"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2757845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EBCD5785-8A43-4CC4-A705-D4AA7E8DB57F}" type="datetimeFigureOut">
              <a:rPr lang="en-US" smtClean="0">
                <a:solidFill>
                  <a:prstClr val="black">
                    <a:tint val="75000"/>
                  </a:prstClr>
                </a:solidFill>
              </a:rPr>
              <a:pPr/>
              <a:t>10/2/2016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5B4CE-5129-41CA-A75E-F2AE589D1F47}"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2452569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CD5785-8A43-4CC4-A705-D4AA7E8DB57F}" type="datetimeFigureOut">
              <a:rPr lang="en-US" smtClean="0">
                <a:solidFill>
                  <a:prstClr val="black">
                    <a:tint val="75000"/>
                  </a:prstClr>
                </a:solidFill>
              </a:rPr>
              <a:pPr/>
              <a:t>10/2/2016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944827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10/2/2016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1504113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10/2/2016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2843518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D5785-8A43-4CC4-A705-D4AA7E8DB57F}" type="datetimeFigureOut">
              <a:rPr lang="en-US" smtClean="0">
                <a:solidFill>
                  <a:prstClr val="black">
                    <a:tint val="75000"/>
                  </a:prstClr>
                </a:solidFill>
              </a:rPr>
              <a:pPr/>
              <a:t>10/2/2016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5B4CE-5129-41CA-A75E-F2AE589D1F47}"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4008097025"/>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c 6"/>
          <p:cNvSpPr/>
          <p:nvPr/>
        </p:nvSpPr>
        <p:spPr>
          <a:xfrm>
            <a:off x="-3429000" y="0"/>
            <a:ext cx="6858000" cy="6858000"/>
          </a:xfrm>
          <a:prstGeom prst="arc">
            <a:avLst>
              <a:gd name="adj1" fmla="val 16200000"/>
              <a:gd name="adj2" fmla="val 5392005"/>
            </a:avLst>
          </a:prstGeom>
          <a:blipFill dpi="0" rotWithShape="1">
            <a:blip r:embed="rId3" cstate="print"/>
            <a:srcRect/>
            <a:tile tx="0" ty="0" sx="100000" sy="100000" flip="none" algn="tl"/>
          </a:blipFill>
          <a:ln>
            <a:noFill/>
          </a:ln>
          <a:effectLst>
            <a:innerShdw blurRad="254000" dist="254000" dir="18900000">
              <a:prstClr val="black">
                <a:alpha val="3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a:solidFill>
                <a:prstClr val="black"/>
              </a:solidFill>
            </a:endParaRPr>
          </a:p>
        </p:txBody>
      </p:sp>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sp>
        <p:nvSpPr>
          <p:cNvPr id="2" name="CuadroTexto 1"/>
          <p:cNvSpPr txBox="1"/>
          <p:nvPr/>
        </p:nvSpPr>
        <p:spPr>
          <a:xfrm>
            <a:off x="2845639" y="216976"/>
            <a:ext cx="2844824" cy="338554"/>
          </a:xfrm>
          <a:prstGeom prst="rect">
            <a:avLst/>
          </a:prstGeom>
          <a:noFill/>
        </p:spPr>
        <p:txBody>
          <a:bodyPr wrap="square" rtlCol="0">
            <a:spAutoFit/>
          </a:bodyPr>
          <a:lstStyle/>
          <a:p>
            <a:r>
              <a:rPr lang="es-ES" sz="1600" b="1" dirty="0">
                <a:latin typeface="Arial Narrow" panose="020B0606020202030204" pitchFamily="34" charset="0"/>
              </a:rPr>
              <a:t>IGLESIA DE CRISTO USULUTÁN</a:t>
            </a:r>
          </a:p>
        </p:txBody>
      </p:sp>
      <p:sp>
        <p:nvSpPr>
          <p:cNvPr id="3" name="Rectángulo 2"/>
          <p:cNvSpPr/>
          <p:nvPr/>
        </p:nvSpPr>
        <p:spPr>
          <a:xfrm>
            <a:off x="6156176" y="201587"/>
            <a:ext cx="2230098" cy="369332"/>
          </a:xfrm>
          <a:prstGeom prst="rect">
            <a:avLst/>
          </a:prstGeom>
        </p:spPr>
        <p:txBody>
          <a:bodyPr wrap="none">
            <a:spAutoFit/>
          </a:bodyPr>
          <a:lstStyle/>
          <a:p>
            <a:r>
              <a:rPr lang="es-ES" b="1" dirty="0">
                <a:latin typeface="Arial Narrow" panose="020B0606020202030204" pitchFamily="34" charset="0"/>
              </a:rPr>
              <a:t>02 – OCTUBRE – 2016 </a:t>
            </a:r>
            <a:endParaRPr lang="es-ES" dirty="0"/>
          </a:p>
        </p:txBody>
      </p:sp>
      <p:sp>
        <p:nvSpPr>
          <p:cNvPr id="4" name="Rectángulo 3"/>
          <p:cNvSpPr/>
          <p:nvPr/>
        </p:nvSpPr>
        <p:spPr>
          <a:xfrm>
            <a:off x="2776551" y="779988"/>
            <a:ext cx="6367449" cy="830997"/>
          </a:xfrm>
          <a:prstGeom prst="rect">
            <a:avLst/>
          </a:prstGeom>
        </p:spPr>
        <p:txBody>
          <a:bodyPr wrap="none">
            <a:spAutoFit/>
          </a:bodyPr>
          <a:lstStyle/>
          <a:p>
            <a:r>
              <a:rPr lang="es-ES" sz="4800" b="1" dirty="0">
                <a:ln w="6600">
                  <a:solidFill>
                    <a:schemeClr val="accent2"/>
                  </a:solidFill>
                  <a:prstDash val="solid"/>
                </a:ln>
                <a:solidFill>
                  <a:srgbClr val="FFFF00"/>
                </a:solidFill>
                <a:effectLst>
                  <a:outerShdw dist="38100" dir="2700000" algn="tl" rotWithShape="0">
                    <a:schemeClr val="accent2"/>
                  </a:outerShdw>
                </a:effectLst>
                <a:latin typeface="Impact" panose="020B0806030902050204" pitchFamily="34" charset="0"/>
                <a:ea typeface="Calibri" panose="020F0502020204030204" pitchFamily="34" charset="0"/>
                <a:cs typeface="Times New Roman" panose="02020603050405020304" pitchFamily="18" charset="0"/>
              </a:rPr>
              <a:t>INTELIGENCIA  ESPIRITUAL</a:t>
            </a:r>
            <a:endParaRPr lang="es-ES" sz="4800" b="1" dirty="0">
              <a:ln w="6600">
                <a:solidFill>
                  <a:schemeClr val="accent2"/>
                </a:solidFill>
                <a:prstDash val="solid"/>
              </a:ln>
              <a:solidFill>
                <a:srgbClr val="FFFF00"/>
              </a:solidFill>
              <a:effectLst>
                <a:outerShdw dist="38100" dir="2700000" algn="tl" rotWithShape="0">
                  <a:schemeClr val="accent2"/>
                </a:outerShdw>
              </a:effectLst>
              <a:latin typeface="Impact" panose="020B0806030902050204" pitchFamily="34" charset="0"/>
            </a:endParaRPr>
          </a:p>
        </p:txBody>
      </p:sp>
      <p:sp>
        <p:nvSpPr>
          <p:cNvPr id="5" name="Rectángulo 4"/>
          <p:cNvSpPr/>
          <p:nvPr/>
        </p:nvSpPr>
        <p:spPr>
          <a:xfrm>
            <a:off x="3429000" y="2026504"/>
            <a:ext cx="5535488" cy="4179862"/>
          </a:xfrm>
          <a:prstGeom prst="rect">
            <a:avLst/>
          </a:prstGeom>
        </p:spPr>
        <p:txBody>
          <a:bodyPr wrap="square">
            <a:spAutoFit/>
          </a:bodyPr>
          <a:lstStyle/>
          <a:p>
            <a:pPr algn="ctr">
              <a:lnSpc>
                <a:spcPct val="107000"/>
              </a:lnSpc>
              <a:spcAft>
                <a:spcPts val="800"/>
              </a:spcAft>
            </a:pPr>
            <a:r>
              <a:rPr lang="es-ES" sz="3200" dirty="0">
                <a:ln w="0"/>
                <a:effectLst>
                  <a:outerShdw blurRad="38100" dist="19050" dir="2700000" algn="tl" rotWithShape="0">
                    <a:schemeClr val="dk1">
                      <a:alpha val="40000"/>
                    </a:schemeClr>
                  </a:outerShdw>
                </a:effectLst>
                <a:latin typeface="Abadi MT Condensed Extra Bold" panose="020B0A06030101010103" pitchFamily="34" charset="0"/>
                <a:ea typeface="Calibri" panose="020F0502020204030204" pitchFamily="34" charset="0"/>
                <a:cs typeface="Georgia" panose="02040502050405020303" pitchFamily="18" charset="0"/>
              </a:rPr>
              <a:t>Por lo cual también nosotros, desde el día que lo oímos, no cesamos de orar por vosotros, y de pedir que seáis llenos del conocimiento de su voluntad en toda sabiduría e inteligencia espiritual. </a:t>
            </a:r>
          </a:p>
          <a:p>
            <a:pPr algn="ctr">
              <a:lnSpc>
                <a:spcPct val="107000"/>
              </a:lnSpc>
              <a:spcAft>
                <a:spcPts val="800"/>
              </a:spcAft>
            </a:pPr>
            <a:r>
              <a:rPr lang="es-ES" dirty="0">
                <a:ln w="0"/>
                <a:solidFill>
                  <a:srgbClr val="C00000"/>
                </a:solidFill>
                <a:effectLst>
                  <a:outerShdw blurRad="38100" dist="19050" dir="2700000" algn="tl" rotWithShape="0">
                    <a:schemeClr val="dk1">
                      <a:alpha val="40000"/>
                    </a:schemeClr>
                  </a:outerShdw>
                </a:effectLst>
                <a:latin typeface="Abadi MT Condensed Extra Bold" panose="020B0A06030101010103" pitchFamily="34" charset="0"/>
                <a:ea typeface="Calibri" panose="020F0502020204030204" pitchFamily="34" charset="0"/>
                <a:cs typeface="Georgia" panose="02040502050405020303" pitchFamily="18" charset="0"/>
              </a:rPr>
              <a:t>Colosenses 1.9</a:t>
            </a:r>
            <a:endParaRPr lang="es-ES" sz="1400" dirty="0">
              <a:ln w="0"/>
              <a:solidFill>
                <a:srgbClr val="C00000"/>
              </a:solidFill>
              <a:effectLst>
                <a:outerShdw blurRad="38100" dist="19050" dir="2700000" algn="tl" rotWithShape="0">
                  <a:schemeClr val="dk1">
                    <a:alpha val="40000"/>
                  </a:schemeClr>
                </a:outerShdw>
              </a:effectLst>
              <a:latin typeface="Abadi MT Condensed Extra Bold" panose="020B0A06030101010103"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323528" y="2103464"/>
            <a:ext cx="2736304" cy="1323439"/>
          </a:xfrm>
          <a:prstGeom prst="rect">
            <a:avLst/>
          </a:prstGeom>
        </p:spPr>
        <p:txBody>
          <a:bodyPr wrap="square">
            <a:spAutoFit/>
          </a:bodyPr>
          <a:lstStyle/>
          <a:p>
            <a:r>
              <a:rPr lang="es-ES" sz="2000" dirty="0">
                <a:ln w="0"/>
                <a:effectLst>
                  <a:outerShdw blurRad="38100" dist="19050" dir="2700000" algn="tl" rotWithShape="0">
                    <a:schemeClr val="dk1">
                      <a:alpha val="40000"/>
                    </a:schemeClr>
                  </a:outerShdw>
                </a:effectLst>
                <a:latin typeface="Abadi MT Condensed Extra Bold" panose="020B0A06030101010103" pitchFamily="34" charset="0"/>
              </a:rPr>
              <a:t>Los cielos cuentan la gloria de Dios, Y el firmamento anuncia la obra de sus manos. </a:t>
            </a:r>
          </a:p>
        </p:txBody>
      </p:sp>
      <p:sp>
        <p:nvSpPr>
          <p:cNvPr id="11" name="CuadroTexto 10"/>
          <p:cNvSpPr txBox="1"/>
          <p:nvPr/>
        </p:nvSpPr>
        <p:spPr>
          <a:xfrm>
            <a:off x="969249" y="3383512"/>
            <a:ext cx="888385" cy="261610"/>
          </a:xfrm>
          <a:prstGeom prst="rect">
            <a:avLst/>
          </a:prstGeom>
          <a:noFill/>
        </p:spPr>
        <p:txBody>
          <a:bodyPr wrap="none" rtlCol="0">
            <a:spAutoFit/>
          </a:bodyPr>
          <a:lstStyle/>
          <a:p>
            <a:r>
              <a:rPr lang="es-ES" sz="1050" b="1" dirty="0">
                <a:solidFill>
                  <a:srgbClr val="C00000"/>
                </a:solidFill>
              </a:rPr>
              <a:t>Salmos 19,1</a:t>
            </a:r>
          </a:p>
        </p:txBody>
      </p:sp>
    </p:spTree>
    <p:extLst>
      <p:ext uri="{BB962C8B-B14F-4D97-AF65-F5344CB8AC3E}">
        <p14:creationId xmlns:p14="http://schemas.microsoft.com/office/powerpoint/2010/main" val="32339410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15616" y="123954"/>
            <a:ext cx="7200800" cy="707886"/>
          </a:xfrm>
          <a:prstGeom prst="rect">
            <a:avLst/>
          </a:prstGeom>
          <a:noFill/>
        </p:spPr>
        <p:txBody>
          <a:bodyPr wrap="square" lIns="91440" tIns="45720" rIns="91440" bIns="45720">
            <a:spAutoFit/>
          </a:bodyPr>
          <a:lstStyle/>
          <a:p>
            <a:pPr algn="ctr"/>
            <a:r>
              <a:rPr lang="es-ES" sz="4000" b="1" dirty="0">
                <a:ln w="22225">
                  <a:solidFill>
                    <a:schemeClr val="accent2"/>
                  </a:solidFill>
                  <a:prstDash val="solid"/>
                </a:ln>
                <a:solidFill>
                  <a:srgbClr val="FFFF00"/>
                </a:solidFill>
                <a:latin typeface="Impact" panose="020B0806030902050204" pitchFamily="34" charset="0"/>
              </a:rPr>
              <a:t>NUESTRO CONSUELO Y ESPERANZA</a:t>
            </a:r>
          </a:p>
        </p:txBody>
      </p:sp>
      <p:sp>
        <p:nvSpPr>
          <p:cNvPr id="3" name="Rectángulo 2"/>
          <p:cNvSpPr/>
          <p:nvPr/>
        </p:nvSpPr>
        <p:spPr>
          <a:xfrm>
            <a:off x="179512" y="837641"/>
            <a:ext cx="5112568" cy="3785652"/>
          </a:xfrm>
          <a:prstGeom prst="rect">
            <a:avLst/>
          </a:prstGeom>
        </p:spPr>
        <p:txBody>
          <a:bodyPr wrap="square">
            <a:spAutoFit/>
          </a:bodyPr>
          <a:lstStyle/>
          <a:p>
            <a:r>
              <a:rPr lang="es-ES" sz="2400" i="1" dirty="0">
                <a:effectLst>
                  <a:outerShdw blurRad="38100" dist="38100" dir="2700000" algn="tl">
                    <a:srgbClr val="000000">
                      <a:alpha val="43137"/>
                    </a:srgbClr>
                  </a:outerShdw>
                </a:effectLst>
                <a:latin typeface="Abadi MT Condensed Extra Bold" panose="020B0A06030101010103" pitchFamily="34" charset="0"/>
              </a:rPr>
              <a:t>Y no temáis a los que matan el cuerpo, mas el alma no pueden matar; temed más bien a aquel que puede destruir el alma y el cuerpo en el infierno. ¿No se venden dos pajarillos por un cuarto? Con todo, ni uno de ellos cae a tierra sin vuestro Padre. Pues aun vuestros cabellos están todos contados. Así que, no temáis; más valéis vosotros que muchos pajarillos. </a:t>
            </a:r>
            <a:r>
              <a:rPr lang="es-ES" sz="1600" i="1" dirty="0">
                <a:solidFill>
                  <a:srgbClr val="002060"/>
                </a:solidFill>
                <a:effectLst>
                  <a:outerShdw blurRad="38100" dist="38100" dir="2700000" algn="tl">
                    <a:srgbClr val="000000">
                      <a:alpha val="43137"/>
                    </a:srgbClr>
                  </a:outerShdw>
                </a:effectLst>
                <a:latin typeface="Abadi MT Condensed Extra Bold" panose="020B0A06030101010103" pitchFamily="34" charset="0"/>
              </a:rPr>
              <a:t>MATEO 10.28 – 31 </a:t>
            </a:r>
            <a:endParaRPr lang="es-ES" sz="2400" i="1" dirty="0">
              <a:solidFill>
                <a:srgbClr val="002060"/>
              </a:solidFill>
              <a:effectLst>
                <a:outerShdw blurRad="38100" dist="38100" dir="2700000" algn="tl">
                  <a:srgbClr val="000000">
                    <a:alpha val="43137"/>
                  </a:srgbClr>
                </a:outerShdw>
              </a:effectLst>
              <a:latin typeface="Abadi MT Condensed Extra Bold" panose="020B0A06030101010103" pitchFamily="34" charset="0"/>
            </a:endParaRPr>
          </a:p>
        </p:txBody>
      </p:sp>
      <p:sp>
        <p:nvSpPr>
          <p:cNvPr id="4" name="Rectángulo 3"/>
          <p:cNvSpPr/>
          <p:nvPr/>
        </p:nvSpPr>
        <p:spPr>
          <a:xfrm>
            <a:off x="5508104" y="980728"/>
            <a:ext cx="3456385" cy="3416320"/>
          </a:xfrm>
          <a:prstGeom prst="rect">
            <a:avLst/>
          </a:prstGeom>
        </p:spPr>
        <p:txBody>
          <a:bodyPr wrap="square">
            <a:spAutoFit/>
          </a:bodyPr>
          <a:lstStyle/>
          <a:p>
            <a:r>
              <a:rPr lang="es-ES" dirty="0">
                <a:latin typeface="Arial Black" panose="020B0A04020102020204" pitchFamily="34" charset="0"/>
                <a:ea typeface="Calibri" panose="020F0502020204030204" pitchFamily="34" charset="0"/>
                <a:cs typeface="Times New Roman" panose="02020603050405020304" pitchFamily="18" charset="0"/>
              </a:rPr>
              <a:t>Porque Dios nos ama y nos muestra su amor para siempre; a pesar de lo que el ser humano es y hace. Dios está dispuesto a recibirnos y a perdonarnos una vez más; si estamos dispuestos a apartarnos del mal; habremos comenzado a abrazar la </a:t>
            </a:r>
            <a:r>
              <a:rPr lang="es-ES" dirty="0">
                <a:solidFill>
                  <a:srgbClr val="7030A0"/>
                </a:solidFill>
                <a:latin typeface="Arial Black" panose="020B0A04020102020204" pitchFamily="34" charset="0"/>
                <a:ea typeface="Calibri" panose="020F0502020204030204" pitchFamily="34" charset="0"/>
                <a:cs typeface="Times New Roman" panose="02020603050405020304" pitchFamily="18" charset="0"/>
              </a:rPr>
              <a:t>inteligencia espiritual</a:t>
            </a:r>
            <a:r>
              <a:rPr lang="es-ES" dirty="0">
                <a:latin typeface="Arial Black" panose="020B0A04020102020204" pitchFamily="34" charset="0"/>
                <a:ea typeface="Calibri" panose="020F0502020204030204" pitchFamily="34" charset="0"/>
                <a:cs typeface="Times New Roman" panose="02020603050405020304" pitchFamily="18" charset="0"/>
              </a:rPr>
              <a:t>.</a:t>
            </a:r>
            <a:endParaRPr lang="es-ES" dirty="0">
              <a:latin typeface="Arial Black" panose="020B0A04020102020204" pitchFamily="34" charset="0"/>
            </a:endParaRPr>
          </a:p>
        </p:txBody>
      </p:sp>
      <p:sp>
        <p:nvSpPr>
          <p:cNvPr id="5" name="Rectángulo 4"/>
          <p:cNvSpPr/>
          <p:nvPr/>
        </p:nvSpPr>
        <p:spPr>
          <a:xfrm>
            <a:off x="-1" y="4629094"/>
            <a:ext cx="8964489" cy="2257093"/>
          </a:xfrm>
          <a:prstGeom prst="rect">
            <a:avLst/>
          </a:prstGeom>
        </p:spPr>
        <p:txBody>
          <a:bodyPr wrap="square">
            <a:spAutoFit/>
          </a:bodyPr>
          <a:lstStyle/>
          <a:p>
            <a:pPr marL="228600" indent="-228600">
              <a:lnSpc>
                <a:spcPct val="107000"/>
              </a:lnSpc>
              <a:spcAft>
                <a:spcPts val="0"/>
              </a:spcAft>
            </a:pPr>
            <a:r>
              <a:rPr lang="es-ES" sz="2200" b="1" dirty="0">
                <a:ln w="6600">
                  <a:solidFill>
                    <a:schemeClr val="accent2"/>
                  </a:solidFill>
                  <a:prstDash val="solid"/>
                </a:ln>
                <a:solidFill>
                  <a:srgbClr val="FFFFFF"/>
                </a:solidFill>
                <a:effectLst>
                  <a:outerShdw dist="38100" dir="2700000" algn="tl" rotWithShape="0">
                    <a:schemeClr val="accent2"/>
                  </a:outerShdw>
                </a:effectLst>
                <a:latin typeface="Abadi MT Condensed Extra Bold" panose="020B0A06030101010103" pitchFamily="34" charset="0"/>
                <a:ea typeface="Calibri" panose="020F0502020204030204" pitchFamily="34" charset="0"/>
                <a:cs typeface="Georgia" panose="02040502050405020303" pitchFamily="18" charset="0"/>
              </a:rPr>
              <a:t>Adquiere sabiduría, adquiere inteligencia; No te olvides ni te apartes de las razones de mi boca; No la dejes, y ella te guardará; Amala, y te conservará. Sabiduría, ante todo; adquiere sabiduría; Y sobre todas tus posesiones adquiere inteligencia. Engrandécela, y ella te engrandecerá; Ella te honrará, cuando tú la hayas abrazado. Adorno de gracia dará a tu cabeza; Corona de hermosura te entregará. </a:t>
            </a:r>
            <a:r>
              <a:rPr lang="es-ES" sz="2200" b="1" dirty="0">
                <a:ln w="6600">
                  <a:solidFill>
                    <a:schemeClr val="accent2"/>
                  </a:solidFill>
                  <a:prstDash val="solid"/>
                </a:ln>
                <a:solidFill>
                  <a:srgbClr val="FFFF00"/>
                </a:solidFill>
                <a:effectLst>
                  <a:outerShdw dist="38100" dir="2700000" algn="tl" rotWithShape="0">
                    <a:schemeClr val="accent2"/>
                  </a:outerShdw>
                </a:effectLst>
                <a:latin typeface="Abadi MT Condensed Extra Bold" panose="020B0A06030101010103" pitchFamily="34" charset="0"/>
                <a:ea typeface="Calibri" panose="020F0502020204030204" pitchFamily="34" charset="0"/>
                <a:cs typeface="Georgia" panose="02040502050405020303" pitchFamily="18" charset="0"/>
              </a:rPr>
              <a:t>Proverbios 4.5 – 9 </a:t>
            </a:r>
            <a:endParaRPr lang="es-ES" sz="2200" b="1" dirty="0">
              <a:ln w="6600">
                <a:solidFill>
                  <a:schemeClr val="accent2"/>
                </a:solidFill>
                <a:prstDash val="solid"/>
              </a:ln>
              <a:solidFill>
                <a:srgbClr val="FFFF00"/>
              </a:solidFill>
              <a:effectLst>
                <a:outerShdw dist="38100" dir="2700000" algn="tl" rotWithShape="0">
                  <a:schemeClr val="accent2"/>
                </a:outerShdw>
              </a:effectLst>
              <a:latin typeface="Abadi MT Condensed Extra Bold" panose="020B0A06030101010103" pitchFamily="34" charset="0"/>
            </a:endParaRPr>
          </a:p>
        </p:txBody>
      </p:sp>
    </p:spTree>
    <p:extLst>
      <p:ext uri="{BB962C8B-B14F-4D97-AF65-F5344CB8AC3E}">
        <p14:creationId xmlns:p14="http://schemas.microsoft.com/office/powerpoint/2010/main" val="41436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724128" y="36850"/>
            <a:ext cx="3240360" cy="707886"/>
          </a:xfrm>
          <a:prstGeom prst="rect">
            <a:avLst/>
          </a:prstGeom>
          <a:noFill/>
        </p:spPr>
        <p:txBody>
          <a:bodyPr wrap="square" lIns="91440" tIns="45720" rIns="91440" bIns="45720">
            <a:spAutoFit/>
          </a:bodyPr>
          <a:lstStyle/>
          <a:p>
            <a:pPr algn="ctr"/>
            <a:r>
              <a:rPr lang="es-ES" sz="4000" b="1" dirty="0">
                <a:ln w="22225">
                  <a:solidFill>
                    <a:schemeClr val="accent2"/>
                  </a:solidFill>
                  <a:prstDash val="solid"/>
                </a:ln>
                <a:solidFill>
                  <a:srgbClr val="FFFF00"/>
                </a:solidFill>
                <a:latin typeface="Impact" panose="020B0806030902050204" pitchFamily="34" charset="0"/>
              </a:rPr>
              <a:t>CONCLUSIÓN</a:t>
            </a:r>
          </a:p>
        </p:txBody>
      </p:sp>
      <p:sp>
        <p:nvSpPr>
          <p:cNvPr id="3" name="Rectángulo 2"/>
          <p:cNvSpPr/>
          <p:nvPr/>
        </p:nvSpPr>
        <p:spPr>
          <a:xfrm>
            <a:off x="115750" y="277592"/>
            <a:ext cx="5832648" cy="3639138"/>
          </a:xfrm>
          <a:prstGeom prst="rect">
            <a:avLst/>
          </a:prstGeom>
        </p:spPr>
        <p:txBody>
          <a:bodyPr wrap="square">
            <a:spAutoFit/>
          </a:bodyPr>
          <a:lstStyle/>
          <a:p>
            <a:pPr>
              <a:lnSpc>
                <a:spcPct val="107000"/>
              </a:lnSpc>
              <a:spcAft>
                <a:spcPts val="0"/>
              </a:spcAft>
            </a:pPr>
            <a:r>
              <a:rPr lang="es-ES" sz="2400" dirty="0">
                <a:latin typeface="Abadi MT Condensed Extra Bold" panose="020B0A06030101010103" pitchFamily="34" charset="0"/>
                <a:ea typeface="Calibri" panose="020F0502020204030204" pitchFamily="34" charset="0"/>
                <a:cs typeface="Georgia" panose="02040502050405020303" pitchFamily="18" charset="0"/>
              </a:rPr>
              <a:t>El razonamiento en Dios, exige que el hombre le conozca, le acepte, le ame, le busque, porque él es todo en la vida y que no hay mayor sabiduría, entendimiento y conocimiento de Dios, para tener garantía de éxito en la eternidad; Que buscarle y amarle con el corazón, manteniendo la fe y la esperanza en el amor. Usted que tiene vida hoy, tiene la oportunidad, aprovéchela.</a:t>
            </a:r>
            <a:endParaRPr lang="es-ES" sz="2400" dirty="0">
              <a:latin typeface="Abadi MT Condensed Extra Bold" panose="020B0A06030101010103" pitchFamily="34" charset="0"/>
              <a:ea typeface="Calibri" panose="020F0502020204030204" pitchFamily="34" charset="0"/>
              <a:cs typeface="Times New Roman" panose="02020603050405020304" pitchFamily="18" charset="0"/>
            </a:endParaRPr>
          </a:p>
        </p:txBody>
      </p:sp>
      <p:pic>
        <p:nvPicPr>
          <p:cNvPr id="8194" name="Picture 2" descr="Resultado de imagen para niña oran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505431"/>
            <a:ext cx="2865446" cy="4687846"/>
          </a:xfrm>
          <a:prstGeom prst="rect">
            <a:avLst/>
          </a:prstGeom>
          <a:noFill/>
          <a:extLst>
            <a:ext uri="{909E8E84-426E-40DD-AFC4-6F175D3DCCD1}">
              <a14:hiddenFill xmlns:a14="http://schemas.microsoft.com/office/drawing/2010/main">
                <a:solidFill>
                  <a:srgbClr val="FFFFFF"/>
                </a:solidFill>
              </a14:hiddenFill>
            </a:ext>
          </a:extLst>
        </p:spPr>
      </p:pic>
      <p:sp>
        <p:nvSpPr>
          <p:cNvPr id="4" name="Llamada rectangular redondeada 3"/>
          <p:cNvSpPr/>
          <p:nvPr/>
        </p:nvSpPr>
        <p:spPr>
          <a:xfrm>
            <a:off x="186333" y="4365185"/>
            <a:ext cx="6192688" cy="1656184"/>
          </a:xfrm>
          <a:prstGeom prst="wedgeRoundRectCallout">
            <a:avLst>
              <a:gd name="adj1" fmla="val 41703"/>
              <a:gd name="adj2" fmla="val -100275"/>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Rectángulo 4"/>
          <p:cNvSpPr/>
          <p:nvPr/>
        </p:nvSpPr>
        <p:spPr>
          <a:xfrm>
            <a:off x="117067" y="4365185"/>
            <a:ext cx="6331220" cy="1754326"/>
          </a:xfrm>
          <a:prstGeom prst="rect">
            <a:avLst/>
          </a:prstGeom>
          <a:noFill/>
        </p:spPr>
        <p:txBody>
          <a:bodyPr wrap="none" lIns="91440" tIns="45720" rIns="91440" bIns="45720">
            <a:spAutoFit/>
          </a:bodyPr>
          <a:lstStyle/>
          <a:p>
            <a:pPr algn="ctr"/>
            <a:r>
              <a:rPr lang="es-ES" sz="36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Abadi MT Condensed Extra Bold" panose="020B0A06030101010103" pitchFamily="34" charset="0"/>
              </a:rPr>
              <a:t>Querido Dios, se que puedes</a:t>
            </a:r>
          </a:p>
          <a:p>
            <a:pPr algn="ctr"/>
            <a:r>
              <a:rPr lang="es-ES"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Abadi MT Condensed Extra Bold" panose="020B0A06030101010103" pitchFamily="34" charset="0"/>
              </a:rPr>
              <a:t>Ayudarme y a mi familia también</a:t>
            </a:r>
          </a:p>
          <a:p>
            <a:pPr algn="ctr"/>
            <a:r>
              <a:rPr lang="es-ES" sz="36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Abadi MT Condensed Extra Bold" panose="020B0A06030101010103" pitchFamily="34" charset="0"/>
              </a:rPr>
              <a:t>En el nombre de Jes</a:t>
            </a:r>
            <a:r>
              <a:rPr lang="es-ES"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Abadi MT Condensed Extra Bold" panose="020B0A06030101010103" pitchFamily="34" charset="0"/>
              </a:rPr>
              <a:t>ús. </a:t>
            </a:r>
            <a:r>
              <a:rPr lang="es-ES" sz="36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Abadi MT Condensed Extra Bold" panose="020B0A06030101010103" pitchFamily="34" charset="0"/>
              </a:rPr>
              <a:t>Amén </a:t>
            </a:r>
          </a:p>
        </p:txBody>
      </p:sp>
      <p:sp>
        <p:nvSpPr>
          <p:cNvPr id="6" name="CuadroTexto 5"/>
          <p:cNvSpPr txBox="1"/>
          <p:nvPr/>
        </p:nvSpPr>
        <p:spPr>
          <a:xfrm>
            <a:off x="6550772" y="5373216"/>
            <a:ext cx="2622064" cy="923330"/>
          </a:xfrm>
          <a:prstGeom prst="rect">
            <a:avLst/>
          </a:prstGeom>
          <a:noFill/>
        </p:spPr>
        <p:txBody>
          <a:bodyPr wrap="none" rtlCol="0">
            <a:spAutoFit/>
          </a:bodyPr>
          <a:lstStyle/>
          <a:p>
            <a:pPr algn="ctr"/>
            <a:r>
              <a:rPr lang="es-ES" b="1" dirty="0">
                <a:latin typeface="Arial Narrow" panose="020B0606020202030204" pitchFamily="34" charset="0"/>
              </a:rPr>
              <a:t>Si deseas puedes </a:t>
            </a:r>
          </a:p>
          <a:p>
            <a:pPr algn="ctr"/>
            <a:r>
              <a:rPr lang="es-ES" b="1" dirty="0">
                <a:latin typeface="Arial Narrow" panose="020B0606020202030204" pitchFamily="34" charset="0"/>
              </a:rPr>
              <a:t>Visitarnos en la siguiente </a:t>
            </a:r>
          </a:p>
          <a:p>
            <a:pPr algn="ctr"/>
            <a:r>
              <a:rPr lang="es-ES" b="1" dirty="0">
                <a:latin typeface="Arial Narrow" panose="020B0606020202030204" pitchFamily="34" charset="0"/>
              </a:rPr>
              <a:t>Dirección:</a:t>
            </a:r>
          </a:p>
        </p:txBody>
      </p:sp>
      <p:sp>
        <p:nvSpPr>
          <p:cNvPr id="7" name="Rectángulo 6"/>
          <p:cNvSpPr/>
          <p:nvPr/>
        </p:nvSpPr>
        <p:spPr>
          <a:xfrm>
            <a:off x="827584" y="6027159"/>
            <a:ext cx="7284943" cy="707886"/>
          </a:xfrm>
          <a:prstGeom prst="rect">
            <a:avLst/>
          </a:prstGeom>
          <a:noFill/>
        </p:spPr>
        <p:txBody>
          <a:bodyPr wrap="none" lIns="91440" tIns="45720" rIns="91440" bIns="45720">
            <a:spAutoFit/>
          </a:bodyPr>
          <a:lstStyle/>
          <a:p>
            <a:pPr algn="ctr"/>
            <a:r>
              <a:rPr lang="es-ES" sz="40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www.iglesiadecristousulutan.org</a:t>
            </a:r>
          </a:p>
        </p:txBody>
      </p:sp>
    </p:spTree>
    <p:extLst>
      <p:ext uri="{BB962C8B-B14F-4D97-AF65-F5344CB8AC3E}">
        <p14:creationId xmlns:p14="http://schemas.microsoft.com/office/powerpoint/2010/main" val="458185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silueta de homb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503" y="764704"/>
            <a:ext cx="1386327" cy="2514377"/>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2801833" y="108068"/>
            <a:ext cx="6342167" cy="1815882"/>
          </a:xfrm>
          <a:prstGeom prst="rect">
            <a:avLst/>
          </a:prstGeom>
        </p:spPr>
        <p:txBody>
          <a:bodyPr wrap="square">
            <a:spAutoFit/>
          </a:bodyPr>
          <a:lstStyle/>
          <a:p>
            <a:r>
              <a:rPr lang="es-ES" sz="2800" dirty="0">
                <a:ln w="0"/>
                <a:effectLst>
                  <a:outerShdw blurRad="38100" dist="19050" dir="2700000" algn="tl" rotWithShape="0">
                    <a:schemeClr val="dk1">
                      <a:alpha val="40000"/>
                    </a:schemeClr>
                  </a:outerShdw>
                </a:effectLst>
                <a:latin typeface="Abadi MT Condensed Extra Bold" panose="020B0A06030101010103" pitchFamily="34" charset="0"/>
                <a:ea typeface="Calibri" panose="020F0502020204030204" pitchFamily="34" charset="0"/>
                <a:cs typeface="Times New Roman" panose="02020603050405020304" pitchFamily="18" charset="0"/>
              </a:rPr>
              <a:t>En el mundo existen dos tipos de personas; que se identifican de acuerdo a la forma de cómo perciben las cosas que son y las que suceden en su entorno. Éstos son: </a:t>
            </a:r>
            <a:endParaRPr lang="es-ES" sz="2800" dirty="0">
              <a:ln w="0"/>
              <a:effectLst>
                <a:outerShdw blurRad="38100" dist="19050" dir="2700000" algn="tl" rotWithShape="0">
                  <a:schemeClr val="dk1">
                    <a:alpha val="40000"/>
                  </a:schemeClr>
                </a:outerShdw>
              </a:effectLst>
              <a:latin typeface="Abadi MT Condensed Extra Bold" panose="020B0A06030101010103" pitchFamily="34" charset="0"/>
            </a:endParaRPr>
          </a:p>
        </p:txBody>
      </p:sp>
      <p:sp>
        <p:nvSpPr>
          <p:cNvPr id="3" name="Rectángulo 2"/>
          <p:cNvSpPr/>
          <p:nvPr/>
        </p:nvSpPr>
        <p:spPr>
          <a:xfrm>
            <a:off x="95644" y="85507"/>
            <a:ext cx="2706189" cy="584775"/>
          </a:xfrm>
          <a:prstGeom prst="rect">
            <a:avLst/>
          </a:prstGeom>
          <a:noFill/>
        </p:spPr>
        <p:txBody>
          <a:bodyPr wrap="none" lIns="91440" tIns="45720" rIns="91440" bIns="45720">
            <a:spAutoFit/>
          </a:bodyPr>
          <a:lstStyle/>
          <a:p>
            <a:pPr algn="ctr"/>
            <a:r>
              <a:rPr lang="es-ES" sz="3200" b="1" dirty="0">
                <a:ln w="6600">
                  <a:solidFill>
                    <a:schemeClr val="accent2"/>
                  </a:solidFill>
                  <a:prstDash val="solid"/>
                </a:ln>
                <a:solidFill>
                  <a:srgbClr val="FFFFFF"/>
                </a:solidFill>
                <a:effectLst>
                  <a:outerShdw dist="38100" dir="2700000" algn="tl" rotWithShape="0">
                    <a:schemeClr val="accent2"/>
                  </a:outerShdw>
                </a:effectLst>
                <a:latin typeface="Impact" panose="020B0806030902050204" pitchFamily="34" charset="0"/>
              </a:rPr>
              <a:t>INTRODUCCIÓN </a:t>
            </a:r>
          </a:p>
        </p:txBody>
      </p:sp>
      <p:sp>
        <p:nvSpPr>
          <p:cNvPr id="4" name="Rectángulo 3"/>
          <p:cNvSpPr/>
          <p:nvPr/>
        </p:nvSpPr>
        <p:spPr>
          <a:xfrm>
            <a:off x="1322915" y="2080355"/>
            <a:ext cx="7821085" cy="2397451"/>
          </a:xfrm>
          <a:prstGeom prst="rect">
            <a:avLst/>
          </a:prstGeom>
        </p:spPr>
        <p:txBody>
          <a:bodyPr wrap="square">
            <a:spAutoFit/>
          </a:bodyPr>
          <a:lstStyle/>
          <a:p>
            <a:pPr>
              <a:lnSpc>
                <a:spcPct val="107000"/>
              </a:lnSpc>
              <a:spcAft>
                <a:spcPts val="800"/>
              </a:spcAft>
            </a:pPr>
            <a:r>
              <a:rPr lang="es-ES" sz="2800" dirty="0">
                <a:ln w="0"/>
                <a:effectLst>
                  <a:outerShdw blurRad="38100" dist="19050" dir="2700000" algn="tl" rotWithShape="0">
                    <a:schemeClr val="dk1">
                      <a:alpha val="40000"/>
                    </a:schemeClr>
                  </a:outerShdw>
                </a:effectLst>
                <a:latin typeface="Abadi MT Condensed Extra Bold" panose="020B0A06030101010103" pitchFamily="34" charset="0"/>
                <a:ea typeface="Calibri" panose="020F0502020204030204" pitchFamily="34" charset="0"/>
                <a:cs typeface="Segoe UI" panose="020B0502040204020203" pitchFamily="34" charset="0"/>
              </a:rPr>
              <a:t>EL HOMBRE NATURAL, quien cree que todo es producto de la casualidad, de la interacción de los elementos, de la ciencia, del esfuerzo humano, del trabajo en equipo y que todo tiene una explicación científica; pues Dios no existe en ninguno de sus pensamientos.</a:t>
            </a:r>
          </a:p>
        </p:txBody>
      </p:sp>
      <p:sp>
        <p:nvSpPr>
          <p:cNvPr id="5" name="Rectángulo 4"/>
          <p:cNvSpPr/>
          <p:nvPr/>
        </p:nvSpPr>
        <p:spPr>
          <a:xfrm>
            <a:off x="95644" y="4654155"/>
            <a:ext cx="8868844" cy="2246769"/>
          </a:xfrm>
          <a:prstGeom prst="rect">
            <a:avLst/>
          </a:prstGeom>
        </p:spPr>
        <p:txBody>
          <a:bodyPr wrap="square">
            <a:spAutoFit/>
          </a:bodyPr>
          <a:lstStyle/>
          <a:p>
            <a:r>
              <a:rPr lang="es-ES" sz="2800" dirty="0">
                <a:ln w="0"/>
                <a:effectLst>
                  <a:outerShdw blurRad="38100" dist="19050" dir="2700000" algn="tl" rotWithShape="0">
                    <a:schemeClr val="dk1">
                      <a:alpha val="40000"/>
                    </a:schemeClr>
                  </a:outerShdw>
                </a:effectLst>
                <a:latin typeface="Abadi MT Condensed Extra Bold" panose="020B0A06030101010103" pitchFamily="34" charset="0"/>
                <a:ea typeface="Calibri" panose="020F0502020204030204" pitchFamily="34" charset="0"/>
                <a:cs typeface="Segoe UI" panose="020B0502040204020203" pitchFamily="34" charset="0"/>
              </a:rPr>
              <a:t>EL HOMBRE ESPIRITUAL, atribuye todas las cosas y el entorno de su vida al control de un ser supremo, que es sobre todas las cosas. Éste considera que Dios es todo en la vida de las personas, que todo depende de él y que para siempre será Dios. </a:t>
            </a:r>
            <a:endParaRPr lang="es-ES" sz="2800" dirty="0">
              <a:ln w="0"/>
              <a:effectLst>
                <a:outerShdw blurRad="38100" dist="19050" dir="2700000" algn="tl" rotWithShape="0">
                  <a:schemeClr val="dk1">
                    <a:alpha val="40000"/>
                  </a:schemeClr>
                </a:outerShdw>
              </a:effectLst>
              <a:latin typeface="Abadi MT Condensed Extra Bold" panose="020B0A06030101010103" pitchFamily="34" charset="0"/>
              <a:cs typeface="Segoe UI" panose="020B0502040204020203" pitchFamily="34" charset="0"/>
            </a:endParaRPr>
          </a:p>
        </p:txBody>
      </p:sp>
    </p:spTree>
    <p:extLst>
      <p:ext uri="{BB962C8B-B14F-4D97-AF65-F5344CB8AC3E}">
        <p14:creationId xmlns:p14="http://schemas.microsoft.com/office/powerpoint/2010/main" val="299920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23528" y="73378"/>
            <a:ext cx="8182305" cy="707886"/>
          </a:xfrm>
          <a:prstGeom prst="rect">
            <a:avLst/>
          </a:prstGeom>
          <a:noFill/>
        </p:spPr>
        <p:txBody>
          <a:bodyPr wrap="none" lIns="91440" tIns="45720" rIns="91440" bIns="45720">
            <a:spAutoFit/>
          </a:bodyPr>
          <a:lstStyle/>
          <a:p>
            <a:pPr algn="ctr"/>
            <a:r>
              <a:rPr lang="es-ES" sz="4000" b="1" dirty="0">
                <a:ln w="6600">
                  <a:solidFill>
                    <a:schemeClr val="accent2"/>
                  </a:solidFill>
                  <a:prstDash val="solid"/>
                </a:ln>
                <a:solidFill>
                  <a:srgbClr val="FFFFFF"/>
                </a:solidFill>
                <a:effectLst>
                  <a:outerShdw dist="38100" dir="2700000" algn="tl" rotWithShape="0">
                    <a:schemeClr val="accent2"/>
                  </a:outerShdw>
                </a:effectLst>
                <a:latin typeface="Impact" panose="020B0806030902050204" pitchFamily="34" charset="0"/>
              </a:rPr>
              <a:t>LA ESPIRITUALIDAD ES PUESTA A PRUEBA</a:t>
            </a:r>
          </a:p>
        </p:txBody>
      </p:sp>
      <p:sp>
        <p:nvSpPr>
          <p:cNvPr id="3" name="Rectángulo 2"/>
          <p:cNvSpPr/>
          <p:nvPr/>
        </p:nvSpPr>
        <p:spPr>
          <a:xfrm>
            <a:off x="323528" y="781264"/>
            <a:ext cx="6192688" cy="2677656"/>
          </a:xfrm>
          <a:prstGeom prst="rect">
            <a:avLst/>
          </a:prstGeom>
        </p:spPr>
        <p:txBody>
          <a:bodyPr wrap="square">
            <a:spAutoFit/>
          </a:bodyPr>
          <a:lstStyle/>
          <a:p>
            <a:r>
              <a:rPr lang="es-ES" sz="2400" dirty="0">
                <a:ln w="0"/>
                <a:effectLst>
                  <a:outerShdw blurRad="38100" dist="19050" dir="2700000" algn="tl" rotWithShape="0">
                    <a:schemeClr val="dk1">
                      <a:alpha val="40000"/>
                    </a:schemeClr>
                  </a:outerShdw>
                </a:effectLst>
                <a:latin typeface="Abadi MT Condensed Extra Bold" panose="020B0A06030101010103" pitchFamily="34" charset="0"/>
                <a:ea typeface="Calibri" panose="020F0502020204030204" pitchFamily="34" charset="0"/>
                <a:cs typeface="Times New Roman" panose="02020603050405020304" pitchFamily="18" charset="0"/>
              </a:rPr>
              <a:t>Una persona puede creer en Dios; sin embargo, la creencia en Dios puede ser desviada; su espiritualidad puede ser guiada, hacia algo o alguien que no es “dios” y de esta manera alejarse de nuestro Señor Jesucristo; en quien son todas las cosas; pues de Jesucristo La Biblia nos enseña que: </a:t>
            </a:r>
            <a:endParaRPr lang="es-ES" sz="2400" dirty="0">
              <a:ln w="0"/>
              <a:effectLst>
                <a:outerShdw blurRad="38100" dist="19050" dir="2700000" algn="tl" rotWithShape="0">
                  <a:schemeClr val="dk1">
                    <a:alpha val="40000"/>
                  </a:schemeClr>
                </a:outerShdw>
              </a:effectLst>
              <a:latin typeface="Abadi MT Condensed Extra Bold" panose="020B0A06030101010103" pitchFamily="34" charset="0"/>
            </a:endParaRPr>
          </a:p>
        </p:txBody>
      </p:sp>
      <p:pic>
        <p:nvPicPr>
          <p:cNvPr id="2052" name="Picture 4" descr="Resultado de imagen para papa francisc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7206" y="815180"/>
            <a:ext cx="953818" cy="95381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AutoShape 6" descr="Resultado de imagen para virgen mar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58" name="Picture 10" descr="Resultado de imagen para virgen mar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0430" y="1556792"/>
            <a:ext cx="891303" cy="121483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60" name="Picture 12" descr="Resultado de imagen para lideres musulman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1768998"/>
            <a:ext cx="735708" cy="94029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5"/>
          <a:stretch>
            <a:fillRect/>
          </a:stretch>
        </p:blipFill>
        <p:spPr>
          <a:xfrm>
            <a:off x="8141732" y="1550645"/>
            <a:ext cx="894763" cy="1220979"/>
          </a:xfrm>
          <a:prstGeom prst="ellipse">
            <a:avLst/>
          </a:prstGeom>
          <a:ln>
            <a:noFill/>
          </a:ln>
          <a:effectLst>
            <a:softEdge rad="112500"/>
          </a:effectLst>
        </p:spPr>
      </p:pic>
      <p:pic>
        <p:nvPicPr>
          <p:cNvPr id="2066" name="Picture 18" descr="Resultado de imagen para pastores evangelico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87043" y="781264"/>
            <a:ext cx="1002071" cy="78546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Rectángulo 8"/>
          <p:cNvSpPr/>
          <p:nvPr/>
        </p:nvSpPr>
        <p:spPr>
          <a:xfrm>
            <a:off x="155575" y="3538275"/>
            <a:ext cx="8880919" cy="2923877"/>
          </a:xfrm>
          <a:prstGeom prst="rect">
            <a:avLst/>
          </a:prstGeom>
        </p:spPr>
        <p:txBody>
          <a:bodyPr wrap="square">
            <a:spAutoFit/>
          </a:bodyPr>
          <a:lstStyle/>
          <a:p>
            <a:r>
              <a:rPr lang="es-ES" sz="2300" b="1" dirty="0">
                <a:ln w="6600">
                  <a:solidFill>
                    <a:schemeClr val="accent2"/>
                  </a:solidFill>
                  <a:prstDash val="solid"/>
                </a:ln>
                <a:solidFill>
                  <a:srgbClr val="FFFFFF"/>
                </a:solidFill>
                <a:effectLst>
                  <a:outerShdw dist="38100" dir="2700000" algn="tl" rotWithShape="0">
                    <a:schemeClr val="accent2"/>
                  </a:outerShdw>
                </a:effectLst>
                <a:latin typeface="Abadi MT Condensed Extra Bold" panose="020B0A06030101010103" pitchFamily="34" charset="0"/>
                <a:ea typeface="Calibri" panose="020F0502020204030204" pitchFamily="34" charset="0"/>
                <a:cs typeface="Georgia" panose="02040502050405020303" pitchFamily="18" charset="0"/>
              </a:rPr>
              <a:t>Él es la imagen del Dios invisible, el primogénito de toda creación. Porque en él fueron creadas todas las cosas, las que hay en los cielos y las que hay en la tierra, visibles e invisibles; sean tronos, sean dominios, sean principados, sean potestades; todo fue creado por medio de él y para él. Y él es antes de todas las cosas, y todas las cosas en él subsisten; y él es la cabeza del cuerpo que es la iglesia, él que es el principio, el primogénito de entre los muertos, para que en todo tenga la preeminencia; por cuanto agradó al Padre que en él habitase toda plenitud. </a:t>
            </a:r>
            <a:r>
              <a:rPr lang="es-ES" sz="2200" b="1" dirty="0">
                <a:ln w="6600">
                  <a:solidFill>
                    <a:schemeClr val="accent2"/>
                  </a:solidFill>
                  <a:prstDash val="solid"/>
                </a:ln>
                <a:solidFill>
                  <a:srgbClr val="FFFF00"/>
                </a:solidFill>
                <a:effectLst>
                  <a:outerShdw dist="38100" dir="2700000" algn="tl" rotWithShape="0">
                    <a:schemeClr val="accent2"/>
                  </a:outerShdw>
                </a:effectLst>
                <a:latin typeface="Abadi MT Condensed Extra Bold" panose="020B0A06030101010103" pitchFamily="34" charset="0"/>
                <a:ea typeface="Calibri" panose="020F0502020204030204" pitchFamily="34" charset="0"/>
                <a:cs typeface="Georgia" panose="02040502050405020303" pitchFamily="18" charset="0"/>
              </a:rPr>
              <a:t>Colosenses 1.15 – 19 </a:t>
            </a:r>
            <a:endParaRPr lang="es-ES" sz="2200" b="1" dirty="0">
              <a:ln w="6600">
                <a:solidFill>
                  <a:schemeClr val="accent2"/>
                </a:solidFill>
                <a:prstDash val="solid"/>
              </a:ln>
              <a:solidFill>
                <a:srgbClr val="FFFF00"/>
              </a:solidFill>
              <a:effectLst>
                <a:outerShdw dist="38100" dir="2700000" algn="tl" rotWithShape="0">
                  <a:schemeClr val="accent2"/>
                </a:outerShdw>
              </a:effectLst>
              <a:latin typeface="Abadi MT Condensed Extra Bold" panose="020B0A06030101010103" pitchFamily="34" charset="0"/>
            </a:endParaRPr>
          </a:p>
        </p:txBody>
      </p:sp>
    </p:spTree>
    <p:extLst>
      <p:ext uri="{BB962C8B-B14F-4D97-AF65-F5344CB8AC3E}">
        <p14:creationId xmlns:p14="http://schemas.microsoft.com/office/powerpoint/2010/main" val="149581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8"/>
                                        </p:tgtEl>
                                        <p:attrNameLst>
                                          <p:attrName>style.visibility</p:attrName>
                                        </p:attrNameLst>
                                      </p:cBhvr>
                                      <p:to>
                                        <p:strVal val="visible"/>
                                      </p:to>
                                    </p:set>
                                    <p:animEffect transition="in" filter="fade">
                                      <p:cBhvr>
                                        <p:cTn id="17" dur="500"/>
                                        <p:tgtEl>
                                          <p:spTgt spid="205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60"/>
                                        </p:tgtEl>
                                        <p:attrNameLst>
                                          <p:attrName>style.visibility</p:attrName>
                                        </p:attrNameLst>
                                      </p:cBhvr>
                                      <p:to>
                                        <p:strVal val="visible"/>
                                      </p:to>
                                    </p:set>
                                    <p:animEffect transition="in" filter="fade">
                                      <p:cBhvr>
                                        <p:cTn id="22" dur="500"/>
                                        <p:tgtEl>
                                          <p:spTgt spid="206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66"/>
                                        </p:tgtEl>
                                        <p:attrNameLst>
                                          <p:attrName>style.visibility</p:attrName>
                                        </p:attrNameLst>
                                      </p:cBhvr>
                                      <p:to>
                                        <p:strVal val="visible"/>
                                      </p:to>
                                    </p:set>
                                    <p:animEffect transition="in" filter="fade">
                                      <p:cBhvr>
                                        <p:cTn id="27" dur="500"/>
                                        <p:tgtEl>
                                          <p:spTgt spid="206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89051" y="188640"/>
            <a:ext cx="5027338" cy="707886"/>
          </a:xfrm>
          <a:prstGeom prst="rect">
            <a:avLst/>
          </a:prstGeom>
          <a:noFill/>
        </p:spPr>
        <p:txBody>
          <a:bodyPr wrap="none" lIns="91440" tIns="45720" rIns="91440" bIns="45720">
            <a:spAutoFit/>
          </a:bodyPr>
          <a:lstStyle/>
          <a:p>
            <a:pPr algn="ctr"/>
            <a:r>
              <a:rPr lang="es-ES" sz="4000" b="1" dirty="0">
                <a:ln w="6600">
                  <a:solidFill>
                    <a:schemeClr val="accent2"/>
                  </a:solidFill>
                  <a:prstDash val="solid"/>
                </a:ln>
                <a:solidFill>
                  <a:srgbClr val="FFFFFF"/>
                </a:solidFill>
                <a:effectLst>
                  <a:outerShdw dist="38100" dir="2700000" algn="tl" rotWithShape="0">
                    <a:schemeClr val="accent2"/>
                  </a:outerShdw>
                </a:effectLst>
                <a:latin typeface="Impact" panose="020B0806030902050204" pitchFamily="34" charset="0"/>
              </a:rPr>
              <a:t>ELEMENTOS NECESARIOS</a:t>
            </a:r>
          </a:p>
        </p:txBody>
      </p:sp>
      <p:sp>
        <p:nvSpPr>
          <p:cNvPr id="3" name="Rectángulo 2"/>
          <p:cNvSpPr/>
          <p:nvPr/>
        </p:nvSpPr>
        <p:spPr>
          <a:xfrm>
            <a:off x="205175" y="896526"/>
            <a:ext cx="4690353" cy="3639138"/>
          </a:xfrm>
          <a:prstGeom prst="rect">
            <a:avLst/>
          </a:prstGeom>
        </p:spPr>
        <p:txBody>
          <a:bodyPr wrap="square">
            <a:spAutoFit/>
          </a:bodyPr>
          <a:lstStyle/>
          <a:p>
            <a:pPr>
              <a:lnSpc>
                <a:spcPct val="107000"/>
              </a:lnSpc>
              <a:spcAft>
                <a:spcPts val="800"/>
              </a:spcAft>
            </a:pPr>
            <a:r>
              <a:rPr lang="es-ES" sz="2400" dirty="0">
                <a:latin typeface="Abadi MT Condensed Extra Bold" panose="020B0A06030101010103" pitchFamily="34" charset="0"/>
                <a:ea typeface="Calibri" panose="020F0502020204030204" pitchFamily="34" charset="0"/>
                <a:cs typeface="Times New Roman" panose="02020603050405020304" pitchFamily="18" charset="0"/>
              </a:rPr>
              <a:t>El conocimiento y la sabiduría espiritual, son necesarias para la persona, porque le permite enfrentar con éxito, todas las situaciones de la vida y agradar a Dios, viviendo una vida piadosa delante de él y reconociendo la preeminencia de nuestro Señor Jesucristo en todas las cosas.</a:t>
            </a:r>
          </a:p>
        </p:txBody>
      </p:sp>
      <p:sp>
        <p:nvSpPr>
          <p:cNvPr id="4" name="Rectángulo 3"/>
          <p:cNvSpPr/>
          <p:nvPr/>
        </p:nvSpPr>
        <p:spPr>
          <a:xfrm>
            <a:off x="4913344" y="904851"/>
            <a:ext cx="4339176" cy="3416320"/>
          </a:xfrm>
          <a:prstGeom prst="rect">
            <a:avLst/>
          </a:prstGeom>
        </p:spPr>
        <p:txBody>
          <a:bodyPr wrap="square">
            <a:spAutoFit/>
          </a:bodyPr>
          <a:lstStyle/>
          <a:p>
            <a:r>
              <a:rPr lang="es-ES" sz="2400" dirty="0">
                <a:latin typeface="Abadi MT Condensed Extra Bold" panose="020B0A06030101010103" pitchFamily="34" charset="0"/>
                <a:ea typeface="Calibri" panose="020F0502020204030204" pitchFamily="34" charset="0"/>
                <a:cs typeface="Times New Roman" panose="02020603050405020304" pitchFamily="18" charset="0"/>
              </a:rPr>
              <a:t>Se puede decir que el conocimiento y la inteligencia; sin Dios, es como un cuerpo que no tiene espíritu de vida en él. El hombre moderno a relegado a Dios a un rincón oscuro de sus pensamientos; y ha hecho de Dios, un mito, una leyenda, algo no importante. </a:t>
            </a:r>
            <a:endParaRPr lang="es-ES" sz="2400" dirty="0">
              <a:latin typeface="Abadi MT Condensed Extra Bold" panose="020B0A06030101010103" pitchFamily="34" charset="0"/>
            </a:endParaRPr>
          </a:p>
        </p:txBody>
      </p:sp>
      <p:sp>
        <p:nvSpPr>
          <p:cNvPr id="5" name="Rectángulo 4"/>
          <p:cNvSpPr/>
          <p:nvPr/>
        </p:nvSpPr>
        <p:spPr>
          <a:xfrm>
            <a:off x="107504" y="4542871"/>
            <a:ext cx="6167025" cy="2246769"/>
          </a:xfrm>
          <a:prstGeom prst="rect">
            <a:avLst/>
          </a:prstGeom>
        </p:spPr>
        <p:txBody>
          <a:bodyPr wrap="square">
            <a:spAutoFit/>
          </a:bodyPr>
          <a:lstStyle/>
          <a:p>
            <a:r>
              <a:rPr lang="es-ES" sz="2800" b="1" dirty="0">
                <a:ln w="6600">
                  <a:solidFill>
                    <a:schemeClr val="accent2"/>
                  </a:solidFill>
                  <a:prstDash val="solid"/>
                </a:ln>
                <a:solidFill>
                  <a:srgbClr val="FFFFFF"/>
                </a:solidFill>
                <a:effectLst>
                  <a:outerShdw dist="38100" dir="2700000" algn="tl" rotWithShape="0">
                    <a:schemeClr val="accent2"/>
                  </a:outerShdw>
                </a:effectLst>
                <a:latin typeface="Abadi MT Condensed Extra Bold" panose="020B0A06030101010103" pitchFamily="34" charset="0"/>
                <a:ea typeface="Calibri" panose="020F0502020204030204" pitchFamily="34" charset="0"/>
                <a:cs typeface="Times New Roman" panose="02020603050405020304" pitchFamily="18" charset="0"/>
              </a:rPr>
              <a:t>Según el ser humano existen inteligencias; o inteligencias múltiples y muchos hombres hasta han sido galardonados por tales teorías. Pero no existe para ellos la inteligencia espiritual.</a:t>
            </a:r>
            <a:endParaRPr lang="es-ES" sz="2800" b="1" dirty="0">
              <a:ln w="6600">
                <a:solidFill>
                  <a:schemeClr val="accent2"/>
                </a:solidFill>
                <a:prstDash val="solid"/>
              </a:ln>
              <a:solidFill>
                <a:srgbClr val="FFFFFF"/>
              </a:solidFill>
              <a:effectLst>
                <a:outerShdw dist="38100" dir="2700000" algn="tl" rotWithShape="0">
                  <a:schemeClr val="accent2"/>
                </a:outerShdw>
              </a:effectLst>
              <a:latin typeface="Abadi MT Condensed Extra Bold" panose="020B0A06030101010103" pitchFamily="34" charset="0"/>
            </a:endParaRPr>
          </a:p>
        </p:txBody>
      </p:sp>
      <p:pic>
        <p:nvPicPr>
          <p:cNvPr id="3074" name="Picture 2" descr="Resultado de imagen para siete inteligenc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8220" y="3745973"/>
            <a:ext cx="3168352" cy="3112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83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074"/>
                                        </p:tgtEl>
                                        <p:attrNameLst>
                                          <p:attrName>style.visibility</p:attrName>
                                        </p:attrNameLst>
                                      </p:cBhvr>
                                      <p:to>
                                        <p:strVal val="visible"/>
                                      </p:to>
                                    </p:set>
                                    <p:animEffect transition="in" filter="circle(in)">
                                      <p:cBhvr>
                                        <p:cTn id="24"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89000" y="175260"/>
            <a:ext cx="6139822" cy="1323439"/>
          </a:xfrm>
          <a:prstGeom prst="rect">
            <a:avLst/>
          </a:prstGeom>
          <a:noFill/>
        </p:spPr>
        <p:txBody>
          <a:bodyPr wrap="none" lIns="91440" tIns="45720" rIns="91440" bIns="45720">
            <a:spAutoFit/>
          </a:bodyPr>
          <a:lstStyle/>
          <a:p>
            <a:pPr algn="ctr"/>
            <a:r>
              <a:rPr lang="es-ES" sz="4000" b="1" dirty="0">
                <a:ln w="22225">
                  <a:solidFill>
                    <a:schemeClr val="accent2"/>
                  </a:solidFill>
                  <a:prstDash val="solid"/>
                </a:ln>
                <a:solidFill>
                  <a:srgbClr val="FFFF00"/>
                </a:solidFill>
                <a:latin typeface="Impact" panose="020B0806030902050204" pitchFamily="34" charset="0"/>
              </a:rPr>
              <a:t>¿Qué Enseña La Biblia sobre </a:t>
            </a:r>
          </a:p>
          <a:p>
            <a:pPr algn="ctr"/>
            <a:r>
              <a:rPr lang="es-ES" sz="4000" b="1" dirty="0">
                <a:ln w="22225">
                  <a:solidFill>
                    <a:schemeClr val="accent2"/>
                  </a:solidFill>
                  <a:prstDash val="solid"/>
                </a:ln>
                <a:solidFill>
                  <a:srgbClr val="FFFF00"/>
                </a:solidFill>
                <a:latin typeface="Impact" panose="020B0806030902050204" pitchFamily="34" charset="0"/>
              </a:rPr>
              <a:t>la inteligencia espiritual?</a:t>
            </a:r>
          </a:p>
        </p:txBody>
      </p:sp>
      <p:pic>
        <p:nvPicPr>
          <p:cNvPr id="3" name="Imagen 2"/>
          <p:cNvPicPr>
            <a:picLocks noChangeAspect="1"/>
          </p:cNvPicPr>
          <p:nvPr/>
        </p:nvPicPr>
        <p:blipFill>
          <a:blip r:embed="rId2"/>
          <a:stretch>
            <a:fillRect/>
          </a:stretch>
        </p:blipFill>
        <p:spPr>
          <a:xfrm>
            <a:off x="-5101" y="1512078"/>
            <a:ext cx="3908376" cy="5345921"/>
          </a:xfrm>
          <a:prstGeom prst="ellipse">
            <a:avLst/>
          </a:prstGeom>
          <a:ln>
            <a:noFill/>
          </a:ln>
          <a:effectLst>
            <a:softEdge rad="112500"/>
          </a:effectLst>
        </p:spPr>
      </p:pic>
      <p:sp>
        <p:nvSpPr>
          <p:cNvPr id="4" name="Rectángulo 3"/>
          <p:cNvSpPr/>
          <p:nvPr/>
        </p:nvSpPr>
        <p:spPr>
          <a:xfrm>
            <a:off x="3995936" y="1700808"/>
            <a:ext cx="5040560" cy="4893647"/>
          </a:xfrm>
          <a:prstGeom prst="rect">
            <a:avLst/>
          </a:prstGeom>
        </p:spPr>
        <p:txBody>
          <a:bodyPr wrap="square">
            <a:spAutoFit/>
          </a:bodyPr>
          <a:lstStyle/>
          <a:p>
            <a:r>
              <a:rPr lang="es-ES" sz="2600" dirty="0">
                <a:latin typeface="Abadi MT Condensed Extra Bold" panose="020B0A06030101010103" pitchFamily="34" charset="0"/>
                <a:ea typeface="Calibri" panose="020F0502020204030204" pitchFamily="34" charset="0"/>
                <a:cs typeface="Times New Roman" panose="02020603050405020304" pitchFamily="18" charset="0"/>
              </a:rPr>
              <a:t>La Biblia nos enseña que el conocimiento de Dios y la inteligencia espiritual, no solo nos lleva por la vía correcta hacia el creador, sino que nos lleva de triunfo en triunfo mientras estamos en esta vida creciendo de manera personal y aumentando nuestro entendimiento de las cosas; hasta alcanzar los tesoros de la sabiduría y el conocimiento, que están escondidos en Dios, nuestro Señor.</a:t>
            </a:r>
            <a:endParaRPr lang="es-ES" sz="2600" dirty="0">
              <a:latin typeface="Abadi MT Condensed Extra Bold" panose="020B0A06030101010103" pitchFamily="34" charset="0"/>
            </a:endParaRPr>
          </a:p>
        </p:txBody>
      </p:sp>
      <p:pic>
        <p:nvPicPr>
          <p:cNvPr id="5" name="Imagen 4"/>
          <p:cNvPicPr>
            <a:picLocks noChangeAspect="1"/>
          </p:cNvPicPr>
          <p:nvPr/>
        </p:nvPicPr>
        <p:blipFill>
          <a:blip r:embed="rId3"/>
          <a:stretch>
            <a:fillRect/>
          </a:stretch>
        </p:blipFill>
        <p:spPr>
          <a:xfrm>
            <a:off x="197987" y="19912"/>
            <a:ext cx="2391014" cy="1768068"/>
          </a:xfrm>
          <a:prstGeom prst="ellipse">
            <a:avLst/>
          </a:prstGeom>
          <a:ln>
            <a:noFill/>
          </a:ln>
          <a:effectLst>
            <a:softEdge rad="112500"/>
          </a:effectLst>
        </p:spPr>
      </p:pic>
    </p:spTree>
    <p:extLst>
      <p:ext uri="{BB962C8B-B14F-4D97-AF65-F5344CB8AC3E}">
        <p14:creationId xmlns:p14="http://schemas.microsoft.com/office/powerpoint/2010/main" val="219031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345985" y="129755"/>
            <a:ext cx="6783496" cy="1323439"/>
          </a:xfrm>
          <a:prstGeom prst="rect">
            <a:avLst/>
          </a:prstGeom>
          <a:noFill/>
        </p:spPr>
        <p:txBody>
          <a:bodyPr wrap="square" lIns="91440" tIns="45720" rIns="91440" bIns="45720">
            <a:spAutoFit/>
          </a:bodyPr>
          <a:lstStyle/>
          <a:p>
            <a:pPr algn="ctr"/>
            <a:r>
              <a:rPr lang="es-ES" sz="4000" b="1" dirty="0">
                <a:ln w="22225">
                  <a:solidFill>
                    <a:schemeClr val="accent2"/>
                  </a:solidFill>
                  <a:prstDash val="solid"/>
                </a:ln>
                <a:solidFill>
                  <a:srgbClr val="FFFF00"/>
                </a:solidFill>
                <a:latin typeface="Impact" panose="020B0806030902050204" pitchFamily="34" charset="0"/>
              </a:rPr>
              <a:t>¿Qué Enseña La Biblia sobre la inteligencia espiritual?</a:t>
            </a:r>
          </a:p>
        </p:txBody>
      </p:sp>
      <p:sp>
        <p:nvSpPr>
          <p:cNvPr id="3" name="Rectángulo 2"/>
          <p:cNvSpPr/>
          <p:nvPr/>
        </p:nvSpPr>
        <p:spPr>
          <a:xfrm>
            <a:off x="59985" y="1700808"/>
            <a:ext cx="4572000" cy="3046988"/>
          </a:xfrm>
          <a:prstGeom prst="rect">
            <a:avLst/>
          </a:prstGeom>
        </p:spPr>
        <p:txBody>
          <a:bodyPr>
            <a:spAutoFit/>
          </a:bodyPr>
          <a:lstStyle/>
          <a:p>
            <a:pPr algn="ctr"/>
            <a:r>
              <a:rPr lang="es-ES" sz="2400" b="1" dirty="0">
                <a:ln w="6600">
                  <a:solidFill>
                    <a:schemeClr val="accent2"/>
                  </a:solidFill>
                  <a:prstDash val="solid"/>
                </a:ln>
                <a:solidFill>
                  <a:srgbClr val="FFFFFF"/>
                </a:solidFill>
                <a:effectLst>
                  <a:outerShdw dist="38100" dir="2700000" algn="tl" rotWithShape="0">
                    <a:schemeClr val="accent2"/>
                  </a:outerShdw>
                </a:effectLst>
                <a:latin typeface="Abadi MT Condensed Extra Bold" panose="020B0A06030101010103" pitchFamily="34" charset="0"/>
                <a:ea typeface="Calibri" panose="020F0502020204030204" pitchFamily="34" charset="0"/>
                <a:cs typeface="Georgia" panose="02040502050405020303" pitchFamily="18" charset="0"/>
              </a:rPr>
              <a:t>Para que sean consolados sus corazones, unidos en amor, hasta alcanzar todas las riquezas de pleno entendimiento, a fin de conocer el misterio de Dios el Padre, y de Cristo, en quien están escondidos todos los tesoros de la sabiduría y del conocimiento.</a:t>
            </a:r>
            <a:endParaRPr lang="es-ES" sz="2400" b="1" dirty="0">
              <a:ln w="6600">
                <a:solidFill>
                  <a:schemeClr val="accent2"/>
                </a:solidFill>
                <a:prstDash val="solid"/>
              </a:ln>
              <a:solidFill>
                <a:srgbClr val="FFFFFF"/>
              </a:solidFill>
              <a:effectLst>
                <a:outerShdw dist="38100" dir="2700000" algn="tl" rotWithShape="0">
                  <a:schemeClr val="accent2"/>
                </a:outerShdw>
              </a:effectLst>
              <a:latin typeface="Abadi MT Condensed Extra Bold" panose="020B0A06030101010103" pitchFamily="34" charset="0"/>
            </a:endParaRPr>
          </a:p>
        </p:txBody>
      </p:sp>
      <p:pic>
        <p:nvPicPr>
          <p:cNvPr id="4" name="Imagen 3"/>
          <p:cNvPicPr>
            <a:picLocks noChangeAspect="1"/>
          </p:cNvPicPr>
          <p:nvPr/>
        </p:nvPicPr>
        <p:blipFill>
          <a:blip r:embed="rId2"/>
          <a:stretch>
            <a:fillRect/>
          </a:stretch>
        </p:blipFill>
        <p:spPr>
          <a:xfrm>
            <a:off x="181387" y="70870"/>
            <a:ext cx="2486025" cy="1838325"/>
          </a:xfrm>
          <a:prstGeom prst="ellipse">
            <a:avLst/>
          </a:prstGeom>
          <a:ln>
            <a:noFill/>
          </a:ln>
          <a:effectLst>
            <a:softEdge rad="112500"/>
          </a:effectLst>
        </p:spPr>
      </p:pic>
      <p:sp>
        <p:nvSpPr>
          <p:cNvPr id="5" name="CuadroTexto 4"/>
          <p:cNvSpPr txBox="1"/>
          <p:nvPr/>
        </p:nvSpPr>
        <p:spPr>
          <a:xfrm>
            <a:off x="2195736" y="1480134"/>
            <a:ext cx="1962397" cy="369332"/>
          </a:xfrm>
          <a:prstGeom prst="rect">
            <a:avLst/>
          </a:prstGeom>
          <a:noFill/>
        </p:spPr>
        <p:txBody>
          <a:bodyPr wrap="none" rtlCol="0">
            <a:spAutoFit/>
          </a:bodyPr>
          <a:lstStyle/>
          <a:p>
            <a:r>
              <a:rPr lang="es-ES" dirty="0">
                <a:ln w="0"/>
                <a:effectLst>
                  <a:outerShdw blurRad="38100" dist="19050" dir="2700000" algn="tl" rotWithShape="0">
                    <a:schemeClr val="dk1">
                      <a:alpha val="40000"/>
                    </a:schemeClr>
                  </a:outerShdw>
                </a:effectLst>
                <a:latin typeface="Abadi MT Condensed Extra Bold" panose="020B0A06030101010103" pitchFamily="34" charset="0"/>
              </a:rPr>
              <a:t>Colosenses 2.2 – 3 </a:t>
            </a:r>
          </a:p>
        </p:txBody>
      </p:sp>
      <p:sp>
        <p:nvSpPr>
          <p:cNvPr id="6" name="Rectángulo 5"/>
          <p:cNvSpPr/>
          <p:nvPr/>
        </p:nvSpPr>
        <p:spPr>
          <a:xfrm>
            <a:off x="5004048" y="1710841"/>
            <a:ext cx="4139952" cy="3046988"/>
          </a:xfrm>
          <a:prstGeom prst="rect">
            <a:avLst/>
          </a:prstGeom>
        </p:spPr>
        <p:txBody>
          <a:bodyPr wrap="square">
            <a:spAutoFit/>
          </a:bodyPr>
          <a:lstStyle/>
          <a:p>
            <a:pPr algn="ctr"/>
            <a:r>
              <a:rPr lang="es-ES" sz="2400" b="1" dirty="0">
                <a:ln w="6600">
                  <a:solidFill>
                    <a:schemeClr val="accent2"/>
                  </a:solidFill>
                  <a:prstDash val="solid"/>
                </a:ln>
                <a:solidFill>
                  <a:srgbClr val="FFFFFF"/>
                </a:solidFill>
                <a:effectLst>
                  <a:outerShdw dist="38100" dir="2700000" algn="tl" rotWithShape="0">
                    <a:schemeClr val="accent2"/>
                  </a:outerShdw>
                </a:effectLst>
                <a:latin typeface="Abadi MT Condensed Extra Bold" panose="020B0A06030101010103" pitchFamily="34" charset="0"/>
                <a:ea typeface="Calibri" panose="020F0502020204030204" pitchFamily="34" charset="0"/>
                <a:cs typeface="Georgia" panose="02040502050405020303" pitchFamily="18" charset="0"/>
              </a:rPr>
              <a:t>En aquel tiempo, respondiendo Jesús, dijo: Te alabo, Padre, Señor del cielo y de la tierra, porque escondiste estas cosas de los sabios y de los entendidos, y las revelaste a los niños. Sí, Padre, porque así te agradó.</a:t>
            </a:r>
            <a:endParaRPr lang="es-ES" sz="2400" b="1" dirty="0">
              <a:ln w="6600">
                <a:solidFill>
                  <a:schemeClr val="accent2"/>
                </a:solidFill>
                <a:prstDash val="solid"/>
              </a:ln>
              <a:solidFill>
                <a:srgbClr val="FFFFFF"/>
              </a:solidFill>
              <a:effectLst>
                <a:outerShdw dist="38100" dir="2700000" algn="tl" rotWithShape="0">
                  <a:schemeClr val="accent2"/>
                </a:outerShdw>
              </a:effectLst>
              <a:latin typeface="Abadi MT Condensed Extra Bold" panose="020B0A06030101010103" pitchFamily="34" charset="0"/>
            </a:endParaRPr>
          </a:p>
        </p:txBody>
      </p:sp>
      <p:sp>
        <p:nvSpPr>
          <p:cNvPr id="7" name="CuadroTexto 6"/>
          <p:cNvSpPr txBox="1"/>
          <p:nvPr/>
        </p:nvSpPr>
        <p:spPr>
          <a:xfrm>
            <a:off x="5900622" y="1480134"/>
            <a:ext cx="1849545" cy="369332"/>
          </a:xfrm>
          <a:prstGeom prst="rect">
            <a:avLst/>
          </a:prstGeom>
          <a:noFill/>
        </p:spPr>
        <p:txBody>
          <a:bodyPr wrap="none" rtlCol="0">
            <a:spAutoFit/>
          </a:bodyPr>
          <a:lstStyle/>
          <a:p>
            <a:r>
              <a:rPr lang="es-ES" dirty="0">
                <a:ln w="0"/>
                <a:effectLst>
                  <a:outerShdw blurRad="38100" dist="19050" dir="2700000" algn="tl" rotWithShape="0">
                    <a:schemeClr val="dk1">
                      <a:alpha val="40000"/>
                    </a:schemeClr>
                  </a:outerShdw>
                </a:effectLst>
                <a:latin typeface="Abadi MT Condensed Extra Bold" panose="020B0A06030101010103" pitchFamily="34" charset="0"/>
              </a:rPr>
              <a:t>Mateo 11.25 – 26 </a:t>
            </a:r>
          </a:p>
        </p:txBody>
      </p:sp>
      <p:sp>
        <p:nvSpPr>
          <p:cNvPr id="8" name="Rectángulo 7"/>
          <p:cNvSpPr/>
          <p:nvPr/>
        </p:nvSpPr>
        <p:spPr>
          <a:xfrm>
            <a:off x="181387" y="4922377"/>
            <a:ext cx="8783101" cy="646331"/>
          </a:xfrm>
          <a:prstGeom prst="rect">
            <a:avLst/>
          </a:prstGeom>
        </p:spPr>
        <p:txBody>
          <a:bodyPr wrap="square">
            <a:spAutoFit/>
          </a:bodyPr>
          <a:lstStyle/>
          <a:p>
            <a:r>
              <a:rPr lang="es-ES" dirty="0">
                <a:latin typeface="Arial Black" panose="020B0A04020102020204" pitchFamily="34" charset="0"/>
                <a:ea typeface="Calibri" panose="020F0502020204030204" pitchFamily="34" charset="0"/>
                <a:cs typeface="Times New Roman" panose="02020603050405020304" pitchFamily="18" charset="0"/>
              </a:rPr>
              <a:t>Esto permitirá, que no seamos engañados por cualquier situación; o personas que con persuasión nos aparten del camino de Dios. </a:t>
            </a:r>
            <a:endParaRPr lang="es-ES" dirty="0">
              <a:latin typeface="Arial Black" panose="020B0A04020102020204" pitchFamily="34" charset="0"/>
            </a:endParaRPr>
          </a:p>
        </p:txBody>
      </p:sp>
      <p:sp>
        <p:nvSpPr>
          <p:cNvPr id="9" name="Rectángulo 8"/>
          <p:cNvSpPr/>
          <p:nvPr/>
        </p:nvSpPr>
        <p:spPr>
          <a:xfrm>
            <a:off x="120685" y="5713698"/>
            <a:ext cx="8904503" cy="981423"/>
          </a:xfrm>
          <a:prstGeom prst="rect">
            <a:avLst/>
          </a:prstGeom>
        </p:spPr>
        <p:txBody>
          <a:bodyPr wrap="square">
            <a:spAutoFit/>
          </a:bodyPr>
          <a:lstStyle/>
          <a:p>
            <a:pPr>
              <a:lnSpc>
                <a:spcPct val="107000"/>
              </a:lnSpc>
              <a:spcAft>
                <a:spcPts val="800"/>
              </a:spcAft>
            </a:pPr>
            <a:r>
              <a:rPr lang="es-ES" dirty="0">
                <a:latin typeface="Arial Black" panose="020B0A04020102020204" pitchFamily="34" charset="0"/>
                <a:ea typeface="Calibri" panose="020F0502020204030204" pitchFamily="34" charset="0"/>
                <a:cs typeface="Times New Roman" panose="02020603050405020304" pitchFamily="18" charset="0"/>
              </a:rPr>
              <a:t>Dios nos da todas las cosas, y el hombre espiritual lo sabe y lo vive cada día; pero el hombre natural no lo acepta, no capta su origen; no comprende el destino eterno después de haber pasado por la vida. </a:t>
            </a:r>
          </a:p>
        </p:txBody>
      </p:sp>
    </p:spTree>
    <p:extLst>
      <p:ext uri="{BB962C8B-B14F-4D97-AF65-F5344CB8AC3E}">
        <p14:creationId xmlns:p14="http://schemas.microsoft.com/office/powerpoint/2010/main" val="121412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345985" y="129755"/>
            <a:ext cx="6783496" cy="1323439"/>
          </a:xfrm>
          <a:prstGeom prst="rect">
            <a:avLst/>
          </a:prstGeom>
          <a:noFill/>
        </p:spPr>
        <p:txBody>
          <a:bodyPr wrap="square" lIns="91440" tIns="45720" rIns="91440" bIns="45720">
            <a:spAutoFit/>
          </a:bodyPr>
          <a:lstStyle/>
          <a:p>
            <a:pPr algn="ctr"/>
            <a:r>
              <a:rPr lang="es-ES" sz="4000" b="1" dirty="0">
                <a:ln w="22225">
                  <a:solidFill>
                    <a:schemeClr val="accent2"/>
                  </a:solidFill>
                  <a:prstDash val="solid"/>
                </a:ln>
                <a:solidFill>
                  <a:srgbClr val="FFFF00"/>
                </a:solidFill>
                <a:latin typeface="Impact" panose="020B0806030902050204" pitchFamily="34" charset="0"/>
              </a:rPr>
              <a:t>¿Qué Enseña La Biblia sobre la inteligencia espiritual?</a:t>
            </a:r>
          </a:p>
        </p:txBody>
      </p:sp>
      <p:pic>
        <p:nvPicPr>
          <p:cNvPr id="3" name="Imagen 2"/>
          <p:cNvPicPr>
            <a:picLocks noChangeAspect="1"/>
          </p:cNvPicPr>
          <p:nvPr/>
        </p:nvPicPr>
        <p:blipFill>
          <a:blip r:embed="rId2"/>
          <a:stretch>
            <a:fillRect/>
          </a:stretch>
        </p:blipFill>
        <p:spPr>
          <a:xfrm>
            <a:off x="107504" y="0"/>
            <a:ext cx="2487384" cy="1835055"/>
          </a:xfrm>
          <a:prstGeom prst="rect">
            <a:avLst/>
          </a:prstGeom>
        </p:spPr>
      </p:pic>
      <p:sp>
        <p:nvSpPr>
          <p:cNvPr id="4" name="Rectángulo 3"/>
          <p:cNvSpPr/>
          <p:nvPr/>
        </p:nvSpPr>
        <p:spPr>
          <a:xfrm>
            <a:off x="323528" y="1964810"/>
            <a:ext cx="8568952" cy="4493538"/>
          </a:xfrm>
          <a:prstGeom prst="rect">
            <a:avLst/>
          </a:prstGeom>
        </p:spPr>
        <p:txBody>
          <a:bodyPr wrap="square">
            <a:spAutoFit/>
          </a:bodyPr>
          <a:lstStyle/>
          <a:p>
            <a:r>
              <a:rPr lang="es-ES" sz="2600" b="1" dirty="0">
                <a:ln w="6600">
                  <a:solidFill>
                    <a:schemeClr val="accent2"/>
                  </a:solidFill>
                  <a:prstDash val="solid"/>
                </a:ln>
                <a:solidFill>
                  <a:schemeClr val="bg1"/>
                </a:solidFill>
                <a:effectLst>
                  <a:outerShdw dist="38100" dir="2700000" algn="tl" rotWithShape="0">
                    <a:schemeClr val="accent2"/>
                  </a:outerShdw>
                </a:effectLst>
                <a:latin typeface="Abadi MT Condensed Extra Bold" panose="020B0A06030101010103" pitchFamily="34" charset="0"/>
                <a:ea typeface="Calibri" panose="020F0502020204030204" pitchFamily="34" charset="0"/>
                <a:cs typeface="Georgia" panose="02040502050405020303" pitchFamily="18" charset="0"/>
              </a:rPr>
              <a:t>“Pues está escrito: Destruiré la sabiduría de los sabios, Y desecharé el entendimiento de los entendidos.</a:t>
            </a:r>
            <a:r>
              <a:rPr lang="es-ES" sz="2600" b="1" baseline="30000" dirty="0">
                <a:ln w="6600">
                  <a:solidFill>
                    <a:schemeClr val="accent2"/>
                  </a:solidFill>
                  <a:prstDash val="solid"/>
                </a:ln>
                <a:solidFill>
                  <a:schemeClr val="bg1"/>
                </a:solidFill>
                <a:effectLst>
                  <a:outerShdw dist="38100" dir="2700000" algn="tl" rotWithShape="0">
                    <a:schemeClr val="accent2"/>
                  </a:outerShdw>
                </a:effectLst>
                <a:latin typeface="Abadi MT Condensed Extra Bold" panose="020B0A06030101010103" pitchFamily="34" charset="0"/>
                <a:ea typeface="Calibri" panose="020F0502020204030204" pitchFamily="34" charset="0"/>
                <a:cs typeface="Georgia" panose="02040502050405020303" pitchFamily="18" charset="0"/>
              </a:rPr>
              <a:t> </a:t>
            </a:r>
            <a:r>
              <a:rPr lang="es-ES" sz="2600" b="1" dirty="0">
                <a:ln w="6600">
                  <a:solidFill>
                    <a:schemeClr val="accent2"/>
                  </a:solidFill>
                  <a:prstDash val="solid"/>
                </a:ln>
                <a:solidFill>
                  <a:schemeClr val="bg1"/>
                </a:solidFill>
                <a:effectLst>
                  <a:outerShdw dist="38100" dir="2700000" algn="tl" rotWithShape="0">
                    <a:schemeClr val="accent2"/>
                  </a:outerShdw>
                </a:effectLst>
                <a:latin typeface="Abadi MT Condensed Extra Bold" panose="020B0A06030101010103" pitchFamily="34" charset="0"/>
                <a:ea typeface="Calibri" panose="020F0502020204030204" pitchFamily="34" charset="0"/>
                <a:cs typeface="Georgia" panose="02040502050405020303" pitchFamily="18" charset="0"/>
              </a:rPr>
              <a:t>¿Dónde está el sabio? ¿Dónde está el escriba? ¿Dónde está el disputador de este siglo? ¿No ha enloquecido Dios la sabiduría del mundo?</a:t>
            </a:r>
            <a:r>
              <a:rPr lang="es-ES" sz="2600" b="1" baseline="30000" dirty="0">
                <a:ln w="6600">
                  <a:solidFill>
                    <a:schemeClr val="accent2"/>
                  </a:solidFill>
                  <a:prstDash val="solid"/>
                </a:ln>
                <a:solidFill>
                  <a:schemeClr val="bg1"/>
                </a:solidFill>
                <a:effectLst>
                  <a:outerShdw dist="38100" dir="2700000" algn="tl" rotWithShape="0">
                    <a:schemeClr val="accent2"/>
                  </a:outerShdw>
                </a:effectLst>
                <a:latin typeface="Abadi MT Condensed Extra Bold" panose="020B0A06030101010103" pitchFamily="34" charset="0"/>
                <a:ea typeface="Calibri" panose="020F0502020204030204" pitchFamily="34" charset="0"/>
                <a:cs typeface="Georgia" panose="02040502050405020303" pitchFamily="18" charset="0"/>
              </a:rPr>
              <a:t> </a:t>
            </a:r>
            <a:r>
              <a:rPr lang="es-ES" sz="2600" b="1" dirty="0">
                <a:ln w="6600">
                  <a:solidFill>
                    <a:schemeClr val="accent2"/>
                  </a:solidFill>
                  <a:prstDash val="solid"/>
                </a:ln>
                <a:solidFill>
                  <a:schemeClr val="bg1"/>
                </a:solidFill>
                <a:effectLst>
                  <a:outerShdw dist="38100" dir="2700000" algn="tl" rotWithShape="0">
                    <a:schemeClr val="accent2"/>
                  </a:outerShdw>
                </a:effectLst>
                <a:latin typeface="Abadi MT Condensed Extra Bold" panose="020B0A06030101010103" pitchFamily="34" charset="0"/>
                <a:ea typeface="Calibri" panose="020F0502020204030204" pitchFamily="34" charset="0"/>
                <a:cs typeface="Georgia" panose="02040502050405020303" pitchFamily="18" charset="0"/>
              </a:rPr>
              <a:t>Pues ya que, en la sabiduría de Dios, el mundo no conoció a Dios mediante la sabiduría, agradó a Dios salvar a los creyentes por la locura de la predicación. Porque los judíos piden señales, y los griegos buscan sabiduría; pero nosotros predicamos a Cristo crucificado, para los judíos ciertamente tropezadero, y para los gentiles locura; más para los llamados, así judíos como griegos, Cristo poder de Dios, y sabiduría de Dios”</a:t>
            </a:r>
            <a:endParaRPr lang="es-ES" sz="2600" b="1" dirty="0">
              <a:ln w="6600">
                <a:solidFill>
                  <a:schemeClr val="accent2"/>
                </a:solidFill>
                <a:prstDash val="solid"/>
              </a:ln>
              <a:solidFill>
                <a:schemeClr val="bg1"/>
              </a:solidFill>
              <a:effectLst>
                <a:outerShdw dist="38100" dir="2700000" algn="tl" rotWithShape="0">
                  <a:schemeClr val="accent2"/>
                </a:outerShdw>
              </a:effectLst>
              <a:latin typeface="Abadi MT Condensed Extra Bold" panose="020B0A06030101010103" pitchFamily="34" charset="0"/>
            </a:endParaRPr>
          </a:p>
        </p:txBody>
      </p:sp>
      <p:sp>
        <p:nvSpPr>
          <p:cNvPr id="6" name="CuadroTexto 5"/>
          <p:cNvSpPr txBox="1"/>
          <p:nvPr/>
        </p:nvSpPr>
        <p:spPr>
          <a:xfrm>
            <a:off x="2915816" y="1434945"/>
            <a:ext cx="3371436" cy="523220"/>
          </a:xfrm>
          <a:prstGeom prst="rect">
            <a:avLst/>
          </a:prstGeom>
          <a:noFill/>
        </p:spPr>
        <p:txBody>
          <a:bodyPr wrap="none" rtlCol="0">
            <a:spAutoFit/>
          </a:bodyPr>
          <a:lstStyle/>
          <a:p>
            <a:r>
              <a:rPr lang="es-ES" sz="2800" dirty="0">
                <a:ln w="0"/>
                <a:effectLst>
                  <a:outerShdw blurRad="38100" dist="19050" dir="2700000" algn="tl" rotWithShape="0">
                    <a:schemeClr val="dk1">
                      <a:alpha val="40000"/>
                    </a:schemeClr>
                  </a:outerShdw>
                </a:effectLst>
                <a:latin typeface="Abadi MT Condensed Extra Bold" panose="020B0A06030101010103" pitchFamily="34" charset="0"/>
              </a:rPr>
              <a:t>1ª Corintios 1.19 – 24 </a:t>
            </a:r>
          </a:p>
        </p:txBody>
      </p:sp>
    </p:spTree>
    <p:extLst>
      <p:ext uri="{BB962C8B-B14F-4D97-AF65-F5344CB8AC3E}">
        <p14:creationId xmlns:p14="http://schemas.microsoft.com/office/powerpoint/2010/main" val="355578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7504" y="0"/>
            <a:ext cx="2487384" cy="1835055"/>
          </a:xfrm>
          <a:prstGeom prst="rect">
            <a:avLst/>
          </a:prstGeom>
        </p:spPr>
      </p:pic>
      <p:sp>
        <p:nvSpPr>
          <p:cNvPr id="3" name="Rectángulo 2"/>
          <p:cNvSpPr/>
          <p:nvPr/>
        </p:nvSpPr>
        <p:spPr>
          <a:xfrm>
            <a:off x="2345985" y="129755"/>
            <a:ext cx="6783496" cy="1323439"/>
          </a:xfrm>
          <a:prstGeom prst="rect">
            <a:avLst/>
          </a:prstGeom>
          <a:noFill/>
        </p:spPr>
        <p:txBody>
          <a:bodyPr wrap="square" lIns="91440" tIns="45720" rIns="91440" bIns="45720">
            <a:spAutoFit/>
          </a:bodyPr>
          <a:lstStyle/>
          <a:p>
            <a:pPr algn="ctr"/>
            <a:r>
              <a:rPr lang="es-ES" sz="4000" b="1" dirty="0">
                <a:ln w="22225">
                  <a:solidFill>
                    <a:schemeClr val="accent2"/>
                  </a:solidFill>
                  <a:prstDash val="solid"/>
                </a:ln>
                <a:solidFill>
                  <a:srgbClr val="FFFF00"/>
                </a:solidFill>
                <a:latin typeface="Impact" panose="020B0806030902050204" pitchFamily="34" charset="0"/>
              </a:rPr>
              <a:t>¿Qué Enseña La Biblia sobre la inteligencia espiritual?</a:t>
            </a:r>
          </a:p>
        </p:txBody>
      </p:sp>
      <p:sp>
        <p:nvSpPr>
          <p:cNvPr id="4" name="Rectángulo 3"/>
          <p:cNvSpPr/>
          <p:nvPr/>
        </p:nvSpPr>
        <p:spPr>
          <a:xfrm>
            <a:off x="127815" y="1700808"/>
            <a:ext cx="9001665" cy="1541448"/>
          </a:xfrm>
          <a:prstGeom prst="rect">
            <a:avLst/>
          </a:prstGeom>
        </p:spPr>
        <p:txBody>
          <a:bodyPr wrap="square">
            <a:spAutoFit/>
          </a:bodyPr>
          <a:lstStyle/>
          <a:p>
            <a:pPr>
              <a:lnSpc>
                <a:spcPct val="107000"/>
              </a:lnSpc>
              <a:spcAft>
                <a:spcPts val="800"/>
              </a:spcAft>
            </a:pPr>
            <a:r>
              <a:rPr lang="es-ES" sz="2200" dirty="0">
                <a:latin typeface="Abadi MT Condensed Extra Bold" panose="020B0A06030101010103" pitchFamily="34" charset="0"/>
                <a:ea typeface="Calibri" panose="020F0502020204030204" pitchFamily="34" charset="0"/>
                <a:cs typeface="Times New Roman" panose="02020603050405020304" pitchFamily="18" charset="0"/>
              </a:rPr>
              <a:t>La Biblia también nos enseña que el temor del señor es la sabiduría y el apartarse del mal es la inteligencia; </a:t>
            </a:r>
            <a:r>
              <a:rPr lang="es-ES" sz="1400" dirty="0">
                <a:latin typeface="Abadi MT Condensed Extra Bold" panose="020B0A06030101010103" pitchFamily="34" charset="0"/>
                <a:ea typeface="Calibri" panose="020F0502020204030204" pitchFamily="34" charset="0"/>
                <a:cs typeface="Times New Roman" panose="02020603050405020304" pitchFamily="18" charset="0"/>
              </a:rPr>
              <a:t>(JOB 28.28) </a:t>
            </a:r>
            <a:r>
              <a:rPr lang="es-ES" sz="2200" dirty="0">
                <a:latin typeface="Abadi MT Condensed Extra Bold" panose="020B0A06030101010103" pitchFamily="34" charset="0"/>
                <a:ea typeface="Calibri" panose="020F0502020204030204" pitchFamily="34" charset="0"/>
                <a:cs typeface="Times New Roman" panose="02020603050405020304" pitchFamily="18" charset="0"/>
              </a:rPr>
              <a:t>La humanidad sin duda ha caído en desgracia delante de Dios, porque ha perdido todo temor; respeto, amor por su creador y lo ha mirado como un adorno más. </a:t>
            </a:r>
          </a:p>
        </p:txBody>
      </p:sp>
      <p:sp>
        <p:nvSpPr>
          <p:cNvPr id="5" name="Rectángulo 4"/>
          <p:cNvSpPr/>
          <p:nvPr/>
        </p:nvSpPr>
        <p:spPr>
          <a:xfrm>
            <a:off x="3133820" y="3645024"/>
            <a:ext cx="3764292" cy="2677656"/>
          </a:xfrm>
          <a:prstGeom prst="rect">
            <a:avLst/>
          </a:prstGeom>
        </p:spPr>
        <p:txBody>
          <a:bodyPr wrap="square">
            <a:spAutoFit/>
          </a:bodyPr>
          <a:lstStyle/>
          <a:p>
            <a:r>
              <a:rPr lang="es-ES" sz="2400" dirty="0">
                <a:latin typeface="Abadi MT Condensed Extra Bold" panose="020B0A06030101010103" pitchFamily="34" charset="0"/>
                <a:ea typeface="Calibri" panose="020F0502020204030204" pitchFamily="34" charset="0"/>
                <a:cs typeface="Times New Roman" panose="02020603050405020304" pitchFamily="18" charset="0"/>
              </a:rPr>
              <a:t>No hay temor de Dios en sus vidas y como consecuencia de esto; la maldad aumenta: El homicidio, el asesinato, no se sacia el sepulcro y los humanos nos destruimos a nosotros mismos.</a:t>
            </a:r>
            <a:endParaRPr lang="es-ES" sz="2400" dirty="0"/>
          </a:p>
        </p:txBody>
      </p:sp>
      <p:pic>
        <p:nvPicPr>
          <p:cNvPr id="4098" name="Picture 2" descr="Resultado de imagen para violencia"/>
          <p:cNvPicPr>
            <a:picLocks noChangeAspect="1" noChangeArrowheads="1"/>
          </p:cNvPicPr>
          <p:nvPr/>
        </p:nvPicPr>
        <p:blipFill rotWithShape="1">
          <a:blip r:embed="rId3">
            <a:extLst>
              <a:ext uri="{28A0092B-C50C-407E-A947-70E740481C1C}">
                <a14:useLocalDpi xmlns:a14="http://schemas.microsoft.com/office/drawing/2010/main" val="0"/>
              </a:ext>
            </a:extLst>
          </a:blip>
          <a:srcRect l="29268"/>
          <a:stretch/>
        </p:blipFill>
        <p:spPr bwMode="auto">
          <a:xfrm>
            <a:off x="6804248" y="2716641"/>
            <a:ext cx="2088232" cy="154645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Resultado de imagen para violenc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379" y="3242256"/>
            <a:ext cx="1855880" cy="151370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5"/>
          <a:stretch>
            <a:fillRect/>
          </a:stretch>
        </p:blipFill>
        <p:spPr>
          <a:xfrm>
            <a:off x="31308" y="4755958"/>
            <a:ext cx="3102512" cy="2056656"/>
          </a:xfrm>
          <a:prstGeom prst="rect">
            <a:avLst/>
          </a:prstGeom>
        </p:spPr>
      </p:pic>
      <p:pic>
        <p:nvPicPr>
          <p:cNvPr id="8" name="Imagen 7"/>
          <p:cNvPicPr>
            <a:picLocks noChangeAspect="1"/>
          </p:cNvPicPr>
          <p:nvPr/>
        </p:nvPicPr>
        <p:blipFill>
          <a:blip r:embed="rId6"/>
          <a:stretch>
            <a:fillRect/>
          </a:stretch>
        </p:blipFill>
        <p:spPr>
          <a:xfrm>
            <a:off x="6567251" y="5088298"/>
            <a:ext cx="2562225" cy="1781175"/>
          </a:xfrm>
          <a:prstGeom prst="rect">
            <a:avLst/>
          </a:prstGeom>
        </p:spPr>
      </p:pic>
    </p:spTree>
    <p:extLst>
      <p:ext uri="{BB962C8B-B14F-4D97-AF65-F5344CB8AC3E}">
        <p14:creationId xmlns:p14="http://schemas.microsoft.com/office/powerpoint/2010/main" val="277225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circle(in)">
                                      <p:cBhvr>
                                        <p:cTn id="17" dur="2000"/>
                                        <p:tgtEl>
                                          <p:spTgt spid="410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circle(in)">
                                      <p:cBhvr>
                                        <p:cTn id="22" dur="2000"/>
                                        <p:tgtEl>
                                          <p:spTgt spid="409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63689" y="129755"/>
            <a:ext cx="7200800" cy="1323439"/>
          </a:xfrm>
          <a:prstGeom prst="rect">
            <a:avLst/>
          </a:prstGeom>
          <a:noFill/>
        </p:spPr>
        <p:txBody>
          <a:bodyPr wrap="square" lIns="91440" tIns="45720" rIns="91440" bIns="45720">
            <a:spAutoFit/>
          </a:bodyPr>
          <a:lstStyle/>
          <a:p>
            <a:pPr algn="ctr"/>
            <a:r>
              <a:rPr lang="es-ES" sz="4000" b="1" dirty="0">
                <a:ln w="22225">
                  <a:solidFill>
                    <a:schemeClr val="accent2"/>
                  </a:solidFill>
                  <a:prstDash val="solid"/>
                </a:ln>
                <a:solidFill>
                  <a:srgbClr val="FFFF00"/>
                </a:solidFill>
                <a:latin typeface="Impact" panose="020B0806030902050204" pitchFamily="34" charset="0"/>
              </a:rPr>
              <a:t>DIFERENCIA ENTRE EL HOMBRE NATURAL Y EL HOMBRE ESPIRITUAL</a:t>
            </a:r>
          </a:p>
        </p:txBody>
      </p:sp>
      <p:pic>
        <p:nvPicPr>
          <p:cNvPr id="3" name="Picture 2" descr="Resultado de imagen para silueta de homb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96005"/>
            <a:ext cx="1386327" cy="2514377"/>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1691679" y="1474057"/>
            <a:ext cx="7272809" cy="1938992"/>
          </a:xfrm>
          <a:prstGeom prst="rect">
            <a:avLst/>
          </a:prstGeom>
        </p:spPr>
        <p:txBody>
          <a:bodyPr wrap="square">
            <a:spAutoFit/>
          </a:bodyPr>
          <a:lstStyle/>
          <a:p>
            <a:r>
              <a:rPr lang="es-ES" sz="2400" dirty="0">
                <a:latin typeface="Abadi MT Condensed Extra Bold" panose="020B0A06030101010103" pitchFamily="34" charset="0"/>
                <a:ea typeface="Calibri" panose="020F0502020204030204" pitchFamily="34" charset="0"/>
                <a:cs typeface="Georgia" panose="02040502050405020303" pitchFamily="18" charset="0"/>
              </a:rPr>
              <a:t>“Pero el hombre natural no percibe las cosas que son del Espíritu de Dios, porque para él son locura, y no las puede entender, porque se han de discernir espiritualmente. En cambio, el espiritual juzga todas las cosas; pero él no es juzgado de nadie” </a:t>
            </a:r>
            <a:r>
              <a:rPr lang="es-ES" sz="1200" dirty="0">
                <a:solidFill>
                  <a:srgbClr val="C00000"/>
                </a:solidFill>
                <a:latin typeface="Abadi MT Condensed Extra Bold" panose="020B0A06030101010103" pitchFamily="34" charset="0"/>
                <a:ea typeface="Calibri" panose="020F0502020204030204" pitchFamily="34" charset="0"/>
                <a:cs typeface="Georgia" panose="02040502050405020303" pitchFamily="18" charset="0"/>
              </a:rPr>
              <a:t>1ª CORINTIOS 2.14 – 15 </a:t>
            </a:r>
            <a:endParaRPr lang="es-ES" sz="2400" dirty="0">
              <a:solidFill>
                <a:srgbClr val="C00000"/>
              </a:solidFill>
              <a:latin typeface="Abadi MT Condensed Extra Bold" panose="020B0A06030101010103" pitchFamily="34" charset="0"/>
            </a:endParaRPr>
          </a:p>
        </p:txBody>
      </p:sp>
      <p:sp>
        <p:nvSpPr>
          <p:cNvPr id="5" name="Rectángulo 4"/>
          <p:cNvSpPr/>
          <p:nvPr/>
        </p:nvSpPr>
        <p:spPr>
          <a:xfrm>
            <a:off x="147764" y="3433912"/>
            <a:ext cx="8816723" cy="2974340"/>
          </a:xfrm>
          <a:prstGeom prst="rect">
            <a:avLst/>
          </a:prstGeom>
        </p:spPr>
        <p:txBody>
          <a:bodyPr wrap="square">
            <a:spAutoFit/>
          </a:bodyPr>
          <a:lstStyle/>
          <a:p>
            <a:pPr>
              <a:lnSpc>
                <a:spcPct val="107000"/>
              </a:lnSpc>
              <a:spcAft>
                <a:spcPts val="800"/>
              </a:spcAft>
            </a:pPr>
            <a:r>
              <a:rPr lang="es-ES" sz="2200" b="1"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ea typeface="Calibri" panose="020F0502020204030204" pitchFamily="34" charset="0"/>
                <a:cs typeface="Times New Roman" panose="02020603050405020304" pitchFamily="18" charset="0"/>
              </a:rPr>
              <a:t>Sin duda alguna, la persona que no le teme a Dios, comienza a hacer las cosas mal; y después no puede parar, porque el mal le absorbe completamente; cuando esto ocurre, ya no hay sabiduría, ni inteligencia espiritual de parte de Dios en la vida de las personas; sino que el hombre como animal irracional, se consume en su propio mal; destruyendo al prójimo hasta acabarlo. </a:t>
            </a:r>
          </a:p>
        </p:txBody>
      </p:sp>
    </p:spTree>
    <p:extLst>
      <p:ext uri="{BB962C8B-B14F-4D97-AF65-F5344CB8AC3E}">
        <p14:creationId xmlns:p14="http://schemas.microsoft.com/office/powerpoint/2010/main" val="161659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E173DFB-509B-4173-92C0-16EA9752C0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Imagen de semicírculo con arcos acentuados</Template>
  <TotalTime>0</TotalTime>
  <Words>1549</Words>
  <Application>Microsoft Office PowerPoint</Application>
  <PresentationFormat>Presentación en pantalla (4:3)</PresentationFormat>
  <Paragraphs>50</Paragraphs>
  <Slides>11</Slides>
  <Notes>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11</vt:i4>
      </vt:variant>
    </vt:vector>
  </HeadingPairs>
  <TitlesOfParts>
    <vt:vector size="21" baseType="lpstr">
      <vt:lpstr>Abadi MT Condensed Extra Bold</vt:lpstr>
      <vt:lpstr>Arial</vt:lpstr>
      <vt:lpstr>Arial Black</vt:lpstr>
      <vt:lpstr>Arial Narrow</vt:lpstr>
      <vt:lpstr>Calibri</vt:lpstr>
      <vt:lpstr>Georgia</vt:lpstr>
      <vt:lpstr>Impact</vt:lpstr>
      <vt:lpstr>Segoe UI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2016-10-02T01:33:08Z</dcterms:created>
  <dcterms:modified xsi:type="dcterms:W3CDTF">2016-10-02T12:07:17Z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TC020116429991</vt:lpwstr>
  </property>
</Properties>
</file>