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52" d="100"/>
          <a:sy n="52" d="100"/>
        </p:scale>
        <p:origin x="107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31272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390928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180119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49337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791741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AAD347D-5ACD-4C99-B74B-A9C85AD731AF}" type="datetimeFigureOut">
              <a:rPr lang="en-US" smtClean="0"/>
              <a:t>5/14/2016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69915430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4AAD347D-5ACD-4C99-B74B-A9C85AD731AF}" type="datetimeFigureOut">
              <a:rPr lang="en-US" smtClean="0"/>
              <a:t>5/14/2016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29717800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375495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89238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831762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smtClean="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45371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293151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346" y="2912232"/>
            <a:ext cx="3830406"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912232"/>
            <a:ext cx="3821518" cy="287896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5/14/2016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99224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311520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95269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697805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smtClean="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74807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AAD347D-5ACD-4C99-B74B-A9C85AD731AF}" type="datetimeFigureOut">
              <a:rPr lang="en-US" smtClean="0"/>
              <a:t>5/14/2016</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02111984F565}" type="slidenum">
              <a:rPr lang="en-US" smtClean="0"/>
              <a:t>‹Nº›</a:t>
            </a:fld>
            <a:endParaRPr lang="en-US" dirty="0"/>
          </a:p>
        </p:txBody>
      </p:sp>
    </p:spTree>
    <p:extLst>
      <p:ext uri="{BB962C8B-B14F-4D97-AF65-F5344CB8AC3E}">
        <p14:creationId xmlns:p14="http://schemas.microsoft.com/office/powerpoint/2010/main" val="1296404526"/>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hf sldNum="0" hdr="0" ft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2465" y="3483295"/>
            <a:ext cx="8342781" cy="615928"/>
          </a:xfrm>
        </p:spPr>
        <p:txBody>
          <a:bodyPr>
            <a:normAutofit/>
          </a:bodyPr>
          <a:lstStyle/>
          <a:p>
            <a:pPr algn="ctr"/>
            <a:r>
              <a:rPr lang="es-SV" sz="2800" dirty="0">
                <a:latin typeface="Arial Narrow" panose="020B0606020202030204" pitchFamily="34" charset="0"/>
              </a:rPr>
              <a:t>(El orden en el culto de la iglesia a Dios)</a:t>
            </a:r>
          </a:p>
        </p:txBody>
      </p:sp>
      <p:sp>
        <p:nvSpPr>
          <p:cNvPr id="3" name="Subtítulo 2"/>
          <p:cNvSpPr>
            <a:spLocks noGrp="1"/>
          </p:cNvSpPr>
          <p:nvPr>
            <p:ph type="subTitle" idx="1"/>
          </p:nvPr>
        </p:nvSpPr>
        <p:spPr>
          <a:xfrm>
            <a:off x="435674" y="377112"/>
            <a:ext cx="4760654" cy="391779"/>
          </a:xfrm>
        </p:spPr>
        <p:txBody>
          <a:bodyPr>
            <a:normAutofit/>
          </a:bodyPr>
          <a:lstStyle/>
          <a:p>
            <a:r>
              <a:rPr lang="es-SV" sz="1400" b="1" dirty="0">
                <a:latin typeface="Arial Narrow" panose="020B0606020202030204" pitchFamily="34" charset="0"/>
              </a:rPr>
              <a:t>IGLESIA DE  CRISTO USULUTÁN  14 DE MAYO DE 2016</a:t>
            </a:r>
          </a:p>
          <a:p>
            <a:endParaRPr lang="es-SV" sz="1400" dirty="0"/>
          </a:p>
        </p:txBody>
      </p:sp>
      <p:sp>
        <p:nvSpPr>
          <p:cNvPr id="4" name="Rectángulo 3"/>
          <p:cNvSpPr/>
          <p:nvPr/>
        </p:nvSpPr>
        <p:spPr>
          <a:xfrm>
            <a:off x="1718368" y="6102422"/>
            <a:ext cx="5441490" cy="584775"/>
          </a:xfrm>
          <a:prstGeom prst="rect">
            <a:avLst/>
          </a:prstGeom>
          <a:noFill/>
        </p:spPr>
        <p:txBody>
          <a:bodyPr wrap="none" lIns="91440" tIns="45720" rIns="91440" bIns="45720">
            <a:spAutoFit/>
          </a:bodyPr>
          <a:lstStyle/>
          <a:p>
            <a:pPr algn="ctr"/>
            <a:r>
              <a:rPr lang="es-E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rial Narrow" panose="020B0606020202030204" pitchFamily="34" charset="0"/>
              </a:rPr>
              <a:t>www.iglesiadecristousulutan.org</a:t>
            </a:r>
          </a:p>
        </p:txBody>
      </p:sp>
      <p:sp>
        <p:nvSpPr>
          <p:cNvPr id="6" name="Rectángulo 5"/>
          <p:cNvSpPr/>
          <p:nvPr/>
        </p:nvSpPr>
        <p:spPr>
          <a:xfrm>
            <a:off x="412977" y="2606326"/>
            <a:ext cx="8052269" cy="1015663"/>
          </a:xfrm>
          <a:prstGeom prst="rect">
            <a:avLst/>
          </a:prstGeom>
          <a:noFill/>
        </p:spPr>
        <p:txBody>
          <a:bodyPr wrap="none" lIns="91440" tIns="45720" rIns="91440" bIns="45720">
            <a:spAutoFit/>
          </a:bodyPr>
          <a:lstStyle/>
          <a:p>
            <a:pPr algn="ctr"/>
            <a:r>
              <a:rPr lang="es-ES" sz="6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El hablar en lenguas</a:t>
            </a:r>
            <a:endParaRPr lang="es-ES" sz="60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124097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933" y="311021"/>
            <a:ext cx="8640147" cy="1326321"/>
          </a:xfrm>
        </p:spPr>
        <p:txBody>
          <a:bodyPr>
            <a:normAutofit fontScale="90000"/>
          </a:bodyPr>
          <a:lstStyle/>
          <a:p>
            <a:r>
              <a:rPr lang="es-SV" dirty="0" smtClean="0"/>
              <a:t>¿habrá alguna diferencia entre el don de lenguas en pentecostés y el de 1ª corintios 12 y 14</a:t>
            </a:r>
            <a:endParaRPr lang="es-SV" dirty="0"/>
          </a:p>
        </p:txBody>
      </p:sp>
      <p:sp>
        <p:nvSpPr>
          <p:cNvPr id="3" name="Marcador de contenido 2"/>
          <p:cNvSpPr>
            <a:spLocks noGrp="1"/>
          </p:cNvSpPr>
          <p:nvPr>
            <p:ph idx="1"/>
          </p:nvPr>
        </p:nvSpPr>
        <p:spPr>
          <a:xfrm>
            <a:off x="410547" y="2383790"/>
            <a:ext cx="8477533" cy="3363868"/>
          </a:xfrm>
        </p:spPr>
        <p:txBody>
          <a:bodyPr>
            <a:normAutofit/>
          </a:bodyPr>
          <a:lstStyle/>
          <a:p>
            <a:pPr marL="0" indent="0">
              <a:buNone/>
            </a:pPr>
            <a:r>
              <a:rPr lang="es-SV" dirty="0">
                <a:effectLst/>
              </a:rPr>
              <a:t>“</a:t>
            </a:r>
            <a:r>
              <a:rPr lang="es-SV" i="1" dirty="0">
                <a:solidFill>
                  <a:srgbClr val="FFFF00"/>
                </a:solidFill>
                <a:effectLst/>
              </a:rPr>
              <a:t>Tantas clases de idiomas hay, seguramente, en el mundo, y ninguno de ellos carece de significado.  Pero si yo ignoro el valor de las palabras, seré como extranjero para el que habla, y el que habla será como extranjero para mí. Doy gracias a Dios que hablo en lenguas más que todos vosotros; pero en la iglesia prefiero hablar cinco palabras con mi entendimiento, para enseñar también a otros, que diez mil palabras en lengua desconocida</a:t>
            </a:r>
            <a:r>
              <a:rPr lang="es-SV" dirty="0">
                <a:effectLst/>
              </a:rPr>
              <a:t>” (1ª Corintios 14. 10 - 11; 18 - 19)</a:t>
            </a:r>
          </a:p>
        </p:txBody>
      </p:sp>
    </p:spTree>
    <p:extLst>
      <p:ext uri="{BB962C8B-B14F-4D97-AF65-F5344CB8AC3E}">
        <p14:creationId xmlns:p14="http://schemas.microsoft.com/office/powerpoint/2010/main" val="3621618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5256" y="205273"/>
            <a:ext cx="8565502" cy="785145"/>
          </a:xfrm>
        </p:spPr>
        <p:txBody>
          <a:bodyPr/>
          <a:lstStyle/>
          <a:p>
            <a:r>
              <a:rPr lang="es-SV" dirty="0">
                <a:effectLst/>
              </a:rPr>
              <a:t>Propósitos del don de lenguas</a:t>
            </a:r>
            <a:endParaRPr lang="es-SV" dirty="0"/>
          </a:p>
        </p:txBody>
      </p:sp>
      <p:sp>
        <p:nvSpPr>
          <p:cNvPr id="3" name="Marcador de contenido 2"/>
          <p:cNvSpPr>
            <a:spLocks noGrp="1"/>
          </p:cNvSpPr>
          <p:nvPr>
            <p:ph idx="1"/>
          </p:nvPr>
        </p:nvSpPr>
        <p:spPr>
          <a:xfrm>
            <a:off x="285256" y="990418"/>
            <a:ext cx="8565502" cy="5634317"/>
          </a:xfrm>
        </p:spPr>
        <p:txBody>
          <a:bodyPr>
            <a:normAutofit fontScale="85000" lnSpcReduction="10000"/>
          </a:bodyPr>
          <a:lstStyle/>
          <a:p>
            <a:pPr marL="0" lvl="0" indent="0">
              <a:buNone/>
            </a:pPr>
            <a:r>
              <a:rPr lang="es-SV" dirty="0" smtClean="0">
                <a:effectLst/>
              </a:rPr>
              <a:t>a) Sirve </a:t>
            </a:r>
            <a:r>
              <a:rPr lang="es-SV" dirty="0">
                <a:effectLst/>
              </a:rPr>
              <a:t>para adorar a Dios.</a:t>
            </a:r>
          </a:p>
          <a:p>
            <a:pPr marL="0" indent="0">
              <a:buNone/>
            </a:pPr>
            <a:r>
              <a:rPr lang="es-SV" dirty="0" smtClean="0">
                <a:effectLst/>
              </a:rPr>
              <a:t> “</a:t>
            </a:r>
            <a:r>
              <a:rPr lang="es-SV" b="1" dirty="0">
                <a:solidFill>
                  <a:srgbClr val="FFFF00"/>
                </a:solidFill>
                <a:effectLst/>
              </a:rPr>
              <a:t>Porque el que habla en lenguas no habla a los hombres, sino a Dios; pues nadie le entiende, aunque por el Espíritu habla misterios</a:t>
            </a:r>
            <a:r>
              <a:rPr lang="es-SV" dirty="0">
                <a:effectLst/>
              </a:rPr>
              <a:t>” (1ª Corintios 14:2) </a:t>
            </a:r>
          </a:p>
          <a:p>
            <a:pPr marL="0" lvl="0" indent="0">
              <a:buNone/>
            </a:pPr>
            <a:r>
              <a:rPr lang="es-SV" dirty="0" smtClean="0">
                <a:effectLst/>
              </a:rPr>
              <a:t>b) Sirve </a:t>
            </a:r>
            <a:r>
              <a:rPr lang="es-SV" dirty="0">
                <a:effectLst/>
              </a:rPr>
              <a:t>para edificar al individuo que </a:t>
            </a:r>
            <a:r>
              <a:rPr lang="es-SV" dirty="0" smtClean="0">
                <a:effectLst/>
              </a:rPr>
              <a:t>habla. </a:t>
            </a:r>
            <a:endParaRPr lang="es-SV" dirty="0">
              <a:effectLst/>
            </a:endParaRPr>
          </a:p>
          <a:p>
            <a:pPr marL="0" indent="0">
              <a:buNone/>
            </a:pPr>
            <a:r>
              <a:rPr lang="es-SV" dirty="0" smtClean="0">
                <a:effectLst/>
              </a:rPr>
              <a:t>“</a:t>
            </a:r>
            <a:r>
              <a:rPr lang="es-SV" b="1" dirty="0">
                <a:solidFill>
                  <a:srgbClr val="FFFF00"/>
                </a:solidFill>
                <a:effectLst/>
              </a:rPr>
              <a:t>El que habla en lengua extraña, a sí mismo se edifica; pero el que profetiza, edifica a la iglesia</a:t>
            </a:r>
            <a:r>
              <a:rPr lang="es-SV" dirty="0" smtClean="0">
                <a:effectLst/>
              </a:rPr>
              <a:t>”</a:t>
            </a:r>
            <a:r>
              <a:rPr lang="es-SV" dirty="0">
                <a:effectLst/>
              </a:rPr>
              <a:t> (1ª Corintios 14:4) </a:t>
            </a:r>
          </a:p>
          <a:p>
            <a:pPr marL="0" lvl="0" indent="0">
              <a:buNone/>
            </a:pPr>
            <a:r>
              <a:rPr lang="es-SV" dirty="0" smtClean="0">
                <a:effectLst/>
              </a:rPr>
              <a:t>c) Sirve </a:t>
            </a:r>
            <a:r>
              <a:rPr lang="es-SV" dirty="0">
                <a:effectLst/>
              </a:rPr>
              <a:t>para edificar a la iglesia cuando se interpretan las lenguas.</a:t>
            </a:r>
          </a:p>
          <a:p>
            <a:pPr marL="0" indent="0">
              <a:buNone/>
            </a:pPr>
            <a:r>
              <a:rPr lang="es-SV" dirty="0" smtClean="0">
                <a:effectLst/>
              </a:rPr>
              <a:t>“</a:t>
            </a:r>
            <a:r>
              <a:rPr lang="es-SV" b="1" dirty="0">
                <a:solidFill>
                  <a:srgbClr val="FFFF00"/>
                </a:solidFill>
                <a:effectLst/>
              </a:rPr>
              <a:t>Por lo cual, el que habla en lengua extraña, pida en oración poder interpretarla. Porque si yo oro en lengua desconocida, mi espíritu ora, pero mi entendimiento queda sin fruto. Si habla alguno en lengua extraña, sea esto por dos, o a lo más tres, y por turno; y uno interprete. Y si no hay intérprete, calle en la iglesia, y hable para sí mismo y para Dios</a:t>
            </a:r>
            <a:r>
              <a:rPr lang="es-SV" dirty="0" smtClean="0">
                <a:effectLst/>
              </a:rPr>
              <a:t>” </a:t>
            </a:r>
            <a:r>
              <a:rPr lang="es-SV" dirty="0">
                <a:effectLst/>
              </a:rPr>
              <a:t>(1ª Corintios 14.13 – 14, 27 – 28) </a:t>
            </a:r>
          </a:p>
          <a:p>
            <a:pPr marL="0" lvl="0" indent="0">
              <a:buNone/>
            </a:pPr>
            <a:r>
              <a:rPr lang="es-SV" dirty="0" smtClean="0">
                <a:effectLst/>
              </a:rPr>
              <a:t>d) También </a:t>
            </a:r>
            <a:r>
              <a:rPr lang="es-SV" dirty="0">
                <a:effectLst/>
              </a:rPr>
              <a:t>las lenguas son una señal a los incrédulos.</a:t>
            </a:r>
          </a:p>
          <a:p>
            <a:pPr marL="0" indent="0">
              <a:buNone/>
            </a:pPr>
            <a:r>
              <a:rPr lang="es-SV" dirty="0" smtClean="0">
                <a:effectLst/>
              </a:rPr>
              <a:t>“</a:t>
            </a:r>
            <a:r>
              <a:rPr lang="es-SV" b="1" dirty="0">
                <a:solidFill>
                  <a:srgbClr val="FFFF00"/>
                </a:solidFill>
                <a:effectLst/>
              </a:rPr>
              <a:t>Así que, las lenguas son por señal, no a los creyentes, sino a los incrédulos; pero la profecía, no a los incrédulos, sino a los creyentes</a:t>
            </a:r>
            <a:r>
              <a:rPr lang="es-SV" dirty="0">
                <a:effectLst/>
              </a:rPr>
              <a:t>” (1ª Corintios 14.22) </a:t>
            </a:r>
          </a:p>
        </p:txBody>
      </p:sp>
    </p:spTree>
    <p:extLst>
      <p:ext uri="{BB962C8B-B14F-4D97-AF65-F5344CB8AC3E}">
        <p14:creationId xmlns:p14="http://schemas.microsoft.com/office/powerpoint/2010/main" val="548467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a:t>
            </a:r>
            <a:r>
              <a:rPr lang="es-SV" sz="2800" dirty="0" smtClean="0">
                <a:effectLst/>
              </a:rPr>
              <a:t>Lenguas</a:t>
            </a:r>
            <a:endParaRPr lang="es-SV" sz="2800" dirty="0"/>
          </a:p>
        </p:txBody>
      </p:sp>
      <p:sp>
        <p:nvSpPr>
          <p:cNvPr id="3" name="Marcador de contenido 2"/>
          <p:cNvSpPr>
            <a:spLocks noGrp="1"/>
          </p:cNvSpPr>
          <p:nvPr>
            <p:ph idx="1"/>
          </p:nvPr>
        </p:nvSpPr>
        <p:spPr>
          <a:xfrm>
            <a:off x="503853" y="1648195"/>
            <a:ext cx="8453535" cy="3695136"/>
          </a:xfrm>
        </p:spPr>
        <p:txBody>
          <a:bodyPr/>
          <a:lstStyle/>
          <a:p>
            <a:pPr marL="0" indent="0">
              <a:buNone/>
            </a:pPr>
            <a:r>
              <a:rPr lang="es-SV" cap="all" dirty="0">
                <a:effectLst/>
              </a:rPr>
              <a:t>Primera: </a:t>
            </a:r>
            <a:r>
              <a:rPr lang="es-SV" dirty="0">
                <a:effectLst/>
              </a:rPr>
              <a:t>Es evidente que este don no es para todo creyente: “</a:t>
            </a:r>
            <a:r>
              <a:rPr lang="es-SV" i="1" dirty="0">
                <a:solidFill>
                  <a:srgbClr val="FFFF00"/>
                </a:solidFill>
                <a:effectLst/>
              </a:rPr>
              <a:t>A otro, el hacer milagros; a otro, profecía; a otro, discernimiento de espíritus; a otro, diversos géneros de lenguas; y a otro, interpretación de lenguas. ¿Tienen todos dones de sanidad? ¿Hablan todos lenguas? ¿Interpretan todos</a:t>
            </a:r>
            <a:r>
              <a:rPr lang="es-SV" dirty="0">
                <a:effectLst/>
              </a:rPr>
              <a:t>?” (1ª Corintios 12. 10, 30). </a:t>
            </a:r>
            <a:endParaRPr lang="es-SV" dirty="0" smtClean="0">
              <a:effectLst/>
            </a:endParaRPr>
          </a:p>
          <a:p>
            <a:pPr marL="0" indent="0">
              <a:buNone/>
            </a:pPr>
            <a:endParaRPr lang="es-SV" dirty="0">
              <a:effectLst/>
            </a:endParaRPr>
          </a:p>
          <a:p>
            <a:pPr marL="0" indent="0">
              <a:buNone/>
            </a:pPr>
            <a:r>
              <a:rPr lang="es-SV" dirty="0">
                <a:effectLst/>
              </a:rPr>
              <a:t>Como los demás dones, el Espíritu reparte a cada uno "como Él quiere" (1ª Corintios 12.11) “</a:t>
            </a:r>
            <a:r>
              <a:rPr lang="es-SV" i="1" dirty="0">
                <a:solidFill>
                  <a:srgbClr val="FFFF00"/>
                </a:solidFill>
                <a:effectLst/>
              </a:rPr>
              <a:t>Pero todas estas cosas las hace uno y el mismo Espíritu, repartiendo a cada uno en particular como él quiere</a:t>
            </a:r>
            <a:r>
              <a:rPr lang="es-SV" dirty="0">
                <a:effectLst/>
              </a:rPr>
              <a:t>”</a:t>
            </a:r>
            <a:endParaRPr lang="es-SV" dirty="0"/>
          </a:p>
        </p:txBody>
      </p:sp>
    </p:spTree>
    <p:extLst>
      <p:ext uri="{BB962C8B-B14F-4D97-AF65-F5344CB8AC3E}">
        <p14:creationId xmlns:p14="http://schemas.microsoft.com/office/powerpoint/2010/main" val="94078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a:t>
            </a:r>
            <a:r>
              <a:rPr lang="es-SV" sz="2800" dirty="0" smtClean="0">
                <a:effectLst/>
              </a:rPr>
              <a:t>Lenguas</a:t>
            </a:r>
            <a:endParaRPr lang="es-SV" sz="2800" dirty="0"/>
          </a:p>
        </p:txBody>
      </p:sp>
      <p:sp>
        <p:nvSpPr>
          <p:cNvPr id="3" name="Marcador de contenido 2"/>
          <p:cNvSpPr>
            <a:spLocks noGrp="1"/>
          </p:cNvSpPr>
          <p:nvPr>
            <p:ph idx="1"/>
          </p:nvPr>
        </p:nvSpPr>
        <p:spPr>
          <a:xfrm>
            <a:off x="345232" y="1156996"/>
            <a:ext cx="8444205" cy="5449077"/>
          </a:xfrm>
        </p:spPr>
        <p:txBody>
          <a:bodyPr>
            <a:normAutofit lnSpcReduction="10000"/>
          </a:bodyPr>
          <a:lstStyle/>
          <a:p>
            <a:pPr marL="0" indent="0">
              <a:buNone/>
            </a:pPr>
            <a:r>
              <a:rPr lang="es-SV" cap="all" dirty="0">
                <a:effectLst/>
              </a:rPr>
              <a:t>Segunda: </a:t>
            </a:r>
            <a:r>
              <a:rPr lang="es-SV" dirty="0">
                <a:effectLst/>
              </a:rPr>
              <a:t>El que posee este don debe practicarlo públicamente en la iglesia solamente cuando esté presente un </a:t>
            </a:r>
            <a:r>
              <a:rPr lang="es-SV" dirty="0" smtClean="0">
                <a:effectLst/>
              </a:rPr>
              <a:t>intérprete: “</a:t>
            </a:r>
            <a:r>
              <a:rPr lang="es-SV" b="1" dirty="0" smtClean="0">
                <a:solidFill>
                  <a:srgbClr val="FFFF00"/>
                </a:solidFill>
                <a:effectLst/>
              </a:rPr>
              <a:t>Si </a:t>
            </a:r>
            <a:r>
              <a:rPr lang="es-SV" b="1" dirty="0">
                <a:solidFill>
                  <a:srgbClr val="FFFF00"/>
                </a:solidFill>
                <a:effectLst/>
              </a:rPr>
              <a:t>habla alguno en lengua extraña, sea esto por dos, o a lo más tres, y por turno; y uno interprete. Y si no hay intérprete, calle en la iglesia, y hable para sí mismo y para Dios</a:t>
            </a:r>
            <a:r>
              <a:rPr lang="es-SV" dirty="0">
                <a:effectLst/>
              </a:rPr>
              <a:t>”</a:t>
            </a:r>
            <a:r>
              <a:rPr lang="es-SV" dirty="0" smtClean="0">
                <a:effectLst/>
              </a:rPr>
              <a:t> </a:t>
            </a:r>
            <a:r>
              <a:rPr lang="es-SV" dirty="0">
                <a:effectLst/>
              </a:rPr>
              <a:t>(14.27 – 28). Sin intérprete, debe practicarlo en privado y permanecer callado en la iglesia</a:t>
            </a:r>
            <a:r>
              <a:rPr lang="es-SV" dirty="0" smtClean="0">
                <a:effectLst/>
              </a:rPr>
              <a:t>.</a:t>
            </a:r>
          </a:p>
          <a:p>
            <a:pPr marL="0" indent="0">
              <a:buNone/>
            </a:pPr>
            <a:endParaRPr lang="es-SV" dirty="0">
              <a:effectLst/>
            </a:endParaRPr>
          </a:p>
          <a:p>
            <a:pPr marL="0" indent="0">
              <a:buNone/>
            </a:pPr>
            <a:r>
              <a:rPr lang="es-SV" cap="all" dirty="0">
                <a:effectLst/>
              </a:rPr>
              <a:t>Tercera: </a:t>
            </a:r>
            <a:r>
              <a:rPr lang="es-SV" dirty="0">
                <a:effectLst/>
              </a:rPr>
              <a:t>Las lenguas siempre deben hablarse por turnos para evitar confusión (1ª Corintios 14.27) ya que "</a:t>
            </a:r>
            <a:r>
              <a:rPr lang="es-SV" b="1" dirty="0">
                <a:solidFill>
                  <a:srgbClr val="FFFF00"/>
                </a:solidFill>
                <a:effectLst/>
              </a:rPr>
              <a:t>Dios no es Dios de confusión sino de </a:t>
            </a:r>
            <a:r>
              <a:rPr lang="es-SV" b="1" dirty="0" smtClean="0">
                <a:solidFill>
                  <a:srgbClr val="FFFF00"/>
                </a:solidFill>
                <a:effectLst/>
              </a:rPr>
              <a:t>Paz como en todas las iglesias de los santos</a:t>
            </a:r>
            <a:r>
              <a:rPr lang="es-SV" dirty="0" smtClean="0">
                <a:effectLst/>
              </a:rPr>
              <a:t>" </a:t>
            </a:r>
            <a:r>
              <a:rPr lang="es-SV" dirty="0">
                <a:effectLst/>
              </a:rPr>
              <a:t>(1ª Corintios 14.33). Todo debe hacerse "</a:t>
            </a:r>
            <a:r>
              <a:rPr lang="es-SV" dirty="0">
                <a:solidFill>
                  <a:srgbClr val="FFFF00"/>
                </a:solidFill>
                <a:effectLst/>
              </a:rPr>
              <a:t>decentemente y con orden</a:t>
            </a:r>
            <a:r>
              <a:rPr lang="es-SV" dirty="0">
                <a:effectLst/>
              </a:rPr>
              <a:t>" (1ª Corintios 14.40). </a:t>
            </a:r>
            <a:endParaRPr lang="es-SV" dirty="0" smtClean="0">
              <a:effectLst/>
            </a:endParaRPr>
          </a:p>
          <a:p>
            <a:pPr marL="0" indent="0">
              <a:buNone/>
            </a:pPr>
            <a:r>
              <a:rPr lang="es-SV" i="1" dirty="0" smtClean="0">
                <a:effectLst/>
              </a:rPr>
              <a:t>El </a:t>
            </a:r>
            <a:r>
              <a:rPr lang="es-SV" i="1" dirty="0">
                <a:effectLst/>
              </a:rPr>
              <a:t>orden en el culto es fundamental en la vida del creyente; pues por ello se acerca más a Dios y Dios permanece en comunión con sus siervos.</a:t>
            </a:r>
          </a:p>
          <a:p>
            <a:pPr marL="0" indent="0">
              <a:buNone/>
            </a:pPr>
            <a:endParaRPr lang="es-SV" dirty="0"/>
          </a:p>
        </p:txBody>
      </p:sp>
    </p:spTree>
    <p:extLst>
      <p:ext uri="{BB962C8B-B14F-4D97-AF65-F5344CB8AC3E}">
        <p14:creationId xmlns:p14="http://schemas.microsoft.com/office/powerpoint/2010/main" val="1268009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a:t>
            </a:r>
            <a:r>
              <a:rPr lang="es-SV" sz="2800" dirty="0" smtClean="0">
                <a:effectLst/>
              </a:rPr>
              <a:t>Lenguas</a:t>
            </a:r>
            <a:endParaRPr lang="es-SV" sz="2800" dirty="0"/>
          </a:p>
        </p:txBody>
      </p:sp>
      <p:sp>
        <p:nvSpPr>
          <p:cNvPr id="3" name="Marcador de contenido 2"/>
          <p:cNvSpPr>
            <a:spLocks noGrp="1"/>
          </p:cNvSpPr>
          <p:nvPr>
            <p:ph idx="1"/>
          </p:nvPr>
        </p:nvSpPr>
        <p:spPr>
          <a:xfrm>
            <a:off x="345232" y="1156996"/>
            <a:ext cx="8444205" cy="5449077"/>
          </a:xfrm>
        </p:spPr>
        <p:txBody>
          <a:bodyPr>
            <a:normAutofit lnSpcReduction="10000"/>
          </a:bodyPr>
          <a:lstStyle/>
          <a:p>
            <a:pPr marL="0" indent="0">
              <a:buNone/>
            </a:pPr>
            <a:r>
              <a:rPr lang="es-SV" cap="all" dirty="0">
                <a:effectLst/>
              </a:rPr>
              <a:t>Cuarta: </a:t>
            </a:r>
            <a:r>
              <a:rPr lang="es-SV" dirty="0">
                <a:effectLst/>
              </a:rPr>
              <a:t>Satanás es capaz de imitar los dones del Espíritu (Mateo 7:21-23) “</a:t>
            </a:r>
            <a:r>
              <a:rPr lang="es-SV" i="1" dirty="0">
                <a:solidFill>
                  <a:srgbClr val="FFFF00"/>
                </a:solidFill>
                <a:effectLst/>
              </a:rPr>
              <a:t>No todo el que me dice: Señor, Señor, entrará en el reino de los cielos, sino el que hace la voluntad de mi Padre que está en los cielos. Muchos me dirán en aquel día: Señor, Señor, ¿no profetizamos en tu nombre, y en tu nombre echamos fuera demonios, y en tu nombre hicimos muchos milagros?  Y entonces les declararé: Nunca os conocí; apartaos de mí, hacedores de maldad</a:t>
            </a:r>
            <a:r>
              <a:rPr lang="es-SV" dirty="0">
                <a:effectLst/>
              </a:rPr>
              <a:t>”</a:t>
            </a:r>
          </a:p>
          <a:p>
            <a:pPr marL="0" indent="0">
              <a:buNone/>
            </a:pPr>
            <a:r>
              <a:rPr lang="es-SV" dirty="0">
                <a:effectLst/>
              </a:rPr>
              <a:t> (Mateo 24:24) “</a:t>
            </a:r>
            <a:r>
              <a:rPr lang="es-SV" i="1" dirty="0">
                <a:solidFill>
                  <a:srgbClr val="FFFF00"/>
                </a:solidFill>
                <a:effectLst/>
              </a:rPr>
              <a:t>Porque se levantarán falsos </a:t>
            </a:r>
            <a:r>
              <a:rPr lang="es-SV" i="1" dirty="0" err="1">
                <a:solidFill>
                  <a:srgbClr val="FFFF00"/>
                </a:solidFill>
                <a:effectLst/>
              </a:rPr>
              <a:t>Cristos</a:t>
            </a:r>
            <a:r>
              <a:rPr lang="es-SV" i="1" dirty="0">
                <a:solidFill>
                  <a:srgbClr val="FFFF00"/>
                </a:solidFill>
                <a:effectLst/>
              </a:rPr>
              <a:t>, y falsos profetas, y harán grandes señales y prodigios, de tal manera que engañarán, si fuere posible, aun a los escogidos</a:t>
            </a:r>
            <a:r>
              <a:rPr lang="es-SV" dirty="0">
                <a:effectLst/>
              </a:rPr>
              <a:t>”</a:t>
            </a:r>
          </a:p>
          <a:p>
            <a:pPr marL="0" indent="0">
              <a:buNone/>
            </a:pPr>
            <a:r>
              <a:rPr lang="es-SV" dirty="0">
                <a:effectLst/>
              </a:rPr>
              <a:t> Por eso, es necesario el don de discernimiento de espíritus (1ª Corintios 12:10), “</a:t>
            </a:r>
            <a:r>
              <a:rPr lang="es-SV" i="1" dirty="0">
                <a:solidFill>
                  <a:srgbClr val="FFFF00"/>
                </a:solidFill>
                <a:effectLst/>
              </a:rPr>
              <a:t>A otro, el hacer milagros; a otro, profecía; a otro, discernimiento de espíritus; a otro, diversos géneros de lenguas; y a otro, interpretación de lenguas</a:t>
            </a:r>
            <a:r>
              <a:rPr lang="es-SV" dirty="0">
                <a:effectLst/>
              </a:rPr>
              <a:t>” </a:t>
            </a:r>
            <a:r>
              <a:rPr lang="es-SV" dirty="0" smtClean="0">
                <a:effectLst/>
              </a:rPr>
              <a:t>, para </a:t>
            </a:r>
            <a:r>
              <a:rPr lang="es-SV" dirty="0">
                <a:effectLst/>
              </a:rPr>
              <a:t>discernir si una manifestación de lenguas procede verdaderamente de Dios.</a:t>
            </a:r>
          </a:p>
          <a:p>
            <a:pPr marL="0" indent="0">
              <a:buNone/>
            </a:pPr>
            <a:endParaRPr lang="es-SV" dirty="0" smtClean="0"/>
          </a:p>
          <a:p>
            <a:pPr marL="0" indent="0">
              <a:buNone/>
            </a:pPr>
            <a:endParaRPr lang="es-SV" dirty="0"/>
          </a:p>
        </p:txBody>
      </p:sp>
    </p:spTree>
    <p:extLst>
      <p:ext uri="{BB962C8B-B14F-4D97-AF65-F5344CB8AC3E}">
        <p14:creationId xmlns:p14="http://schemas.microsoft.com/office/powerpoint/2010/main" val="2641446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a:t>
            </a:r>
            <a:r>
              <a:rPr lang="es-SV" sz="2800" dirty="0" smtClean="0">
                <a:effectLst/>
              </a:rPr>
              <a:t>Lenguas</a:t>
            </a:r>
            <a:endParaRPr lang="es-SV" sz="2800" dirty="0"/>
          </a:p>
        </p:txBody>
      </p:sp>
      <p:sp>
        <p:nvSpPr>
          <p:cNvPr id="3" name="Marcador de contenido 2"/>
          <p:cNvSpPr>
            <a:spLocks noGrp="1"/>
          </p:cNvSpPr>
          <p:nvPr>
            <p:ph idx="1"/>
          </p:nvPr>
        </p:nvSpPr>
        <p:spPr>
          <a:xfrm>
            <a:off x="345232" y="1156996"/>
            <a:ext cx="8444205" cy="5449077"/>
          </a:xfrm>
        </p:spPr>
        <p:txBody>
          <a:bodyPr>
            <a:normAutofit fontScale="85000" lnSpcReduction="20000"/>
          </a:bodyPr>
          <a:lstStyle/>
          <a:p>
            <a:pPr marL="0" indent="0">
              <a:buNone/>
            </a:pPr>
            <a:r>
              <a:rPr lang="es-SV" cap="all" dirty="0" smtClean="0">
                <a:effectLst/>
              </a:rPr>
              <a:t>Quinta: </a:t>
            </a:r>
            <a:r>
              <a:rPr lang="es-SV" dirty="0" smtClean="0">
                <a:effectLst/>
              </a:rPr>
              <a:t>El </a:t>
            </a:r>
            <a:r>
              <a:rPr lang="es-SV" dirty="0">
                <a:effectLst/>
              </a:rPr>
              <a:t>individuo puede controlar el don de lenguas porque "los espíritus de los profetas están sujetos a los profetas" (1ª Corintios 14:32). Por eso, si las lenguas no se practican de acuerdo con las normas bíblicas, es dudoso que sean de Dios. Algunos individuos aseveran que al hacer ciertas cosas que generan desorden en el culto como: Habladurías, gritos, saltos, descoordinación física y verbal, desorden conductual y hasta obscena; y al orar gritan o hablan cosas extrañas que nadie les entiende… y un abundante etcétera; dicen que el responsable es EL ESPÍRITU SANTO, porque les impulsa a hacer las cosas que hacen o dicen, sin embargo leemos en La Biblia que “los espíritus de los profetas están sujetos a los profetas” y si estos siervos y siervas quisieran agradar a Dios en Espíritu y en verdad deberían hacer suyos estos mensajes</a:t>
            </a:r>
            <a:r>
              <a:rPr lang="es-SV" dirty="0" smtClean="0">
                <a:effectLst/>
              </a:rPr>
              <a:t>:</a:t>
            </a:r>
            <a:endParaRPr lang="es-SV" dirty="0">
              <a:effectLst/>
            </a:endParaRPr>
          </a:p>
          <a:p>
            <a:r>
              <a:rPr lang="es-SV" i="1" dirty="0">
                <a:solidFill>
                  <a:srgbClr val="FFFF00"/>
                </a:solidFill>
                <a:effectLst/>
              </a:rPr>
              <a:t>“¿Qué, pues? Oraré con el espíritu, pero oraré también con el entendimiento; cantaré con el espíritu, pero cantaré también con el entendimiento</a:t>
            </a:r>
            <a:r>
              <a:rPr lang="es-SV" dirty="0">
                <a:effectLst/>
              </a:rPr>
              <a:t>”. (1ª Corintios 14.15</a:t>
            </a:r>
            <a:r>
              <a:rPr lang="es-SV" dirty="0" smtClean="0">
                <a:effectLst/>
              </a:rPr>
              <a:t>)</a:t>
            </a:r>
            <a:endParaRPr lang="es-SV" dirty="0">
              <a:effectLst/>
            </a:endParaRPr>
          </a:p>
          <a:p>
            <a:r>
              <a:rPr lang="es-SV" dirty="0">
                <a:effectLst/>
              </a:rPr>
              <a:t>“</a:t>
            </a:r>
            <a:r>
              <a:rPr lang="es-SV" dirty="0">
                <a:solidFill>
                  <a:srgbClr val="FFFF00"/>
                </a:solidFill>
                <a:effectLst/>
              </a:rPr>
              <a:t>Porque si bendices sólo con el espíritu, el que ocupa lugar de simple oyente, ¿cómo dirá el Amén a tu acción de gracias? pues no sabe lo que has dicho” </a:t>
            </a:r>
            <a:r>
              <a:rPr lang="es-SV" dirty="0">
                <a:effectLst/>
              </a:rPr>
              <a:t>(1ª Corintios 14.16</a:t>
            </a:r>
            <a:r>
              <a:rPr lang="es-SV" dirty="0" smtClean="0">
                <a:effectLst/>
              </a:rPr>
              <a:t>)</a:t>
            </a:r>
            <a:endParaRPr lang="es-SV" dirty="0">
              <a:effectLst/>
            </a:endParaRPr>
          </a:p>
          <a:p>
            <a:r>
              <a:rPr lang="es-SV" dirty="0">
                <a:effectLst/>
              </a:rPr>
              <a:t>“</a:t>
            </a:r>
            <a:r>
              <a:rPr lang="es-SV" dirty="0">
                <a:solidFill>
                  <a:srgbClr val="FFFF00"/>
                </a:solidFill>
                <a:effectLst/>
              </a:rPr>
              <a:t>Hermanos, no seáis niños en el modo de pensar, sino sed niños en la malicia, pero maduros en el modo de pensar</a:t>
            </a:r>
            <a:r>
              <a:rPr lang="es-SV" dirty="0">
                <a:effectLst/>
              </a:rPr>
              <a:t>” (1ª Corintios 14.20)</a:t>
            </a:r>
          </a:p>
          <a:p>
            <a:pPr marL="0" indent="0">
              <a:buNone/>
            </a:pPr>
            <a:endParaRPr lang="es-SV" dirty="0" smtClean="0"/>
          </a:p>
          <a:p>
            <a:pPr marL="0" indent="0">
              <a:buNone/>
            </a:pPr>
            <a:endParaRPr lang="es-SV" dirty="0"/>
          </a:p>
        </p:txBody>
      </p:sp>
    </p:spTree>
    <p:extLst>
      <p:ext uri="{BB962C8B-B14F-4D97-AF65-F5344CB8AC3E}">
        <p14:creationId xmlns:p14="http://schemas.microsoft.com/office/powerpoint/2010/main" val="3715577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a:t>
            </a:r>
            <a:r>
              <a:rPr lang="es-SV" sz="2800" dirty="0" smtClean="0">
                <a:effectLst/>
              </a:rPr>
              <a:t>Lenguas</a:t>
            </a:r>
            <a:endParaRPr lang="es-SV" sz="2800" dirty="0"/>
          </a:p>
        </p:txBody>
      </p:sp>
      <p:sp>
        <p:nvSpPr>
          <p:cNvPr id="3" name="Marcador de contenido 2"/>
          <p:cNvSpPr>
            <a:spLocks noGrp="1"/>
          </p:cNvSpPr>
          <p:nvPr>
            <p:ph idx="1"/>
          </p:nvPr>
        </p:nvSpPr>
        <p:spPr>
          <a:xfrm>
            <a:off x="345232" y="1156996"/>
            <a:ext cx="8444205" cy="5449077"/>
          </a:xfrm>
        </p:spPr>
        <p:txBody>
          <a:bodyPr>
            <a:normAutofit lnSpcReduction="10000"/>
          </a:bodyPr>
          <a:lstStyle/>
          <a:p>
            <a:r>
              <a:rPr lang="es-SV" cap="all" dirty="0">
                <a:effectLst/>
              </a:rPr>
              <a:t>Sexta: </a:t>
            </a:r>
            <a:r>
              <a:rPr lang="es-SV" dirty="0">
                <a:effectLst/>
              </a:rPr>
              <a:t>Finalmente, no hay ningún mandamiento en el Nuevo Testamento de buscar activamente este don. Por otro lado, sí hay mandamiento de no impedir el hablar en lenguas (1ª Corintios 14:39). </a:t>
            </a:r>
            <a:endParaRPr lang="es-SV" dirty="0" smtClean="0">
              <a:effectLst/>
            </a:endParaRPr>
          </a:p>
          <a:p>
            <a:r>
              <a:rPr lang="es-SV" dirty="0" smtClean="0">
                <a:effectLst/>
              </a:rPr>
              <a:t>Así</a:t>
            </a:r>
            <a:r>
              <a:rPr lang="es-SV" dirty="0">
                <a:effectLst/>
              </a:rPr>
              <a:t>, se puede decir en resumen que el Nuevo Testamento enseña que "no busquéis, pero tampoco impidáis el hablar en lenguas" podemos contestar aquí una pregunta</a:t>
            </a:r>
            <a:r>
              <a:rPr lang="es-SV" dirty="0" smtClean="0">
                <a:effectLst/>
              </a:rPr>
              <a:t>: ¿Existe una lengua que no sea humana? </a:t>
            </a:r>
            <a:r>
              <a:rPr lang="es-SV" dirty="0">
                <a:effectLst/>
              </a:rPr>
              <a:t>En 1ª Corintios 13.1 leemos: </a:t>
            </a:r>
            <a:r>
              <a:rPr lang="es-SV" dirty="0">
                <a:solidFill>
                  <a:srgbClr val="FFFF00"/>
                </a:solidFill>
                <a:effectLst/>
              </a:rPr>
              <a:t>“Si </a:t>
            </a:r>
            <a:r>
              <a:rPr lang="es-SV" dirty="0" smtClean="0">
                <a:solidFill>
                  <a:srgbClr val="FFFF00"/>
                </a:solidFill>
                <a:effectLst/>
              </a:rPr>
              <a:t>yo </a:t>
            </a:r>
            <a:r>
              <a:rPr lang="es-SV" dirty="0">
                <a:solidFill>
                  <a:srgbClr val="FFFF00"/>
                </a:solidFill>
                <a:effectLst/>
              </a:rPr>
              <a:t>hablase lenguas humanas y angélicas, y no tengo amor, vengo a ser como metal que resuena, o címbalo que retiñe</a:t>
            </a:r>
            <a:r>
              <a:rPr lang="es-SV" dirty="0">
                <a:effectLst/>
              </a:rPr>
              <a:t>” </a:t>
            </a:r>
          </a:p>
          <a:p>
            <a:r>
              <a:rPr lang="es-SV" dirty="0">
                <a:effectLst/>
              </a:rPr>
              <a:t>El apóstol jamás afirma que él hablaba lenguas angelicales, hizo una suposición; sin embargo se hace manifiesta la posible existencia de las mismas; pues podemos agregar lo que nos dice el mismo apóstol Pablo: </a:t>
            </a:r>
          </a:p>
          <a:p>
            <a:pPr marL="0" indent="0">
              <a:buNone/>
            </a:pPr>
            <a:endParaRPr lang="es-SV" dirty="0" smtClean="0"/>
          </a:p>
          <a:p>
            <a:pPr marL="0" indent="0">
              <a:buNone/>
            </a:pPr>
            <a:endParaRPr lang="es-SV" dirty="0"/>
          </a:p>
        </p:txBody>
      </p:sp>
    </p:spTree>
    <p:extLst>
      <p:ext uri="{BB962C8B-B14F-4D97-AF65-F5344CB8AC3E}">
        <p14:creationId xmlns:p14="http://schemas.microsoft.com/office/powerpoint/2010/main" val="1834677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2596"/>
            <a:ext cx="9144000" cy="1063690"/>
          </a:xfrm>
        </p:spPr>
        <p:txBody>
          <a:bodyPr>
            <a:normAutofit/>
          </a:bodyPr>
          <a:lstStyle/>
          <a:p>
            <a:r>
              <a:rPr lang="es-SV" sz="2800" dirty="0">
                <a:effectLst/>
              </a:rPr>
              <a:t>Normas Referentes Al Don de </a:t>
            </a:r>
            <a:r>
              <a:rPr lang="es-SV" sz="2800" dirty="0" smtClean="0">
                <a:effectLst/>
              </a:rPr>
              <a:t>Lenguas</a:t>
            </a:r>
            <a:endParaRPr lang="es-SV" sz="2800" dirty="0"/>
          </a:p>
        </p:txBody>
      </p:sp>
      <p:sp>
        <p:nvSpPr>
          <p:cNvPr id="3" name="Marcador de contenido 2"/>
          <p:cNvSpPr>
            <a:spLocks noGrp="1"/>
          </p:cNvSpPr>
          <p:nvPr>
            <p:ph idx="1"/>
          </p:nvPr>
        </p:nvSpPr>
        <p:spPr>
          <a:xfrm>
            <a:off x="345232" y="1156996"/>
            <a:ext cx="8444205" cy="5449077"/>
          </a:xfrm>
        </p:spPr>
        <p:txBody>
          <a:bodyPr>
            <a:normAutofit/>
          </a:bodyPr>
          <a:lstStyle/>
          <a:p>
            <a:pPr marL="0" indent="0">
              <a:buNone/>
            </a:pPr>
            <a:r>
              <a:rPr lang="es-SV" dirty="0" smtClean="0">
                <a:effectLst/>
              </a:rPr>
              <a:t>“</a:t>
            </a:r>
            <a:r>
              <a:rPr lang="es-SV" sz="2400" i="1" dirty="0">
                <a:solidFill>
                  <a:srgbClr val="FFFF00"/>
                </a:solidFill>
                <a:effectLst/>
              </a:rPr>
              <a:t>Conozco a un hombre en Cristo, que hace catorce años… fue arrebatado hasta el tercer cielo. Que  fue arrebatado al paraíso, donde oyó palabras inefables que no le es dado al hombre expresar</a:t>
            </a:r>
            <a:r>
              <a:rPr lang="es-SV" dirty="0">
                <a:effectLst/>
              </a:rPr>
              <a:t>”  (2ª Corintios 12.2, 4</a:t>
            </a:r>
            <a:r>
              <a:rPr lang="es-SV" dirty="0" smtClean="0">
                <a:effectLst/>
              </a:rPr>
              <a:t>)</a:t>
            </a:r>
          </a:p>
          <a:p>
            <a:pPr marL="0" indent="0">
              <a:buNone/>
            </a:pPr>
            <a:endParaRPr lang="es-SV" dirty="0">
              <a:effectLst/>
            </a:endParaRPr>
          </a:p>
          <a:p>
            <a:pPr marL="0" indent="0">
              <a:buNone/>
            </a:pPr>
            <a:r>
              <a:rPr lang="es-SV" dirty="0" smtClean="0">
                <a:effectLst/>
              </a:rPr>
              <a:t>Sin </a:t>
            </a:r>
            <a:r>
              <a:rPr lang="es-SV" dirty="0">
                <a:effectLst/>
              </a:rPr>
              <a:t>duda alguna hay cosas que permanecen en lo secreto de Dios y que no han sido reveladas a los seres humanos por designio divino; el apóstol Pablo señala que “oyó palabras inefables” pero que no le es permitido al hombre poder expresarlas. Véase Deuteronomio 29.29, Job 15.8 – 9; 38.1 – 41 </a:t>
            </a:r>
          </a:p>
          <a:p>
            <a:r>
              <a:rPr lang="es-SV" dirty="0">
                <a:effectLst/>
              </a:rPr>
              <a:t> </a:t>
            </a:r>
          </a:p>
          <a:p>
            <a:pPr marL="0" indent="0">
              <a:buNone/>
            </a:pPr>
            <a:endParaRPr lang="es-SV" dirty="0"/>
          </a:p>
        </p:txBody>
      </p:sp>
    </p:spTree>
    <p:extLst>
      <p:ext uri="{BB962C8B-B14F-4D97-AF65-F5344CB8AC3E}">
        <p14:creationId xmlns:p14="http://schemas.microsoft.com/office/powerpoint/2010/main" val="3735821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4" y="373224"/>
            <a:ext cx="7765321" cy="872233"/>
          </a:xfrm>
        </p:spPr>
        <p:txBody>
          <a:bodyPr/>
          <a:lstStyle/>
          <a:p>
            <a:r>
              <a:rPr lang="es-SV" dirty="0" smtClean="0"/>
              <a:t>conclusiones</a:t>
            </a:r>
            <a:endParaRPr lang="es-SV" dirty="0"/>
          </a:p>
        </p:txBody>
      </p:sp>
      <p:sp>
        <p:nvSpPr>
          <p:cNvPr id="3" name="Marcador de contenido 2"/>
          <p:cNvSpPr>
            <a:spLocks noGrp="1"/>
          </p:cNvSpPr>
          <p:nvPr>
            <p:ph idx="1"/>
          </p:nvPr>
        </p:nvSpPr>
        <p:spPr>
          <a:xfrm>
            <a:off x="537180" y="1648195"/>
            <a:ext cx="8046983" cy="4454025"/>
          </a:xfrm>
        </p:spPr>
        <p:txBody>
          <a:bodyPr>
            <a:normAutofit/>
          </a:bodyPr>
          <a:lstStyle/>
          <a:p>
            <a:pPr marL="0" indent="0">
              <a:buNone/>
            </a:pPr>
            <a:r>
              <a:rPr lang="es-SV" dirty="0">
                <a:effectLst/>
              </a:rPr>
              <a:t>La postura que afirma que la manifestación del don de lenguas es el resultado «necesario» del bautismo del Espíritu halla su refutación en 1ª Corintios 12:28-30. Donde leemos: “</a:t>
            </a:r>
            <a:r>
              <a:rPr lang="es-SV" b="1" dirty="0">
                <a:solidFill>
                  <a:srgbClr val="FFFF00"/>
                </a:solidFill>
                <a:effectLst/>
              </a:rPr>
              <a:t>Vosotros, pues, sois el cuerpo de Cristo, y miembros cada uno en particular. Y a unos puso Dios en la iglesia, primeramente apóstoles, luego profetas, lo tercero maestros, luego los que hacen milagros, después los que sanan, los que ayudan, los que administran, los que tienen don de lenguas. ¿Son todos apóstoles? ¿Son todos profetas? ¿Todos maestros? ¿Hacen todos milagros? ¿Tienen todos dones de sanidad? ¿Hablan todos lenguas? ¿Interpretan todos?”</a:t>
            </a:r>
          </a:p>
          <a:p>
            <a:endParaRPr lang="es-SV" dirty="0"/>
          </a:p>
        </p:txBody>
      </p:sp>
    </p:spTree>
    <p:extLst>
      <p:ext uri="{BB962C8B-B14F-4D97-AF65-F5344CB8AC3E}">
        <p14:creationId xmlns:p14="http://schemas.microsoft.com/office/powerpoint/2010/main" val="2290896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4" y="373224"/>
            <a:ext cx="7765321" cy="872233"/>
          </a:xfrm>
        </p:spPr>
        <p:txBody>
          <a:bodyPr/>
          <a:lstStyle/>
          <a:p>
            <a:r>
              <a:rPr lang="es-SV" dirty="0" smtClean="0"/>
              <a:t>conclusiones</a:t>
            </a:r>
            <a:endParaRPr lang="es-SV" dirty="0"/>
          </a:p>
        </p:txBody>
      </p:sp>
      <p:sp>
        <p:nvSpPr>
          <p:cNvPr id="3" name="Marcador de contenido 2"/>
          <p:cNvSpPr>
            <a:spLocks noGrp="1"/>
          </p:cNvSpPr>
          <p:nvPr>
            <p:ph idx="1"/>
          </p:nvPr>
        </p:nvSpPr>
        <p:spPr>
          <a:xfrm>
            <a:off x="537180" y="1648195"/>
            <a:ext cx="8046983" cy="4454025"/>
          </a:xfrm>
        </p:spPr>
        <p:txBody>
          <a:bodyPr>
            <a:normAutofit/>
          </a:bodyPr>
          <a:lstStyle/>
          <a:p>
            <a:pPr marL="0" indent="0">
              <a:buNone/>
            </a:pPr>
            <a:r>
              <a:rPr lang="es-SV" dirty="0">
                <a:effectLst/>
              </a:rPr>
              <a:t>En todo caso, es de señalar también que se aprecia en los mismos escritos apostólicos un descenso brusco de la actividad de los dones milagrosos hacia el final de la época apostólica, y que en Hebreos 2:3-4 se recuerda a los creyentes hebreos que la palabra anunciada por el Señor «</a:t>
            </a:r>
            <a:r>
              <a:rPr lang="es-SV" b="1" dirty="0">
                <a:solidFill>
                  <a:srgbClr val="FFC000"/>
                </a:solidFill>
                <a:effectLst/>
              </a:rPr>
              <a:t>fue confirmada... con señales y prodigios y repartimientos del Espíritu Santo</a:t>
            </a:r>
            <a:r>
              <a:rPr lang="es-SV" dirty="0">
                <a:effectLst/>
              </a:rPr>
              <a:t>», colocando esta actividad especial de confirmación </a:t>
            </a:r>
            <a:r>
              <a:rPr lang="es-SV" dirty="0" smtClean="0">
                <a:effectLst/>
              </a:rPr>
              <a:t>sobrenatural </a:t>
            </a:r>
            <a:r>
              <a:rPr lang="es-SV" dirty="0">
                <a:effectLst/>
              </a:rPr>
              <a:t>en el </a:t>
            </a:r>
            <a:r>
              <a:rPr lang="es-SV" dirty="0" smtClean="0">
                <a:effectLst/>
              </a:rPr>
              <a:t>pasado; es decir como algo que sucedió, que ya fue confirmado y que no necesita seguirse confirmando; sino que solo necesita obedecerse.</a:t>
            </a:r>
            <a:endParaRPr lang="es-SV" dirty="0"/>
          </a:p>
        </p:txBody>
      </p:sp>
    </p:spTree>
    <p:extLst>
      <p:ext uri="{BB962C8B-B14F-4D97-AF65-F5344CB8AC3E}">
        <p14:creationId xmlns:p14="http://schemas.microsoft.com/office/powerpoint/2010/main" val="269021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5" y="0"/>
            <a:ext cx="7765321" cy="1013926"/>
          </a:xfrm>
        </p:spPr>
        <p:txBody>
          <a:bodyPr/>
          <a:lstStyle/>
          <a:p>
            <a:r>
              <a:rPr lang="es-SV" dirty="0" smtClean="0"/>
              <a:t>texto clave</a:t>
            </a:r>
            <a:endParaRPr lang="es-SV" dirty="0"/>
          </a:p>
        </p:txBody>
      </p:sp>
      <p:sp>
        <p:nvSpPr>
          <p:cNvPr id="7" name="Rectángulo 6"/>
          <p:cNvSpPr/>
          <p:nvPr/>
        </p:nvSpPr>
        <p:spPr>
          <a:xfrm>
            <a:off x="471866" y="1151099"/>
            <a:ext cx="8192277" cy="5262979"/>
          </a:xfrm>
          <a:prstGeom prst="rect">
            <a:avLst/>
          </a:prstGeom>
          <a:noFill/>
        </p:spPr>
        <p:txBody>
          <a:bodyPr wrap="square" lIns="91440" tIns="45720" rIns="91440" bIns="45720">
            <a:spAutoFit/>
          </a:bodyPr>
          <a:lstStyle/>
          <a:p>
            <a:pPr algn="ctr"/>
            <a:r>
              <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Así </a:t>
            </a: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que, las lenguas son </a:t>
            </a:r>
            <a:endPar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por señal, no </a:t>
            </a: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 los </a:t>
            </a:r>
            <a:r>
              <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creyentes, sino </a:t>
            </a: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 los incrédulos; </a:t>
            </a:r>
            <a:r>
              <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pero </a:t>
            </a: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la </a:t>
            </a:r>
            <a:r>
              <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profecía, no </a:t>
            </a: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 </a:t>
            </a:r>
            <a:r>
              <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los incrédulos</a:t>
            </a:r>
            <a:r>
              <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sino a los </a:t>
            </a:r>
            <a:endPar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es-SV" sz="4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Creyentes. </a:t>
            </a:r>
            <a:endParaRPr lang="es-SV" sz="4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75431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4" y="373224"/>
            <a:ext cx="7765321" cy="872233"/>
          </a:xfrm>
        </p:spPr>
        <p:txBody>
          <a:bodyPr/>
          <a:lstStyle/>
          <a:p>
            <a:r>
              <a:rPr lang="es-SV" dirty="0" smtClean="0"/>
              <a:t>conclusiones</a:t>
            </a:r>
            <a:endParaRPr lang="es-SV" dirty="0"/>
          </a:p>
        </p:txBody>
      </p:sp>
      <p:sp>
        <p:nvSpPr>
          <p:cNvPr id="3" name="Marcador de contenido 2"/>
          <p:cNvSpPr>
            <a:spLocks noGrp="1"/>
          </p:cNvSpPr>
          <p:nvPr>
            <p:ph idx="1"/>
          </p:nvPr>
        </p:nvSpPr>
        <p:spPr>
          <a:xfrm>
            <a:off x="537180" y="1648195"/>
            <a:ext cx="8046983" cy="4454025"/>
          </a:xfrm>
        </p:spPr>
        <p:txBody>
          <a:bodyPr>
            <a:normAutofit/>
          </a:bodyPr>
          <a:lstStyle/>
          <a:p>
            <a:pPr marL="0" indent="0">
              <a:buNone/>
            </a:pPr>
            <a:r>
              <a:rPr lang="es-SV" dirty="0">
                <a:effectLst/>
              </a:rPr>
              <a:t>“</a:t>
            </a:r>
            <a:r>
              <a:rPr lang="es-SV" b="1" dirty="0">
                <a:solidFill>
                  <a:srgbClr val="FFC000"/>
                </a:solidFill>
                <a:effectLst/>
              </a:rPr>
              <a:t>Porque si la palabra dicha por medio de los ángeles fue firme, y toda transgresión y desobediencia recibió justa retribución, ¿cómo escaparemos nosotros, si descuidamos una salvación tan grande? La cual, habiendo sido anunciada primeramente por el Señor, nos fue confirmada por los que oyeron, testificando Dios juntamente con ellos, con señales y prodigios y diversos milagros y repartimientos del Espíritu Santo según su voluntad</a:t>
            </a:r>
            <a:r>
              <a:rPr lang="es-SV" dirty="0">
                <a:effectLst/>
              </a:rPr>
              <a:t>” </a:t>
            </a:r>
            <a:r>
              <a:rPr lang="es-SV" i="1" dirty="0">
                <a:effectLst/>
              </a:rPr>
              <a:t>(Hebreos 2.2 – 4)</a:t>
            </a:r>
            <a:endParaRPr lang="es-SV" dirty="0">
              <a:effectLst/>
            </a:endParaRPr>
          </a:p>
          <a:p>
            <a:pPr marL="0" indent="0">
              <a:buNone/>
            </a:pPr>
            <a:endParaRPr lang="es-SV" dirty="0"/>
          </a:p>
        </p:txBody>
      </p:sp>
    </p:spTree>
    <p:extLst>
      <p:ext uri="{BB962C8B-B14F-4D97-AF65-F5344CB8AC3E}">
        <p14:creationId xmlns:p14="http://schemas.microsoft.com/office/powerpoint/2010/main" val="520666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8010" y="261256"/>
            <a:ext cx="7765321" cy="872233"/>
          </a:xfrm>
        </p:spPr>
        <p:txBody>
          <a:bodyPr/>
          <a:lstStyle/>
          <a:p>
            <a:r>
              <a:rPr lang="es-SV" dirty="0" smtClean="0"/>
              <a:t>conclusiones</a:t>
            </a:r>
            <a:endParaRPr lang="es-SV" dirty="0"/>
          </a:p>
        </p:txBody>
      </p:sp>
      <p:sp>
        <p:nvSpPr>
          <p:cNvPr id="3" name="Marcador de contenido 2"/>
          <p:cNvSpPr>
            <a:spLocks noGrp="1"/>
          </p:cNvSpPr>
          <p:nvPr>
            <p:ph idx="1"/>
          </p:nvPr>
        </p:nvSpPr>
        <p:spPr>
          <a:xfrm>
            <a:off x="391883" y="1133489"/>
            <a:ext cx="8434873" cy="4782119"/>
          </a:xfrm>
        </p:spPr>
        <p:txBody>
          <a:bodyPr>
            <a:normAutofit fontScale="92500" lnSpcReduction="10000"/>
          </a:bodyPr>
          <a:lstStyle/>
          <a:p>
            <a:pPr marL="0" indent="0">
              <a:buNone/>
            </a:pPr>
            <a:r>
              <a:rPr lang="es-SV" dirty="0">
                <a:effectLst/>
              </a:rPr>
              <a:t>Los repartimientos del </a:t>
            </a:r>
            <a:r>
              <a:rPr lang="es-SV" dirty="0" smtClean="0">
                <a:effectLst/>
              </a:rPr>
              <a:t>Espíritu </a:t>
            </a:r>
            <a:r>
              <a:rPr lang="es-SV" dirty="0">
                <a:effectLst/>
              </a:rPr>
              <a:t>Santo, las señales, </a:t>
            </a:r>
            <a:r>
              <a:rPr lang="es-SV" dirty="0" smtClean="0">
                <a:effectLst/>
              </a:rPr>
              <a:t>los prodigios </a:t>
            </a:r>
            <a:r>
              <a:rPr lang="es-SV" dirty="0">
                <a:effectLst/>
              </a:rPr>
              <a:t>y milagros son colocados como eventos del pasado, no como algo que continuara aconteciendo indefinidamente como también lo podemos apreciar en otra parte de la Escritura donde leemos: “</a:t>
            </a:r>
            <a:r>
              <a:rPr lang="es-SV" b="1" dirty="0">
                <a:solidFill>
                  <a:srgbClr val="FFFF00"/>
                </a:solidFill>
                <a:effectLst/>
              </a:rPr>
              <a:t>El amor nunca deja de ser; pero las profecías se acabarán, y cesarán las lenguas, y la ciencia acabará</a:t>
            </a:r>
            <a:r>
              <a:rPr lang="es-SV" dirty="0">
                <a:effectLst/>
              </a:rPr>
              <a:t>” </a:t>
            </a:r>
            <a:r>
              <a:rPr lang="es-SV" i="1" dirty="0">
                <a:effectLst/>
              </a:rPr>
              <a:t>1ª Corintios </a:t>
            </a:r>
            <a:r>
              <a:rPr lang="es-SV" i="1" dirty="0" smtClean="0">
                <a:effectLst/>
              </a:rPr>
              <a:t>13.8</a:t>
            </a:r>
          </a:p>
          <a:p>
            <a:pPr marL="0" indent="0">
              <a:buNone/>
            </a:pPr>
            <a:endParaRPr lang="es-SV" sz="1100" dirty="0">
              <a:effectLst/>
            </a:endParaRPr>
          </a:p>
          <a:p>
            <a:pPr marL="0" indent="0">
              <a:buNone/>
            </a:pPr>
            <a:r>
              <a:rPr lang="es-SV" dirty="0">
                <a:effectLst/>
              </a:rPr>
              <a:t>Además, el apóstol Pablo, se preocupaba mucho por el orden en la iglesia (“</a:t>
            </a:r>
            <a:r>
              <a:rPr lang="es-SV" b="1" dirty="0">
                <a:solidFill>
                  <a:srgbClr val="FFFF00"/>
                </a:solidFill>
                <a:effectLst/>
              </a:rPr>
              <a:t>Si, pues toda la iglesia se reúne en un solo lugar, y todos hablan en lenguas, y entran indoctos o incrédulos, ¿no dirán que estáis locos?”). </a:t>
            </a:r>
            <a:r>
              <a:rPr lang="es-SV" dirty="0">
                <a:effectLst/>
              </a:rPr>
              <a:t>Su amonestación al respecto es: “</a:t>
            </a:r>
            <a:r>
              <a:rPr lang="es-SV" b="1" dirty="0">
                <a:solidFill>
                  <a:srgbClr val="FFC000"/>
                </a:solidFill>
                <a:effectLst/>
              </a:rPr>
              <a:t>Hágase todo decentemente y con orden”. </a:t>
            </a:r>
            <a:r>
              <a:rPr lang="es-SV" dirty="0">
                <a:effectLst/>
              </a:rPr>
              <a:t>1ª Corintios </a:t>
            </a:r>
            <a:r>
              <a:rPr lang="es-SV" dirty="0" smtClean="0">
                <a:effectLst/>
              </a:rPr>
              <a:t>14.40</a:t>
            </a:r>
          </a:p>
          <a:p>
            <a:pPr marL="0" indent="0">
              <a:buNone/>
            </a:pPr>
            <a:r>
              <a:rPr lang="es-SV" i="1" dirty="0" smtClean="0">
                <a:effectLst>
                  <a:outerShdw blurRad="38100" dist="38100" dir="2700000" algn="tl">
                    <a:srgbClr val="000000">
                      <a:alpha val="43137"/>
                    </a:srgbClr>
                  </a:outerShdw>
                </a:effectLst>
              </a:rPr>
              <a:t>Para más información de este u otros temas, visítenos en internet  en la siguiente dirección:</a:t>
            </a:r>
            <a:endParaRPr lang="es-SV" i="1" dirty="0">
              <a:effectLst>
                <a:outerShdw blurRad="38100" dist="38100" dir="2700000" algn="tl">
                  <a:srgbClr val="000000">
                    <a:alpha val="43137"/>
                  </a:srgbClr>
                </a:outerShdw>
              </a:effectLst>
            </a:endParaRPr>
          </a:p>
          <a:p>
            <a:pPr marL="0" indent="0">
              <a:buNone/>
            </a:pPr>
            <a:endParaRPr lang="es-SV" dirty="0"/>
          </a:p>
        </p:txBody>
      </p:sp>
      <p:sp>
        <p:nvSpPr>
          <p:cNvPr id="4" name="Rectángulo 3"/>
          <p:cNvSpPr/>
          <p:nvPr/>
        </p:nvSpPr>
        <p:spPr>
          <a:xfrm>
            <a:off x="643074" y="5766318"/>
            <a:ext cx="7932493" cy="646331"/>
          </a:xfrm>
          <a:prstGeom prst="rect">
            <a:avLst/>
          </a:prstGeom>
          <a:noFill/>
        </p:spPr>
        <p:txBody>
          <a:bodyPr wrap="none" lIns="91440" tIns="45720" rIns="91440" bIns="45720">
            <a:spAutoFit/>
          </a:bodyPr>
          <a:lstStyle/>
          <a:p>
            <a:pPr algn="ctr"/>
            <a:r>
              <a:rPr lang="es-ES" sz="3600" b="1" cap="none" spc="50" dirty="0" smtClean="0">
                <a:ln w="9525" cmpd="sng">
                  <a:solidFill>
                    <a:schemeClr val="accent1"/>
                  </a:solidFill>
                  <a:prstDash val="solid"/>
                </a:ln>
                <a:solidFill>
                  <a:srgbClr val="70AD47">
                    <a:tint val="1000"/>
                  </a:srgbClr>
                </a:solidFill>
                <a:effectLst>
                  <a:glow rad="38100">
                    <a:schemeClr val="accent1">
                      <a:alpha val="40000"/>
                    </a:schemeClr>
                  </a:glow>
                </a:effectLst>
              </a:rPr>
              <a:t>www.iglesiadecristousulutan.org</a:t>
            </a:r>
            <a:endParaRPr lang="es-ES" sz="36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421498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5" y="334528"/>
            <a:ext cx="7765321" cy="1326321"/>
          </a:xfrm>
        </p:spPr>
        <p:txBody>
          <a:bodyPr/>
          <a:lstStyle/>
          <a:p>
            <a:r>
              <a:rPr lang="es-SV" dirty="0" smtClean="0"/>
              <a:t>Concepto clave</a:t>
            </a:r>
            <a:endParaRPr lang="es-SV" dirty="0"/>
          </a:p>
        </p:txBody>
      </p:sp>
      <p:sp>
        <p:nvSpPr>
          <p:cNvPr id="3" name="Marcador de contenido 2"/>
          <p:cNvSpPr>
            <a:spLocks noGrp="1"/>
          </p:cNvSpPr>
          <p:nvPr>
            <p:ph idx="1"/>
          </p:nvPr>
        </p:nvSpPr>
        <p:spPr>
          <a:xfrm>
            <a:off x="466531" y="1660848"/>
            <a:ext cx="8229599" cy="4739951"/>
          </a:xfrm>
        </p:spPr>
        <p:txBody>
          <a:bodyPr>
            <a:noAutofit/>
          </a:bodyPr>
          <a:lstStyle/>
          <a:p>
            <a:pPr marL="0" indent="0" algn="ctr">
              <a:buNone/>
            </a:pPr>
            <a:r>
              <a:rPr lang="es-SV" dirty="0" smtClean="0">
                <a:effectLst/>
              </a:rPr>
              <a:t>“</a:t>
            </a:r>
            <a:r>
              <a:rPr lang="es-SV" sz="2400" b="1" dirty="0" smtClean="0">
                <a:solidFill>
                  <a:srgbClr val="FFFF00"/>
                </a:solidFill>
                <a:effectLst/>
              </a:rPr>
              <a:t>Tantas </a:t>
            </a:r>
            <a:r>
              <a:rPr lang="es-SV" sz="2400" b="1" dirty="0">
                <a:solidFill>
                  <a:srgbClr val="FFFF00"/>
                </a:solidFill>
                <a:effectLst/>
              </a:rPr>
              <a:t>clases de idiomas hay, seguramente, en el mundo, y ninguno de ellos carece de significado.  Pero si yo ignoro el valor de las palabras, seré como extranjero para el que habla, y el que habla será como extranjero para mí. Doy gracias a Dios que hablo en lenguas más que todos vosotros; pero en la iglesia prefiero hablar cinco palabras con mi entendimiento, para enseñar también a otros, que diez mil palabras en lengua desconocida</a:t>
            </a:r>
            <a:r>
              <a:rPr lang="es-SV" dirty="0">
                <a:effectLst/>
              </a:rPr>
              <a:t>”</a:t>
            </a:r>
            <a:r>
              <a:rPr lang="es-SV" i="1" dirty="0">
                <a:effectLst/>
              </a:rPr>
              <a:t>   </a:t>
            </a:r>
            <a:endParaRPr lang="es-SV" i="1" dirty="0" smtClean="0">
              <a:effectLst/>
            </a:endParaRPr>
          </a:p>
          <a:p>
            <a:pPr marL="0" indent="0" algn="ctr">
              <a:buNone/>
            </a:pPr>
            <a:r>
              <a:rPr lang="es-SV" b="1" i="1" dirty="0" smtClean="0">
                <a:effectLst/>
              </a:rPr>
              <a:t>1ª </a:t>
            </a:r>
            <a:r>
              <a:rPr lang="es-SV" b="1" i="1" dirty="0">
                <a:effectLst/>
              </a:rPr>
              <a:t>Corintios 14.10 – 11; 18 – 19  </a:t>
            </a:r>
            <a:endParaRPr lang="es-SV" dirty="0">
              <a:effectLst/>
            </a:endParaRPr>
          </a:p>
          <a:p>
            <a:endParaRPr lang="es-SV" dirty="0"/>
          </a:p>
        </p:txBody>
      </p:sp>
    </p:spTree>
    <p:extLst>
      <p:ext uri="{BB962C8B-B14F-4D97-AF65-F5344CB8AC3E}">
        <p14:creationId xmlns:p14="http://schemas.microsoft.com/office/powerpoint/2010/main" val="3353790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7" y="422989"/>
            <a:ext cx="7765321" cy="1326321"/>
          </a:xfrm>
        </p:spPr>
        <p:txBody>
          <a:bodyPr/>
          <a:lstStyle/>
          <a:p>
            <a:r>
              <a:rPr lang="es-SV" dirty="0" smtClean="0"/>
              <a:t>introducción</a:t>
            </a:r>
            <a:endParaRPr lang="es-SV" dirty="0"/>
          </a:p>
        </p:txBody>
      </p:sp>
      <p:sp>
        <p:nvSpPr>
          <p:cNvPr id="3" name="Marcador de contenido 2"/>
          <p:cNvSpPr>
            <a:spLocks noGrp="1"/>
          </p:cNvSpPr>
          <p:nvPr>
            <p:ph idx="1"/>
          </p:nvPr>
        </p:nvSpPr>
        <p:spPr>
          <a:xfrm>
            <a:off x="685346" y="1749310"/>
            <a:ext cx="7765322" cy="3695136"/>
          </a:xfrm>
        </p:spPr>
        <p:txBody>
          <a:bodyPr>
            <a:noAutofit/>
          </a:bodyPr>
          <a:lstStyle/>
          <a:p>
            <a:r>
              <a:rPr lang="es-SV" dirty="0">
                <a:effectLst/>
              </a:rPr>
              <a:t>Con el término "lengua" la Biblia designa al órgano muscular del habla, y por extensión a los idiomas con que los hombres se comunican entre sí. La lengua, según su uso como órgano del habla, puede ser buena o mala.</a:t>
            </a:r>
          </a:p>
          <a:p>
            <a:pPr marL="0" indent="0" algn="ctr">
              <a:buNone/>
            </a:pPr>
            <a:r>
              <a:rPr lang="es-SV" dirty="0" smtClean="0">
                <a:effectLst/>
              </a:rPr>
              <a:t>“</a:t>
            </a:r>
            <a:r>
              <a:rPr lang="es-SV" i="1" dirty="0">
                <a:solidFill>
                  <a:srgbClr val="FFFF00"/>
                </a:solidFill>
                <a:effectLst/>
              </a:rPr>
              <a:t>Libra mi alma, oh Jehová, del labio mentiroso, Y de la lengua fraudulenta</a:t>
            </a:r>
            <a:r>
              <a:rPr lang="es-SV" dirty="0">
                <a:effectLst/>
              </a:rPr>
              <a:t>” (Salmos 120:2) </a:t>
            </a:r>
            <a:endParaRPr lang="es-SV" dirty="0" smtClean="0">
              <a:effectLst/>
            </a:endParaRPr>
          </a:p>
          <a:p>
            <a:pPr marL="0" indent="0">
              <a:buNone/>
            </a:pPr>
            <a:r>
              <a:rPr lang="es-SV" dirty="0" smtClean="0">
                <a:effectLst/>
              </a:rPr>
              <a:t>Véase además  </a:t>
            </a:r>
            <a:r>
              <a:rPr lang="es-SV" dirty="0">
                <a:effectLst/>
              </a:rPr>
              <a:t>(Proverbios_6:17, 10:20), también puede ser sabia (Isaías 50:4), etc. </a:t>
            </a:r>
          </a:p>
          <a:p>
            <a:endParaRPr lang="es-SV" dirty="0"/>
          </a:p>
        </p:txBody>
      </p:sp>
    </p:spTree>
    <p:extLst>
      <p:ext uri="{BB962C8B-B14F-4D97-AF65-F5344CB8AC3E}">
        <p14:creationId xmlns:p14="http://schemas.microsoft.com/office/powerpoint/2010/main" val="3784775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smtClean="0"/>
              <a:t>El origen de las lenguas</a:t>
            </a:r>
            <a:endParaRPr lang="es-SV" dirty="0"/>
          </a:p>
        </p:txBody>
      </p:sp>
      <p:sp>
        <p:nvSpPr>
          <p:cNvPr id="3" name="Marcador de contenido 2"/>
          <p:cNvSpPr>
            <a:spLocks noGrp="1"/>
          </p:cNvSpPr>
          <p:nvPr>
            <p:ph idx="1"/>
          </p:nvPr>
        </p:nvSpPr>
        <p:spPr/>
        <p:txBody>
          <a:bodyPr/>
          <a:lstStyle/>
          <a:p>
            <a:r>
              <a:rPr lang="es-SV" dirty="0">
                <a:effectLst/>
              </a:rPr>
              <a:t>La variedad de lenguas que hoy existen en el mundo se debe, según nos explica la Biblia, al castigo de Dios al hombre, por haber intentado construir una torre que llegase hasta el cielo.</a:t>
            </a:r>
          </a:p>
          <a:p>
            <a:pPr algn="ctr"/>
            <a:r>
              <a:rPr lang="es-SV" dirty="0">
                <a:effectLst/>
              </a:rPr>
              <a:t>“</a:t>
            </a:r>
            <a:r>
              <a:rPr lang="es-SV" i="1" dirty="0">
                <a:solidFill>
                  <a:srgbClr val="FFFF00"/>
                </a:solidFill>
                <a:effectLst/>
              </a:rPr>
              <a:t>Tenía entonces toda la tierra una sola lengua y unas mismas palabras. Ahora, pues, descendamos, y confundamos allí su lengua, para que ninguno entienda el habla de su compañero. Por esto fue llamado el nombre de ella Babel, porque allí confundió Jehová el lenguaje de toda la tierra, y desde allí los esparció sobre la faz de toda la tierra</a:t>
            </a:r>
            <a:r>
              <a:rPr lang="es-SV" dirty="0" smtClean="0">
                <a:effectLst/>
              </a:rPr>
              <a:t>” </a:t>
            </a:r>
            <a:r>
              <a:rPr lang="es-SV" dirty="0">
                <a:effectLst/>
              </a:rPr>
              <a:t>(Génesis 11:1, 7, 9) </a:t>
            </a:r>
            <a:endParaRPr lang="es-SV" dirty="0"/>
          </a:p>
        </p:txBody>
      </p:sp>
    </p:spTree>
    <p:extLst>
      <p:ext uri="{BB962C8B-B14F-4D97-AF65-F5344CB8AC3E}">
        <p14:creationId xmlns:p14="http://schemas.microsoft.com/office/powerpoint/2010/main" val="3048403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7" y="180394"/>
            <a:ext cx="7765321" cy="659362"/>
          </a:xfrm>
        </p:spPr>
        <p:txBody>
          <a:bodyPr/>
          <a:lstStyle/>
          <a:p>
            <a:r>
              <a:rPr lang="es-SV" dirty="0" smtClean="0"/>
              <a:t>El don de lenguas</a:t>
            </a:r>
            <a:endParaRPr lang="es-SV" dirty="0"/>
          </a:p>
        </p:txBody>
      </p:sp>
      <p:sp>
        <p:nvSpPr>
          <p:cNvPr id="3" name="Marcador de contenido 2"/>
          <p:cNvSpPr>
            <a:spLocks noGrp="1"/>
          </p:cNvSpPr>
          <p:nvPr>
            <p:ph idx="1"/>
          </p:nvPr>
        </p:nvSpPr>
        <p:spPr>
          <a:xfrm>
            <a:off x="466531" y="1237647"/>
            <a:ext cx="8248261" cy="5144491"/>
          </a:xfrm>
        </p:spPr>
        <p:txBody>
          <a:bodyPr>
            <a:normAutofit/>
          </a:bodyPr>
          <a:lstStyle/>
          <a:p>
            <a:r>
              <a:rPr lang="es-SV" dirty="0">
                <a:effectLst/>
              </a:rPr>
              <a:t>El don de lenguas es la facultad que concede el ESPÍRITU SANTO a un creyente de hablar en idioma </a:t>
            </a:r>
            <a:r>
              <a:rPr lang="es-SV" dirty="0" smtClean="0">
                <a:effectLst/>
              </a:rPr>
              <a:t>desconocido o distinto al nativo. </a:t>
            </a:r>
            <a:r>
              <a:rPr lang="es-SV" dirty="0">
                <a:effectLst/>
              </a:rPr>
              <a:t>Cristo prometió este don como una de las señales que seguirían a la predicación del evangelio. </a:t>
            </a:r>
            <a:endParaRPr lang="es-SV" dirty="0" smtClean="0">
              <a:effectLst/>
            </a:endParaRPr>
          </a:p>
          <a:p>
            <a:pPr marL="0" indent="0" algn="ctr">
              <a:buNone/>
            </a:pPr>
            <a:r>
              <a:rPr lang="es-SV" dirty="0" smtClean="0">
                <a:effectLst/>
              </a:rPr>
              <a:t>“</a:t>
            </a:r>
            <a:r>
              <a:rPr lang="es-SV" i="1" dirty="0">
                <a:solidFill>
                  <a:srgbClr val="FFFF00"/>
                </a:solidFill>
                <a:effectLst/>
              </a:rPr>
              <a:t>Y estas señales seguirán a los que creen: En mi nombre echarán fuera demonios; hablarán nuevas lenguas</a:t>
            </a:r>
            <a:r>
              <a:rPr lang="es-SV" dirty="0">
                <a:effectLst/>
              </a:rPr>
              <a:t>” (Marcos 16:17). </a:t>
            </a:r>
            <a:endParaRPr lang="es-SV" dirty="0" smtClean="0">
              <a:effectLst/>
            </a:endParaRPr>
          </a:p>
          <a:p>
            <a:pPr marL="0" indent="0">
              <a:buNone/>
            </a:pPr>
            <a:r>
              <a:rPr lang="es-SV" dirty="0">
                <a:effectLst/>
              </a:rPr>
              <a:t>La cuestión del don de las lenguas ha provocado una fuerte controversia en el seno de la cristiandad moderna, donde se mantienen dos posturas opuestas: (A) </a:t>
            </a:r>
            <a:r>
              <a:rPr lang="es-SV" dirty="0">
                <a:solidFill>
                  <a:srgbClr val="FFC000"/>
                </a:solidFill>
                <a:effectLst/>
              </a:rPr>
              <a:t>la que afirma que este don sigue dándose en la actualidad,</a:t>
            </a:r>
            <a:r>
              <a:rPr lang="es-SV" dirty="0">
                <a:effectLst/>
              </a:rPr>
              <a:t> y (B) </a:t>
            </a:r>
            <a:r>
              <a:rPr lang="es-SV" dirty="0">
                <a:solidFill>
                  <a:schemeClr val="accent5">
                    <a:lumMod val="40000"/>
                    <a:lumOff val="60000"/>
                  </a:schemeClr>
                </a:solidFill>
                <a:effectLst/>
              </a:rPr>
              <a:t>la que mantiene que este don cumplió su misión como testimonio ante la nación judía hasta su destrucción en el año 70 d.C.</a:t>
            </a:r>
          </a:p>
          <a:p>
            <a:pPr marL="0" indent="0">
              <a:buNone/>
            </a:pPr>
            <a:endParaRPr lang="es-SV" dirty="0">
              <a:effectLst/>
            </a:endParaRPr>
          </a:p>
        </p:txBody>
      </p:sp>
    </p:spTree>
    <p:extLst>
      <p:ext uri="{BB962C8B-B14F-4D97-AF65-F5344CB8AC3E}">
        <p14:creationId xmlns:p14="http://schemas.microsoft.com/office/powerpoint/2010/main" val="406905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8603" y="236377"/>
            <a:ext cx="8658807" cy="1326321"/>
          </a:xfrm>
        </p:spPr>
        <p:txBody>
          <a:bodyPr>
            <a:normAutofit fontScale="90000"/>
          </a:bodyPr>
          <a:lstStyle/>
          <a:p>
            <a:r>
              <a:rPr lang="es-SV" dirty="0" smtClean="0"/>
              <a:t>Ocasiones históricas de la manifestación del don de lenguas</a:t>
            </a:r>
            <a:endParaRPr lang="es-SV" dirty="0"/>
          </a:p>
        </p:txBody>
      </p:sp>
      <p:sp>
        <p:nvSpPr>
          <p:cNvPr id="3" name="Marcador de contenido 2"/>
          <p:cNvSpPr>
            <a:spLocks noGrp="1"/>
          </p:cNvSpPr>
          <p:nvPr>
            <p:ph idx="1"/>
          </p:nvPr>
        </p:nvSpPr>
        <p:spPr>
          <a:xfrm>
            <a:off x="685344" y="1853468"/>
            <a:ext cx="7842836" cy="4304736"/>
          </a:xfrm>
        </p:spPr>
        <p:txBody>
          <a:bodyPr>
            <a:noAutofit/>
          </a:bodyPr>
          <a:lstStyle/>
          <a:p>
            <a:pPr marL="0" indent="0">
              <a:buNone/>
            </a:pPr>
            <a:r>
              <a:rPr lang="es-SV" dirty="0">
                <a:effectLst/>
              </a:rPr>
              <a:t>Hay tres (posiblemente cuatro) ocasiones históricas en el Nuevo Testamento cuando los creyentes hablaron en lenguas: </a:t>
            </a:r>
            <a:endParaRPr lang="es-SV" dirty="0" smtClean="0">
              <a:effectLst/>
            </a:endParaRPr>
          </a:p>
          <a:p>
            <a:r>
              <a:rPr lang="es-SV" dirty="0" smtClean="0">
                <a:effectLst/>
              </a:rPr>
              <a:t>a</a:t>
            </a:r>
            <a:r>
              <a:rPr lang="es-SV" dirty="0">
                <a:effectLst/>
              </a:rPr>
              <a:t>) En el día de PENTECOSTÉS (Hechos 2:1-11); </a:t>
            </a:r>
            <a:endParaRPr lang="es-SV" dirty="0" smtClean="0">
              <a:effectLst/>
            </a:endParaRPr>
          </a:p>
          <a:p>
            <a:r>
              <a:rPr lang="es-SV" dirty="0" smtClean="0">
                <a:effectLst/>
              </a:rPr>
              <a:t>b</a:t>
            </a:r>
            <a:r>
              <a:rPr lang="es-SV" dirty="0">
                <a:effectLst/>
              </a:rPr>
              <a:t>) En la casa de CORNELIO (Hechos_10:44-46);  </a:t>
            </a:r>
            <a:endParaRPr lang="es-SV" dirty="0" smtClean="0">
              <a:effectLst/>
            </a:endParaRPr>
          </a:p>
          <a:p>
            <a:r>
              <a:rPr lang="es-SV" dirty="0" smtClean="0">
                <a:effectLst/>
              </a:rPr>
              <a:t>c</a:t>
            </a:r>
            <a:r>
              <a:rPr lang="es-SV" dirty="0">
                <a:effectLst/>
              </a:rPr>
              <a:t>) Los discípulos de Juan el Bautista en Éfeso (Hechos 19:1-6).</a:t>
            </a:r>
          </a:p>
          <a:p>
            <a:r>
              <a:rPr lang="es-SV" dirty="0" smtClean="0">
                <a:effectLst/>
              </a:rPr>
              <a:t>d</a:t>
            </a:r>
            <a:r>
              <a:rPr lang="es-SV" dirty="0">
                <a:effectLst/>
              </a:rPr>
              <a:t>) Se infiere, los creyentes en Samaria (Hechos 8:14-18</a:t>
            </a:r>
            <a:r>
              <a:rPr lang="es-SV" dirty="0" smtClean="0">
                <a:effectLst/>
              </a:rPr>
              <a:t>)</a:t>
            </a:r>
          </a:p>
          <a:p>
            <a:pPr marL="0" indent="0">
              <a:buNone/>
            </a:pPr>
            <a:endParaRPr lang="es-SV" dirty="0">
              <a:effectLst/>
            </a:endParaRPr>
          </a:p>
          <a:p>
            <a:pPr marL="0" indent="0" algn="ctr">
              <a:buNone/>
            </a:pPr>
            <a:r>
              <a:rPr lang="es-SV" i="1" dirty="0">
                <a:effectLst/>
              </a:rPr>
              <a:t>Es posible también que los creyentes en Samaria tuvieran esta experiencia, aunque el texto no lo dice explícitamente</a:t>
            </a:r>
            <a:endParaRPr lang="es-SV" i="1" dirty="0"/>
          </a:p>
        </p:txBody>
      </p:sp>
    </p:spTree>
    <p:extLst>
      <p:ext uri="{BB962C8B-B14F-4D97-AF65-F5344CB8AC3E}">
        <p14:creationId xmlns:p14="http://schemas.microsoft.com/office/powerpoint/2010/main" val="2400857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347" y="161732"/>
            <a:ext cx="7765321" cy="883297"/>
          </a:xfrm>
        </p:spPr>
        <p:txBody>
          <a:bodyPr>
            <a:normAutofit fontScale="90000"/>
          </a:bodyPr>
          <a:lstStyle/>
          <a:p>
            <a:r>
              <a:rPr lang="es-SV" dirty="0" smtClean="0"/>
              <a:t>Razones por las que se dio el don de lenguas</a:t>
            </a:r>
            <a:endParaRPr lang="es-SV" dirty="0"/>
          </a:p>
        </p:txBody>
      </p:sp>
      <p:sp>
        <p:nvSpPr>
          <p:cNvPr id="3" name="Marcador de contenido 2"/>
          <p:cNvSpPr>
            <a:spLocks noGrp="1"/>
          </p:cNvSpPr>
          <p:nvPr>
            <p:ph idx="1"/>
          </p:nvPr>
        </p:nvSpPr>
        <p:spPr>
          <a:xfrm>
            <a:off x="378561" y="1189473"/>
            <a:ext cx="8448197" cy="5491245"/>
          </a:xfrm>
        </p:spPr>
        <p:txBody>
          <a:bodyPr>
            <a:normAutofit/>
          </a:bodyPr>
          <a:lstStyle/>
          <a:p>
            <a:r>
              <a:rPr lang="es-SV" dirty="0" smtClean="0">
                <a:effectLst/>
              </a:rPr>
              <a:t>A</a:t>
            </a:r>
            <a:r>
              <a:rPr lang="es-SV" dirty="0">
                <a:effectLst/>
              </a:rPr>
              <a:t>) En el día de Pentecostés era necesario que los apóstoles supieran, sin lugar a dudas, que el Espíritu en verdad había venido. Por eso les dio la señal de las lenguas, y también para que los moradores de Jerusalén, que procedían "de todas las naciones bajo el cielo" (Hechos 2.5), oyeran en sus propias lenguas "las maravillas de Dios" (Hechos 2.11).  </a:t>
            </a:r>
            <a:endParaRPr lang="es-SV" dirty="0" smtClean="0">
              <a:effectLst/>
            </a:endParaRPr>
          </a:p>
          <a:p>
            <a:r>
              <a:rPr lang="es-SV" dirty="0" smtClean="0">
                <a:effectLst/>
              </a:rPr>
              <a:t>B</a:t>
            </a:r>
            <a:r>
              <a:rPr lang="es-SV" dirty="0">
                <a:effectLst/>
              </a:rPr>
              <a:t>) En el caso de Cornelio, los judíos no creían que el evangelio pudiera pertenecer también a los gentiles. Por eso, cuando los gentiles recibieron a Cristo, hacía falta una señal que confirmara, ante los judíos, la capacidad de los gentiles de recibir al mismo Espíritu Santo de Dios (Hechos 11:1-18). </a:t>
            </a:r>
            <a:endParaRPr lang="es-SV" dirty="0" smtClean="0">
              <a:effectLst/>
            </a:endParaRPr>
          </a:p>
          <a:p>
            <a:r>
              <a:rPr lang="es-SV" dirty="0" smtClean="0">
                <a:effectLst/>
              </a:rPr>
              <a:t>C</a:t>
            </a:r>
            <a:r>
              <a:rPr lang="es-SV" dirty="0">
                <a:effectLst/>
              </a:rPr>
              <a:t>) Otro tanto sucedió con los efesios, que ni habían oído hablar del Espíritu Santo (Hechos 19:1-6). La señal de las lenguas se dio para confirmar que habían recibido al Espíritu.</a:t>
            </a:r>
          </a:p>
          <a:p>
            <a:endParaRPr lang="es-SV" dirty="0"/>
          </a:p>
        </p:txBody>
      </p:sp>
    </p:spTree>
    <p:extLst>
      <p:ext uri="{BB962C8B-B14F-4D97-AF65-F5344CB8AC3E}">
        <p14:creationId xmlns:p14="http://schemas.microsoft.com/office/powerpoint/2010/main" val="1816154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933" y="311021"/>
            <a:ext cx="8640147" cy="1326321"/>
          </a:xfrm>
        </p:spPr>
        <p:txBody>
          <a:bodyPr>
            <a:normAutofit fontScale="90000"/>
          </a:bodyPr>
          <a:lstStyle/>
          <a:p>
            <a:r>
              <a:rPr lang="es-SV" dirty="0" smtClean="0"/>
              <a:t>¿habrá alguna diferencia entre el don de lenguas en pentecostés y el de 1ª corintios 12 y 14</a:t>
            </a:r>
            <a:endParaRPr lang="es-SV" dirty="0"/>
          </a:p>
        </p:txBody>
      </p:sp>
      <p:sp>
        <p:nvSpPr>
          <p:cNvPr id="3" name="Marcador de contenido 2"/>
          <p:cNvSpPr>
            <a:spLocks noGrp="1"/>
          </p:cNvSpPr>
          <p:nvPr>
            <p:ph idx="1"/>
          </p:nvPr>
        </p:nvSpPr>
        <p:spPr>
          <a:xfrm>
            <a:off x="410547" y="2103872"/>
            <a:ext cx="8477533" cy="4390234"/>
          </a:xfrm>
        </p:spPr>
        <p:txBody>
          <a:bodyPr>
            <a:normAutofit lnSpcReduction="10000"/>
          </a:bodyPr>
          <a:lstStyle/>
          <a:p>
            <a:r>
              <a:rPr lang="es-SV" dirty="0">
                <a:effectLst/>
              </a:rPr>
              <a:t>El don de lenguas concedido en el día de Pentecostés fue algo excepcional y </a:t>
            </a:r>
            <a:r>
              <a:rPr lang="es-SV" dirty="0" smtClean="0">
                <a:effectLst/>
              </a:rPr>
              <a:t>según creen algunos, distinto </a:t>
            </a:r>
            <a:r>
              <a:rPr lang="es-SV" dirty="0">
                <a:effectLst/>
              </a:rPr>
              <a:t>del don del que Pablo habla en 1ª Corintios en los capítulos 12 y 14. Mientras Pedro y los apóstoles predicaban, todos oían en su propio idioma. Por otro lado, Pablo habla de un don continuado en forma de una expresión extática e ininteligible. Evidentemente no es una lengua entendible, y requiere un intérprete. Sin embargo el mismo apóstol Pablo hace mención que podría tratarse de idiomas en 1ª Corintios 14 y que algunos hombres y mujeres amadores de los dones anhelaban hablar en esos otros idiomas aunque nadie les entendiese; tomamos entonces como referencia los versículos 10 – 11; 18 – 19 donde </a:t>
            </a:r>
            <a:r>
              <a:rPr lang="es-SV" dirty="0" smtClean="0">
                <a:effectLst/>
              </a:rPr>
              <a:t>leemos:</a:t>
            </a:r>
            <a:endParaRPr lang="es-SV" dirty="0">
              <a:effectLst/>
            </a:endParaRPr>
          </a:p>
          <a:p>
            <a:endParaRPr lang="es-SV" dirty="0"/>
          </a:p>
        </p:txBody>
      </p:sp>
    </p:spTree>
    <p:extLst>
      <p:ext uri="{BB962C8B-B14F-4D97-AF65-F5344CB8AC3E}">
        <p14:creationId xmlns:p14="http://schemas.microsoft.com/office/powerpoint/2010/main" val="3441650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TM04033921[[fn=Damasco]]</Template>
  <TotalTime>231</TotalTime>
  <Words>2828</Words>
  <Application>Microsoft Office PowerPoint</Application>
  <PresentationFormat>Presentación en pantalla (4:3)</PresentationFormat>
  <Paragraphs>86</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Arial Narrow</vt:lpstr>
      <vt:lpstr>Bookman Old Style</vt:lpstr>
      <vt:lpstr>Rockwell</vt:lpstr>
      <vt:lpstr>Damask</vt:lpstr>
      <vt:lpstr>(El orden en el culto de la iglesia a Dios)</vt:lpstr>
      <vt:lpstr>texto clave</vt:lpstr>
      <vt:lpstr>Concepto clave</vt:lpstr>
      <vt:lpstr>introducción</vt:lpstr>
      <vt:lpstr>El origen de las lenguas</vt:lpstr>
      <vt:lpstr>El don de lenguas</vt:lpstr>
      <vt:lpstr>Ocasiones históricas de la manifestación del don de lenguas</vt:lpstr>
      <vt:lpstr>Razones por las que se dio el don de lenguas</vt:lpstr>
      <vt:lpstr>¿habrá alguna diferencia entre el don de lenguas en pentecostés y el de 1ª corintios 12 y 14</vt:lpstr>
      <vt:lpstr>¿habrá alguna diferencia entre el don de lenguas en pentecostés y el de 1ª corintios 12 y 14</vt:lpstr>
      <vt:lpstr>Propósitos del don de lenguas</vt:lpstr>
      <vt:lpstr>Normas Referentes Al Don de Lenguas</vt:lpstr>
      <vt:lpstr>Normas Referentes Al Don de Lenguas</vt:lpstr>
      <vt:lpstr>Normas Referentes Al Don de Lenguas</vt:lpstr>
      <vt:lpstr>Normas Referentes Al Don de Lenguas</vt:lpstr>
      <vt:lpstr>Normas Referentes Al Don de Lenguas</vt:lpstr>
      <vt:lpstr>Normas Referentes Al Don de Lenguas</vt:lpstr>
      <vt:lpstr>conclusiones</vt:lpstr>
      <vt:lpstr>conclusiones</vt:lpstr>
      <vt:lpstr>conclusiones</vt:lpstr>
      <vt:lpstr>conclusiones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hablar en lenguas (El orden en el culto de la iglesia a Dios)</dc:title>
  <dc:creator>CE12583 GERBER REYES</dc:creator>
  <cp:lastModifiedBy>CE12583 GERBER REYES</cp:lastModifiedBy>
  <cp:revision>25</cp:revision>
  <dcterms:created xsi:type="dcterms:W3CDTF">2016-05-12T02:13:28Z</dcterms:created>
  <dcterms:modified xsi:type="dcterms:W3CDTF">2016-05-14T14:42:10Z</dcterms:modified>
</cp:coreProperties>
</file>