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6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88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717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3284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0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94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750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562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926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493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520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F83A7870-D48D-49F6-836F-E380AB95496A}" type="datetimeFigureOut">
              <a:rPr lang="es-SV" smtClean="0"/>
              <a:t>31/12/2019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5036289-72F8-48E6-B2FD-7DE9EB24CAA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63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rucifixión y muerte de jesus">
            <a:extLst>
              <a:ext uri="{FF2B5EF4-FFF2-40B4-BE49-F238E27FC236}">
                <a16:creationId xmlns:a16="http://schemas.microsoft.com/office/drawing/2014/main" xmlns="" id="{44A6D892-51F0-45DC-8440-950DA9A1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57175"/>
            <a:ext cx="8644346" cy="63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6C6E90-B151-498F-8F7B-ADE391FEF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4" y="3174274"/>
            <a:ext cx="7475220" cy="1848394"/>
          </a:xfrm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s-SV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EL PLAN DE DIOS PARA REDIMIR AL HOMBRE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69075B1-48BE-4B68-90AD-CD44B9582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84" y="5207793"/>
            <a:ext cx="7867378" cy="1227909"/>
          </a:xfrm>
        </p:spPr>
        <p:txBody>
          <a:bodyPr>
            <a:normAutofit fontScale="92500" lnSpcReduction="10000"/>
          </a:bodyPr>
          <a:lstStyle/>
          <a:p>
            <a:r>
              <a:rPr lang="es-SV" sz="6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Cruz de Cristo</a:t>
            </a:r>
          </a:p>
          <a:p>
            <a:r>
              <a:rPr 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(La muerte de Jesús de Nazaret)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8399B4B-19A7-4017-85E9-F6153BBFFE36}"/>
              </a:ext>
            </a:extLst>
          </p:cNvPr>
          <p:cNvSpPr/>
          <p:nvPr/>
        </p:nvSpPr>
        <p:spPr>
          <a:xfrm>
            <a:off x="248194" y="379027"/>
            <a:ext cx="3095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cap="none" spc="0" dirty="0">
                <a:ln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 de Cristo Usulután 29 – diciembre – 2019</a:t>
            </a:r>
          </a:p>
        </p:txBody>
      </p:sp>
    </p:spTree>
    <p:extLst>
      <p:ext uri="{BB962C8B-B14F-4D97-AF65-F5344CB8AC3E}">
        <p14:creationId xmlns:p14="http://schemas.microsoft.com/office/powerpoint/2010/main" val="11870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60B8C8-850C-4819-8460-7C417F5A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FA55E35-D8C8-4862-B1BC-3589133D0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7808" r="2505"/>
          <a:stretch/>
        </p:blipFill>
        <p:spPr>
          <a:xfrm>
            <a:off x="300445" y="326571"/>
            <a:ext cx="8538279" cy="6230983"/>
          </a:xfrm>
        </p:spPr>
      </p:pic>
    </p:spTree>
    <p:extLst>
      <p:ext uri="{BB962C8B-B14F-4D97-AF65-F5344CB8AC3E}">
        <p14:creationId xmlns:p14="http://schemas.microsoft.com/office/powerpoint/2010/main" val="34816514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horadaron mis manos y mis pies">
            <a:extLst>
              <a:ext uri="{FF2B5EF4-FFF2-40B4-BE49-F238E27FC236}">
                <a16:creationId xmlns:a16="http://schemas.microsoft.com/office/drawing/2014/main" xmlns="" id="{F634B182-B6AA-4D1D-ACCA-6DA80FF2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51" y="944757"/>
            <a:ext cx="4728753" cy="55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89BC3E-0306-4B2B-9F33-FA60A750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217715"/>
            <a:ext cx="8712925" cy="827314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latin typeface="Arial Nova" panose="020B0504020202020204" pitchFamily="34" charset="0"/>
              </a:rPr>
              <a:t>SE HABLÓ DE SU MUERTE EN PROFECÍA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5D834A6-3C3B-4D23-92E6-8C200C3F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6" y="827919"/>
            <a:ext cx="3579222" cy="5812365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es-SV" sz="3200" dirty="0">
                <a:latin typeface="Abadi MT Condensed Extra Bold" panose="020B0A06030101010103" pitchFamily="34" charset="0"/>
              </a:rPr>
              <a:t>Por David, en detalle </a:t>
            </a:r>
          </a:p>
          <a:p>
            <a:pPr marL="34290" indent="0">
              <a:buNone/>
            </a:pPr>
            <a:r>
              <a:rPr lang="es-SV" sz="2800" dirty="0">
                <a:latin typeface="Abadi MT Condensed Extra Bold" panose="020B0A06030101010103" pitchFamily="34" charset="0"/>
              </a:rPr>
              <a:t>– </a:t>
            </a:r>
            <a:r>
              <a:rPr lang="es-SV" sz="2800" dirty="0">
                <a:latin typeface="Arial" panose="020B0604020202020204" pitchFamily="34" charset="0"/>
                <a:cs typeface="Arial" panose="020B0604020202020204" pitchFamily="34" charset="0"/>
              </a:rPr>
              <a:t>Salmos 22:1 – 18 </a:t>
            </a:r>
            <a:endParaRPr lang="es-SV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3200" dirty="0">
                <a:latin typeface="Abadi MT Condensed Extra Bold" panose="020B0A06030101010103" pitchFamily="34" charset="0"/>
              </a:rPr>
              <a:t>Por Isaías, hablando del sufrimiento – </a:t>
            </a:r>
            <a:r>
              <a:rPr lang="es-SV" sz="3200" dirty="0">
                <a:latin typeface="Arial" panose="020B0604020202020204" pitchFamily="34" charset="0"/>
                <a:cs typeface="Arial" panose="020B0604020202020204" pitchFamily="34" charset="0"/>
              </a:rPr>
              <a:t>Isaías 53</a:t>
            </a:r>
          </a:p>
          <a:p>
            <a:pPr marL="34290" indent="0">
              <a:buNone/>
            </a:pPr>
            <a:endParaRPr lang="es-SV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3200" dirty="0">
                <a:latin typeface="Abadi MT Condensed Extra Bold" panose="020B0A06030101010103" pitchFamily="34" charset="0"/>
              </a:rPr>
              <a:t>Aún por Dios mismo en el principio – </a:t>
            </a:r>
            <a:r>
              <a:rPr lang="es-SV" sz="2800" dirty="0">
                <a:latin typeface="Arial" panose="020B0604020202020204" pitchFamily="34" charset="0"/>
                <a:cs typeface="Arial" panose="020B0604020202020204" pitchFamily="34" charset="0"/>
              </a:rPr>
              <a:t>Génesis 3:14 – 15 </a:t>
            </a:r>
            <a:endParaRPr lang="es-SV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C175838-ABD8-4CFB-8384-C002398CCCB9}"/>
              </a:ext>
            </a:extLst>
          </p:cNvPr>
          <p:cNvSpPr/>
          <p:nvPr/>
        </p:nvSpPr>
        <p:spPr>
          <a:xfrm>
            <a:off x="4336870" y="1073221"/>
            <a:ext cx="4558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Porque perros me han rodeado; m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e ha cercado cuadrilla de malignos; </a:t>
            </a:r>
          </a:p>
          <a:p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 horadaron mis manos y mis pies. </a:t>
            </a:r>
            <a:r>
              <a:rPr 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Salmos 22:16</a:t>
            </a:r>
            <a:endParaRPr lang="es-SV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anose="020B0506020202040204" pitchFamily="34" charset="0"/>
            </a:endParaRPr>
          </a:p>
        </p:txBody>
      </p:sp>
      <p:pic>
        <p:nvPicPr>
          <p:cNvPr id="2050" name="Picture 2" descr="Resultado de imagen para horadaron mis manos y mis pies">
            <a:extLst>
              <a:ext uri="{FF2B5EF4-FFF2-40B4-BE49-F238E27FC236}">
                <a16:creationId xmlns:a16="http://schemas.microsoft.com/office/drawing/2014/main" xmlns="" id="{1A342EDE-707B-4B70-8AE6-48532AEB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29" y="4067905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isaías 53 5">
            <a:extLst>
              <a:ext uri="{FF2B5EF4-FFF2-40B4-BE49-F238E27FC236}">
                <a16:creationId xmlns:a16="http://schemas.microsoft.com/office/drawing/2014/main" xmlns="" id="{49A57F4E-DC1E-4907-A7CC-419A0B8F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93" y="827919"/>
            <a:ext cx="5123811" cy="58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saías 53 7">
            <a:extLst>
              <a:ext uri="{FF2B5EF4-FFF2-40B4-BE49-F238E27FC236}">
                <a16:creationId xmlns:a16="http://schemas.microsoft.com/office/drawing/2014/main" xmlns="" id="{0D70B2A4-AB73-4186-A213-0BCB59CF4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 b="14689"/>
          <a:stretch/>
        </p:blipFill>
        <p:spPr bwMode="auto">
          <a:xfrm>
            <a:off x="3771993" y="825015"/>
            <a:ext cx="5123811" cy="58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089E683-4AF0-4870-AEC8-8BCA2DF3B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92" y="823759"/>
            <a:ext cx="5123811" cy="58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4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raicion de judas">
            <a:extLst>
              <a:ext uri="{FF2B5EF4-FFF2-40B4-BE49-F238E27FC236}">
                <a16:creationId xmlns:a16="http://schemas.microsoft.com/office/drawing/2014/main" xmlns="" id="{69A0C27D-46CA-46B4-BC1A-40311C7D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3" y="1652451"/>
            <a:ext cx="5499463" cy="4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70A8CC-5CEA-4EDD-9CEA-3236E0F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296091"/>
            <a:ext cx="8190412" cy="1356360"/>
          </a:xfrm>
        </p:spPr>
        <p:txBody>
          <a:bodyPr/>
          <a:lstStyle/>
          <a:p>
            <a:pPr algn="ctr"/>
            <a:r>
              <a:rPr lang="es-SV" b="1" dirty="0"/>
              <a:t>A LOS DOCE APÓSTOLES LES FALTÓ LEALTAD Y FIDELIDAD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8B6E84-D82A-4448-ABD8-5B47615D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46" y="1787434"/>
            <a:ext cx="3166108" cy="4774475"/>
          </a:xfrm>
        </p:spPr>
        <p:txBody>
          <a:bodyPr>
            <a:noAutofit/>
          </a:bodyPr>
          <a:lstStyle/>
          <a:p>
            <a:r>
              <a:rPr lang="es-SV" sz="2800" dirty="0">
                <a:latin typeface="Abadi MT Condensed Extra Bold" panose="020B0A06030101010103" pitchFamily="34" charset="0"/>
              </a:rPr>
              <a:t>Judas traicionó a Jesús </a:t>
            </a:r>
            <a:r>
              <a:rPr lang="es-SV" sz="2800" dirty="0">
                <a:latin typeface="Arial Nova" panose="020B0504020202020204" pitchFamily="34" charset="0"/>
              </a:rPr>
              <a:t>– </a:t>
            </a:r>
            <a:r>
              <a:rPr lang="es-SV" dirty="0">
                <a:latin typeface="Arial Nova" panose="020B0504020202020204" pitchFamily="34" charset="0"/>
              </a:rPr>
              <a:t>Lucas 22:3 – 6, 47 – 53, Juan 18:1 – 12 </a:t>
            </a:r>
          </a:p>
          <a:p>
            <a:r>
              <a:rPr lang="es-SV" sz="2800" dirty="0" smtClean="0">
                <a:latin typeface="Abadi MT Condensed Extra Bold" panose="020B0A06030101010103" pitchFamily="34" charset="0"/>
              </a:rPr>
              <a:t>Pedro </a:t>
            </a:r>
            <a:r>
              <a:rPr lang="es-SV" sz="2800" dirty="0">
                <a:latin typeface="Abadi MT Condensed Extra Bold" panose="020B0A06030101010103" pitchFamily="34" charset="0"/>
              </a:rPr>
              <a:t>negó a Jesús </a:t>
            </a:r>
            <a:r>
              <a:rPr lang="es-SV" dirty="0">
                <a:latin typeface="Arial Nova" panose="020B0504020202020204" pitchFamily="34" charset="0"/>
              </a:rPr>
              <a:t>– Lucas 22:31 – 34, 54 – 62, Juan 18:15 – 18, 25 – 27 </a:t>
            </a:r>
          </a:p>
          <a:p>
            <a:r>
              <a:rPr lang="es-SV" sz="2800" dirty="0" smtClean="0">
                <a:latin typeface="Abadi MT Condensed Extra Bold" panose="020B0A06030101010103" pitchFamily="34" charset="0"/>
              </a:rPr>
              <a:t>Los </a:t>
            </a:r>
            <a:r>
              <a:rPr lang="es-SV" sz="2800" dirty="0">
                <a:latin typeface="Abadi MT Condensed Extra Bold" panose="020B0A06030101010103" pitchFamily="34" charset="0"/>
              </a:rPr>
              <a:t>otros huyeron </a:t>
            </a:r>
            <a:r>
              <a:rPr lang="es-SV" sz="2800" dirty="0">
                <a:latin typeface="Arial Nova" panose="020B0504020202020204" pitchFamily="34" charset="0"/>
              </a:rPr>
              <a:t>– </a:t>
            </a:r>
            <a:r>
              <a:rPr lang="es-SV" sz="2400" dirty="0">
                <a:latin typeface="Arial Nova" panose="020B0504020202020204" pitchFamily="34" charset="0"/>
              </a:rPr>
              <a:t>Marcos 14:43 – 50, Mateo 26:56</a:t>
            </a:r>
            <a:endParaRPr lang="es-SV" sz="2800" dirty="0">
              <a:latin typeface="Arial Nova" panose="020B0504020202020204" pitchFamily="34" charset="0"/>
            </a:endParaRPr>
          </a:p>
          <a:p>
            <a:endParaRPr lang="es-SV" sz="2800" dirty="0">
              <a:latin typeface="Abadi MT Condensed Extra Bold" panose="020B0A060301010101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A1B8959-7AF7-434E-916C-65EB61E76954}"/>
              </a:ext>
            </a:extLst>
          </p:cNvPr>
          <p:cNvSpPr/>
          <p:nvPr/>
        </p:nvSpPr>
        <p:spPr>
          <a:xfrm>
            <a:off x="4700405" y="1652451"/>
            <a:ext cx="40451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36" panose="020B7200000000000000" pitchFamily="34" charset="0"/>
              </a:rPr>
              <a:t>Los traidores </a:t>
            </a:r>
            <a:r>
              <a:rPr lang="es-E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36" panose="020B7200000000000000" pitchFamily="34" charset="0"/>
              </a:rPr>
              <a:t>tambien</a:t>
            </a:r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36" panose="020B7200000000000000" pitchFamily="34" charset="0"/>
              </a:rPr>
              <a:t> miran a los ojos</a:t>
            </a:r>
          </a:p>
        </p:txBody>
      </p:sp>
      <p:pic>
        <p:nvPicPr>
          <p:cNvPr id="3076" name="Picture 4" descr="Resultado de imagen para negacion de pedro">
            <a:extLst>
              <a:ext uri="{FF2B5EF4-FFF2-40B4-BE49-F238E27FC236}">
                <a16:creationId xmlns:a16="http://schemas.microsoft.com/office/drawing/2014/main" xmlns="" id="{42C6D881-6E0E-4E70-B0DC-30260537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2" y="1655619"/>
            <a:ext cx="5476875" cy="49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04A7541-EE00-45A9-B507-CF9DD473D755}"/>
              </a:ext>
            </a:extLst>
          </p:cNvPr>
          <p:cNvSpPr/>
          <p:nvPr/>
        </p:nvSpPr>
        <p:spPr>
          <a:xfrm>
            <a:off x="3502478" y="4846579"/>
            <a:ext cx="5243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36" panose="020B7200000000000000" pitchFamily="34" charset="0"/>
              </a:rPr>
              <a:t>Entonces, vuelto el Señor, miró a Pedro; y Pedro se acordó de la palabra del Señor, que le había dicho: Antes que el gallo cante, me negarás tres veces. </a:t>
            </a:r>
            <a:r>
              <a:rPr lang="es-ES" sz="2400" b="1" dirty="0" err="1">
                <a:solidFill>
                  <a:srgbClr val="FFFF00"/>
                </a:solidFill>
                <a:latin typeface="36" panose="020B7200000000000000" pitchFamily="34" charset="0"/>
              </a:rPr>
              <a:t>Lc</a:t>
            </a:r>
            <a:r>
              <a:rPr lang="es-ES" sz="2400" b="1" dirty="0">
                <a:solidFill>
                  <a:srgbClr val="FFFF00"/>
                </a:solidFill>
                <a:latin typeface="36" panose="020B7200000000000000" pitchFamily="34" charset="0"/>
              </a:rPr>
              <a:t>. 22:61</a:t>
            </a:r>
            <a:endParaRPr lang="es-SV" sz="2400" b="1" dirty="0">
              <a:solidFill>
                <a:srgbClr val="FFFF00"/>
              </a:solidFill>
              <a:latin typeface="36" panose="020B7200000000000000" pitchFamily="34" charset="0"/>
            </a:endParaRPr>
          </a:p>
        </p:txBody>
      </p:sp>
      <p:pic>
        <p:nvPicPr>
          <p:cNvPr id="3078" name="Picture 6" descr="Resultado de imagen para mateo 26 56">
            <a:extLst>
              <a:ext uri="{FF2B5EF4-FFF2-40B4-BE49-F238E27FC236}">
                <a16:creationId xmlns:a16="http://schemas.microsoft.com/office/drawing/2014/main" xmlns="" id="{A7937023-6059-4FAC-928A-CFDE6C0A6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r="3361" b="34962"/>
          <a:stretch/>
        </p:blipFill>
        <p:spPr bwMode="auto">
          <a:xfrm>
            <a:off x="3357153" y="1652449"/>
            <a:ext cx="5546363" cy="49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judas devuelve las 30 piezas de plata">
            <a:extLst>
              <a:ext uri="{FF2B5EF4-FFF2-40B4-BE49-F238E27FC236}">
                <a16:creationId xmlns:a16="http://schemas.microsoft.com/office/drawing/2014/main" xmlns="" id="{E1D17DC2-9A71-470D-B81A-0C52C51E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7" y="1147494"/>
            <a:ext cx="5675751" cy="31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C1EB75-301B-4540-895B-B71F69A2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3" y="230777"/>
            <a:ext cx="7406640" cy="866503"/>
          </a:xfrm>
        </p:spPr>
        <p:txBody>
          <a:bodyPr/>
          <a:lstStyle/>
          <a:p>
            <a:pPr algn="ctr"/>
            <a:r>
              <a:rPr lang="es-SV" b="1" dirty="0"/>
              <a:t>JESÚS ERA INOCENTE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DD372CF-D292-468D-8837-E44DE288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45" y="1097279"/>
            <a:ext cx="3048543" cy="5529944"/>
          </a:xfrm>
        </p:spPr>
        <p:txBody>
          <a:bodyPr>
            <a:normAutofit fontScale="92500"/>
          </a:bodyPr>
          <a:lstStyle/>
          <a:p>
            <a:r>
              <a:rPr lang="es-SV" sz="2800" dirty="0">
                <a:latin typeface="Abadi MT Condensed Extra Bold" panose="020B0A06030101010103" pitchFamily="34" charset="0"/>
              </a:rPr>
              <a:t>Judas sabía que Jesús era inocente – </a:t>
            </a:r>
            <a:r>
              <a:rPr lang="es-SV" sz="2800" dirty="0">
                <a:latin typeface="Arial Nova" panose="020B0504020202020204" pitchFamily="34" charset="0"/>
              </a:rPr>
              <a:t>Mateo 27:1 – 5</a:t>
            </a:r>
          </a:p>
          <a:p>
            <a:r>
              <a:rPr lang="es-SV" sz="2800" dirty="0">
                <a:latin typeface="Abadi MT Condensed Extra Bold" panose="020B0A06030101010103" pitchFamily="34" charset="0"/>
              </a:rPr>
              <a:t>Pilato sabía que Jesús era inocente – </a:t>
            </a:r>
            <a:r>
              <a:rPr lang="es-SV" sz="2800" dirty="0">
                <a:latin typeface="Arial Nova" panose="020B0504020202020204" pitchFamily="34" charset="0"/>
              </a:rPr>
              <a:t>Juan 18:28 – 19:12, énfasis en versículo 38.</a:t>
            </a:r>
          </a:p>
          <a:p>
            <a:r>
              <a:rPr lang="es-SV" sz="2800" dirty="0">
                <a:latin typeface="Abadi MT Condensed Extra Bold" panose="020B0A06030101010103" pitchFamily="34" charset="0"/>
              </a:rPr>
              <a:t>Jesús no cometió ningún pecado – </a:t>
            </a:r>
            <a:r>
              <a:rPr lang="es-SV" sz="2800" dirty="0">
                <a:latin typeface="Arial Nova" panose="020B0504020202020204" pitchFamily="34" charset="0"/>
              </a:rPr>
              <a:t>2ª_Corintios 5:21, Hebreos 4:15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98BBC71-DC46-4461-AA14-545B8B6723D5}"/>
              </a:ext>
            </a:extLst>
          </p:cNvPr>
          <p:cNvSpPr/>
          <p:nvPr/>
        </p:nvSpPr>
        <p:spPr>
          <a:xfrm>
            <a:off x="3239588" y="4374020"/>
            <a:ext cx="56757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latin typeface="36" panose="020B7200000000000000" pitchFamily="34" charset="0"/>
              </a:rPr>
              <a:t>3 Entonces Judas, el que le había entregado, viendo que era condenado, devolvió arrepentido las treinta piezas de </a:t>
            </a:r>
            <a:r>
              <a:rPr lang="es-ES" b="1" dirty="0">
                <a:latin typeface="36" panose="020B7200000000000000" pitchFamily="34" charset="0"/>
              </a:rPr>
              <a:t>plata a los principales sacerdotes y a los ancianos, 4 diciendo: Yo he pecado entregando sangre inocente. Mas ellos dijeron: ¿Qué nos importa a nosotros? ¡Allá tú! </a:t>
            </a:r>
            <a:endParaRPr lang="es-ES" sz="2200" b="1" dirty="0">
              <a:latin typeface="36" panose="020B7200000000000000" pitchFamily="34" charset="0"/>
            </a:endParaRPr>
          </a:p>
        </p:txBody>
      </p:sp>
      <p:pic>
        <p:nvPicPr>
          <p:cNvPr id="4102" name="Picture 6" descr="Resultado de imagen para pilato">
            <a:extLst>
              <a:ext uri="{FF2B5EF4-FFF2-40B4-BE49-F238E27FC236}">
                <a16:creationId xmlns:a16="http://schemas.microsoft.com/office/drawing/2014/main" xmlns="" id="{1D614DB7-CCD3-4B26-8E4E-38FD1AC7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6" y="1097277"/>
            <a:ext cx="5675751" cy="38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A87757B-C19E-4D6B-BE81-447F8A695F5B}"/>
              </a:ext>
            </a:extLst>
          </p:cNvPr>
          <p:cNvSpPr/>
          <p:nvPr/>
        </p:nvSpPr>
        <p:spPr>
          <a:xfrm>
            <a:off x="3381709" y="5097870"/>
            <a:ext cx="5571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36" panose="020B7200000000000000" pitchFamily="34" charset="0"/>
              </a:rPr>
              <a:t>Le dijo Pilato: ¿Qué es la verdad? </a:t>
            </a:r>
          </a:p>
          <a:p>
            <a:r>
              <a:rPr lang="es-ES" sz="2400" b="1" dirty="0">
                <a:latin typeface="36" panose="020B7200000000000000" pitchFamily="34" charset="0"/>
              </a:rPr>
              <a:t> Y cuando hubo dicho esto, salió otra vez a los judíos, y les dijo: Yo no hallo en él ningún delito. </a:t>
            </a:r>
            <a:endParaRPr lang="es-SV" sz="2400" b="1" dirty="0">
              <a:latin typeface="36" panose="020B7200000000000000" pitchFamily="34" charset="0"/>
            </a:endParaRPr>
          </a:p>
        </p:txBody>
      </p:sp>
      <p:pic>
        <p:nvPicPr>
          <p:cNvPr id="4104" name="Picture 8" descr="Imagen relacionada">
            <a:extLst>
              <a:ext uri="{FF2B5EF4-FFF2-40B4-BE49-F238E27FC236}">
                <a16:creationId xmlns:a16="http://schemas.microsoft.com/office/drawing/2014/main" xmlns="" id="{09C15B53-832C-4A17-9D26-19F25FC6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7" y="1045323"/>
            <a:ext cx="5701697" cy="55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1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xterior, puesta de sol, sol, nubes&#10;&#10;Descripción generada automáticamente">
            <a:extLst>
              <a:ext uri="{FF2B5EF4-FFF2-40B4-BE49-F238E27FC236}">
                <a16:creationId xmlns:a16="http://schemas.microsoft.com/office/drawing/2014/main" xmlns="" id="{C96FFB3D-71C1-4355-A26D-C4683A36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0" y="333103"/>
            <a:ext cx="8452759" cy="615342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EFA9A4-C19D-4DAC-8909-1951EF83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67" y="5377543"/>
            <a:ext cx="7406640" cy="918754"/>
          </a:xfrm>
        </p:spPr>
        <p:txBody>
          <a:bodyPr>
            <a:normAutofit fontScale="90000"/>
          </a:bodyPr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" panose="020B7200000000000000" pitchFamily="34" charset="0"/>
              </a:rPr>
              <a:t>Tú puedes tomar una decisión </a:t>
            </a:r>
            <a:r>
              <a:rPr lang="es-SV" b="1" dirty="0"/>
              <a:t>HOY</a:t>
            </a:r>
          </a:p>
        </p:txBody>
      </p:sp>
    </p:spTree>
    <p:extLst>
      <p:ext uri="{BB962C8B-B14F-4D97-AF65-F5344CB8AC3E}">
        <p14:creationId xmlns:p14="http://schemas.microsoft.com/office/powerpoint/2010/main" val="25996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778C46-2175-42CE-A565-D880AC70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83029"/>
            <a:ext cx="8503920" cy="87956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SV" sz="3200" b="1" dirty="0">
                <a:latin typeface="Zurich Cn BT" panose="020B0506020202040204" pitchFamily="34" charset="0"/>
              </a:rPr>
              <a:t>EL SUFRIMIENTO DE JESÚS EN SU MUERTE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F63FB068-50AB-4DA9-AE31-10A9FC56DCD7}"/>
              </a:ext>
            </a:extLst>
          </p:cNvPr>
          <p:cNvSpPr/>
          <p:nvPr/>
        </p:nvSpPr>
        <p:spPr>
          <a:xfrm>
            <a:off x="295002" y="1724297"/>
            <a:ext cx="1907178" cy="1828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CA580319-5B67-41B6-A469-C5392450752F}"/>
              </a:ext>
            </a:extLst>
          </p:cNvPr>
          <p:cNvSpPr/>
          <p:nvPr/>
        </p:nvSpPr>
        <p:spPr>
          <a:xfrm>
            <a:off x="2516233" y="1743891"/>
            <a:ext cx="1907178" cy="18288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A23AEDEE-786B-45A7-A769-E239E8BAE0E4}"/>
              </a:ext>
            </a:extLst>
          </p:cNvPr>
          <p:cNvSpPr/>
          <p:nvPr/>
        </p:nvSpPr>
        <p:spPr>
          <a:xfrm>
            <a:off x="4737462" y="1743891"/>
            <a:ext cx="1907178" cy="18288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40C9A304-4025-4A1A-A7D2-204809FF077F}"/>
              </a:ext>
            </a:extLst>
          </p:cNvPr>
          <p:cNvSpPr/>
          <p:nvPr/>
        </p:nvSpPr>
        <p:spPr>
          <a:xfrm>
            <a:off x="6954882" y="1743890"/>
            <a:ext cx="1907178" cy="1828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EE5174EF-AC85-4226-A575-86548A537A32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578531" y="1162594"/>
            <a:ext cx="0" cy="326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857A31C3-FD0B-4A5A-8639-FD3D8613138B}"/>
              </a:ext>
            </a:extLst>
          </p:cNvPr>
          <p:cNvCxnSpPr>
            <a:cxnSpLocks/>
          </p:cNvCxnSpPr>
          <p:nvPr/>
        </p:nvCxnSpPr>
        <p:spPr>
          <a:xfrm>
            <a:off x="1223553" y="1489166"/>
            <a:ext cx="670995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351D2A6A-1B42-4D4F-95E2-C7145715DB6A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248591" y="1489166"/>
            <a:ext cx="0" cy="2351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5B1F8F76-64DD-4899-A017-FA6B7D22134D}"/>
              </a:ext>
            </a:extLst>
          </p:cNvPr>
          <p:cNvCxnSpPr>
            <a:cxnSpLocks/>
          </p:cNvCxnSpPr>
          <p:nvPr/>
        </p:nvCxnSpPr>
        <p:spPr>
          <a:xfrm>
            <a:off x="7908471" y="1512025"/>
            <a:ext cx="0" cy="2351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7D99B6DD-C579-42D8-9DB7-11210776A8B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69822" y="1489166"/>
            <a:ext cx="0" cy="254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FF8DDA9D-E885-41CB-ADD8-DBD46C8B23D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691051" y="1489166"/>
            <a:ext cx="0" cy="254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CF04C79C-8900-4F45-B392-DA96D1E16DCC}"/>
              </a:ext>
            </a:extLst>
          </p:cNvPr>
          <p:cNvSpPr/>
          <p:nvPr/>
        </p:nvSpPr>
        <p:spPr>
          <a:xfrm>
            <a:off x="384264" y="3866605"/>
            <a:ext cx="1817915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>
                <a:latin typeface="Zurich Cn BT" panose="020B0506020202040204" pitchFamily="34" charset="0"/>
              </a:rPr>
              <a:t>Le azotaron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2DA9F9A5-6642-410B-B21F-7EB6FC89AB38}"/>
              </a:ext>
            </a:extLst>
          </p:cNvPr>
          <p:cNvSpPr/>
          <p:nvPr/>
        </p:nvSpPr>
        <p:spPr>
          <a:xfrm>
            <a:off x="2516232" y="3866605"/>
            <a:ext cx="1907177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>
                <a:latin typeface="Zurich Cn BT" panose="020B0506020202040204" pitchFamily="34" charset="0"/>
              </a:rPr>
              <a:t>Se burlaron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9A91CEEA-D743-4501-A1A5-49E6892C412F}"/>
              </a:ext>
            </a:extLst>
          </p:cNvPr>
          <p:cNvSpPr/>
          <p:nvPr/>
        </p:nvSpPr>
        <p:spPr>
          <a:xfrm>
            <a:off x="4737462" y="3866605"/>
            <a:ext cx="1907177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>
                <a:latin typeface="Zurich Cn BT" panose="020B0506020202040204" pitchFamily="34" charset="0"/>
              </a:rPr>
              <a:t>Le crucificaron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876DD980-47B4-4ADF-99A4-C1077D08B78B}"/>
              </a:ext>
            </a:extLst>
          </p:cNvPr>
          <p:cNvSpPr/>
          <p:nvPr/>
        </p:nvSpPr>
        <p:spPr>
          <a:xfrm>
            <a:off x="6831874" y="3866605"/>
            <a:ext cx="2030186" cy="496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>
                <a:latin typeface="Zurich Cn BT" panose="020B0506020202040204" pitchFamily="34" charset="0"/>
              </a:rPr>
              <a:t>Separado de Dios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100C550D-284C-434A-A3E0-9EFF11C3FA8E}"/>
              </a:ext>
            </a:extLst>
          </p:cNvPr>
          <p:cNvSpPr/>
          <p:nvPr/>
        </p:nvSpPr>
        <p:spPr>
          <a:xfrm>
            <a:off x="282753" y="4432108"/>
            <a:ext cx="2020935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>
                <a:latin typeface="Zurich Cn BT" panose="020B0506020202040204" pitchFamily="34" charset="0"/>
              </a:rPr>
              <a:t>Así que, entonces tomó Pilato a Jesús, y le azotó. </a:t>
            </a:r>
            <a:r>
              <a:rPr lang="es-ES" sz="1200" b="1" dirty="0">
                <a:solidFill>
                  <a:prstClr val="black"/>
                </a:solidFill>
                <a:latin typeface="Zurich Cn BT" panose="020B0506020202040204" pitchFamily="34" charset="0"/>
              </a:rPr>
              <a:t>Y los soldados entretejieron una corona de espinas, y la pusieron sobre su cabeza, y le vistieron con un manto de púrpura; y le decían: ¡Salve, Rey de los judíos! y le daban de bofetadas.</a:t>
            </a:r>
            <a:endParaRPr lang="es-SV" sz="1200" b="1" dirty="0">
              <a:latin typeface="Zurich Cn BT" panose="020B0506020202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63203E5F-6B49-45A4-B31C-7DC096681106}"/>
              </a:ext>
            </a:extLst>
          </p:cNvPr>
          <p:cNvSpPr/>
          <p:nvPr/>
        </p:nvSpPr>
        <p:spPr>
          <a:xfrm>
            <a:off x="2516232" y="4432108"/>
            <a:ext cx="1907177" cy="22775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>
                <a:latin typeface="Zurich Cn BT" panose="020B0506020202040204" pitchFamily="34" charset="0"/>
              </a:rPr>
              <a:t>Y el pueblo estaba mirando; y aun los gobernantes se burlaban de él, diciendo: A otros salvó; sálvese a sí mismo, si éste es el Cristo, el escogido de Dios.</a:t>
            </a:r>
          </a:p>
          <a:p>
            <a:endParaRPr lang="es-SV" sz="1000" b="1" dirty="0">
              <a:latin typeface="Zurich Cn BT" panose="020B0506020202040204" pitchFamily="34" charset="0"/>
            </a:endParaRPr>
          </a:p>
          <a:p>
            <a:endParaRPr lang="es-SV" sz="1000" b="1" dirty="0">
              <a:latin typeface="Zurich Cn BT" panose="020B0506020202040204" pitchFamily="34" charset="0"/>
            </a:endParaRPr>
          </a:p>
          <a:p>
            <a:endParaRPr lang="es-SV" sz="500" b="1" dirty="0">
              <a:latin typeface="Zurich Cn BT" panose="020B050602020204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DA470555-F1E4-4385-B6ED-5125661AB664}"/>
              </a:ext>
            </a:extLst>
          </p:cNvPr>
          <p:cNvSpPr txBox="1"/>
          <p:nvPr/>
        </p:nvSpPr>
        <p:spPr>
          <a:xfrm>
            <a:off x="530407" y="3549524"/>
            <a:ext cx="152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latin typeface="Arial Nova" panose="020B0504020202020204" pitchFamily="34" charset="0"/>
              </a:rPr>
              <a:t>Juan 19:1-3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2E203B49-6FFC-4187-91C4-3663939A4917}"/>
              </a:ext>
            </a:extLst>
          </p:cNvPr>
          <p:cNvSpPr txBox="1"/>
          <p:nvPr/>
        </p:nvSpPr>
        <p:spPr>
          <a:xfrm>
            <a:off x="2667546" y="3549524"/>
            <a:ext cx="152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latin typeface="Arial Nova" panose="020B0504020202020204" pitchFamily="34" charset="0"/>
              </a:rPr>
              <a:t>Lucas 23:35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7D9081AC-381C-47C6-B74A-C0D65C6A91A5}"/>
              </a:ext>
            </a:extLst>
          </p:cNvPr>
          <p:cNvSpPr/>
          <p:nvPr/>
        </p:nvSpPr>
        <p:spPr>
          <a:xfrm>
            <a:off x="4720593" y="4432108"/>
            <a:ext cx="1924046" cy="22236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>
                <a:latin typeface="Zurich Cn BT" panose="020B0506020202040204" pitchFamily="34" charset="0"/>
              </a:rPr>
              <a:t>Le dieron a beber vinagre mezclado con hiel; pero después de haberlo probado, no quiso beberlo. Y le crucificaron allí…</a:t>
            </a:r>
          </a:p>
          <a:p>
            <a:endParaRPr lang="es-ES" sz="1600" b="1" dirty="0">
              <a:latin typeface="Zurich Cn BT" panose="020B0506020202040204" pitchFamily="34" charset="0"/>
            </a:endParaRPr>
          </a:p>
          <a:p>
            <a:endParaRPr lang="es-ES" sz="1050" b="1" dirty="0">
              <a:latin typeface="Zurich Cn BT" panose="020B050602020204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2163BD06-A3A9-4519-A819-46CF420B7AD1}"/>
              </a:ext>
            </a:extLst>
          </p:cNvPr>
          <p:cNvSpPr txBox="1"/>
          <p:nvPr/>
        </p:nvSpPr>
        <p:spPr>
          <a:xfrm>
            <a:off x="4670786" y="3546730"/>
            <a:ext cx="190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latin typeface="Arial Nova" panose="020B0504020202020204" pitchFamily="34" charset="0"/>
              </a:rPr>
              <a:t>Mateo 27:34, 35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84A64637-D02F-4C67-85CD-63683374A2C5}"/>
              </a:ext>
            </a:extLst>
          </p:cNvPr>
          <p:cNvSpPr txBox="1"/>
          <p:nvPr/>
        </p:nvSpPr>
        <p:spPr>
          <a:xfrm>
            <a:off x="6786148" y="3546730"/>
            <a:ext cx="207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latin typeface="Arial Nova" panose="020B0504020202020204" pitchFamily="34" charset="0"/>
              </a:rPr>
              <a:t>Marcos 15::33, 34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96FAB2B9-4766-4964-88DD-3BA41A72A54B}"/>
              </a:ext>
            </a:extLst>
          </p:cNvPr>
          <p:cNvSpPr/>
          <p:nvPr/>
        </p:nvSpPr>
        <p:spPr>
          <a:xfrm>
            <a:off x="6741514" y="4432108"/>
            <a:ext cx="2165179" cy="21544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>
                <a:latin typeface="Zurich Cn BT" panose="020B0506020202040204" pitchFamily="34" charset="0"/>
              </a:rPr>
              <a:t>Cuando vino la hora sexta, hubo tinieblas sobre toda la tierra hasta la hora novena. </a:t>
            </a:r>
            <a:r>
              <a:rPr lang="es-ES" sz="1200" b="1" dirty="0">
                <a:solidFill>
                  <a:prstClr val="black"/>
                </a:solidFill>
                <a:latin typeface="Zurich Cn BT" panose="020B0506020202040204" pitchFamily="34" charset="0"/>
              </a:rPr>
              <a:t>Y a la hora novena Jesús clamó a gran voz, diciendo: </a:t>
            </a:r>
            <a:r>
              <a:rPr lang="es-ES" sz="1200" b="1" dirty="0">
                <a:solidFill>
                  <a:srgbClr val="FF0000"/>
                </a:solidFill>
                <a:latin typeface="Zurich Cn BT" panose="020B0506020202040204" pitchFamily="34" charset="0"/>
              </a:rPr>
              <a:t>Eloi, Eloi, ¿lama </a:t>
            </a:r>
            <a:r>
              <a:rPr lang="es-ES" sz="1200" b="1" dirty="0" err="1">
                <a:solidFill>
                  <a:srgbClr val="FF0000"/>
                </a:solidFill>
                <a:latin typeface="Zurich Cn BT" panose="020B0506020202040204" pitchFamily="34" charset="0"/>
              </a:rPr>
              <a:t>sabactani</a:t>
            </a:r>
            <a:r>
              <a:rPr lang="es-ES" sz="1200" b="1" dirty="0">
                <a:solidFill>
                  <a:srgbClr val="FF0000"/>
                </a:solidFill>
                <a:latin typeface="Zurich Cn BT" panose="020B0506020202040204" pitchFamily="34" charset="0"/>
              </a:rPr>
              <a:t>?</a:t>
            </a:r>
            <a:r>
              <a:rPr lang="es-ES" sz="1200" b="1" dirty="0">
                <a:solidFill>
                  <a:prstClr val="black"/>
                </a:solidFill>
                <a:latin typeface="Zurich Cn BT" panose="020B0506020202040204" pitchFamily="34" charset="0"/>
              </a:rPr>
              <a:t> que traducido es: </a:t>
            </a:r>
            <a:r>
              <a:rPr lang="es-ES" sz="1200" b="1" dirty="0">
                <a:solidFill>
                  <a:srgbClr val="FF0000"/>
                </a:solidFill>
                <a:latin typeface="Zurich Cn BT" panose="020B0506020202040204" pitchFamily="34" charset="0"/>
              </a:rPr>
              <a:t>Dios mío, Dios mío, ¿por qué me has desamparado?</a:t>
            </a:r>
          </a:p>
          <a:p>
            <a:endParaRPr lang="es-SV" sz="1400" b="1" dirty="0">
              <a:latin typeface="Zurich Cn BT" panose="020B05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6C3EB-4514-48EC-91A4-F5CE3ED5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73" y="222069"/>
            <a:ext cx="7858941" cy="783771"/>
          </a:xfrm>
        </p:spPr>
        <p:txBody>
          <a:bodyPr>
            <a:normAutofit/>
          </a:bodyPr>
          <a:lstStyle/>
          <a:p>
            <a:r>
              <a:rPr lang="es-SV" sz="3200" b="1" dirty="0"/>
              <a:t>LAS PALABRAS DE JESÚS DESDE LA CRUZ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E8FA6FA-1EDC-4603-82FE-B2FB279B7D1B}"/>
              </a:ext>
            </a:extLst>
          </p:cNvPr>
          <p:cNvSpPr/>
          <p:nvPr/>
        </p:nvSpPr>
        <p:spPr>
          <a:xfrm>
            <a:off x="302078" y="895233"/>
            <a:ext cx="85398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8080"/>
                </a:solidFill>
                <a:latin typeface="Zurich Cn BT" panose="020B0506020202040204" pitchFamily="34" charset="0"/>
              </a:rPr>
              <a:t>Lucas 23:34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 Y Jesús decía: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Padre, perdónalos, porque no saben lo que hacen.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</a:t>
            </a:r>
          </a:p>
          <a:p>
            <a:r>
              <a:rPr lang="es-ES" sz="2000" b="1" dirty="0">
                <a:solidFill>
                  <a:srgbClr val="008080"/>
                </a:solidFill>
                <a:latin typeface="Zurich Cn BT" panose="020B0506020202040204" pitchFamily="34" charset="0"/>
              </a:rPr>
              <a:t>Lucas 23:43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 Entonces Jesús le dijo: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De cierto te digo que hoy estarás conmigo en el paraíso.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</a:t>
            </a:r>
          </a:p>
          <a:p>
            <a:r>
              <a:rPr lang="es-ES" sz="2000" b="1" dirty="0">
                <a:solidFill>
                  <a:srgbClr val="008080"/>
                </a:solidFill>
                <a:latin typeface="Zurich Cn BT" panose="020B0506020202040204" pitchFamily="34" charset="0"/>
              </a:rPr>
              <a:t>Jua 19:26-27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 Cuando vio Jesús a su madre, y al discípulo a quien él amaba, que estaba presente, dijo a su madre: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Mujer, he ahí tu hijo.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Después dijo al discípulo: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He ahí tu madre.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Y desde aquella hora el discípulo la recibió en su casa. </a:t>
            </a:r>
          </a:p>
          <a:p>
            <a:r>
              <a:rPr lang="es-ES" sz="2000" b="1" dirty="0">
                <a:solidFill>
                  <a:srgbClr val="008080"/>
                </a:solidFill>
                <a:latin typeface="Zurich Cn BT" panose="020B0506020202040204" pitchFamily="34" charset="0"/>
              </a:rPr>
              <a:t>Marcos 15:34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 Y a la hora novena Jesús clamó a gran voz, diciendo: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Eloi, Eloi, ¿lama </a:t>
            </a:r>
            <a:r>
              <a:rPr lang="es-ES" sz="2000" b="1" dirty="0" err="1">
                <a:solidFill>
                  <a:srgbClr val="FF0000"/>
                </a:solidFill>
                <a:latin typeface="Zurich Cn BT" panose="020B0506020202040204" pitchFamily="34" charset="0"/>
              </a:rPr>
              <a:t>sabactani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?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que traducido es: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Dios mío, Dios mío, ¿por qué me has desamparado?</a:t>
            </a:r>
            <a:endParaRPr lang="es-SV" sz="2000" b="1" dirty="0">
              <a:latin typeface="Zurich Cn BT" panose="020B0506020202040204" pitchFamily="34" charset="0"/>
            </a:endParaRPr>
          </a:p>
          <a:p>
            <a:r>
              <a:rPr lang="es-ES" sz="2000" b="1" dirty="0">
                <a:solidFill>
                  <a:srgbClr val="008080"/>
                </a:solidFill>
                <a:latin typeface="Zurich Cn BT" panose="020B0506020202040204" pitchFamily="34" charset="0"/>
              </a:rPr>
              <a:t>Juan 19:28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 Después de esto, sabiendo Jesús que ya todo estaba consumado, dijo, para que la Escritura se cumpliese: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Tengo sed.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</a:t>
            </a:r>
          </a:p>
          <a:p>
            <a:r>
              <a:rPr lang="es-ES" sz="2000" b="1" dirty="0">
                <a:solidFill>
                  <a:srgbClr val="008080"/>
                </a:solidFill>
                <a:latin typeface="Zurich Cn BT" panose="020B0506020202040204" pitchFamily="34" charset="0"/>
              </a:rPr>
              <a:t>Jua 19:30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 Cuando Jesús hubo tomado el vinagre, dijo: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Consumado es.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Y habiendo inclinado la cabeza, entregó el espíritu. </a:t>
            </a:r>
          </a:p>
          <a:p>
            <a:r>
              <a:rPr lang="es-ES" sz="2000" b="1" dirty="0">
                <a:solidFill>
                  <a:srgbClr val="008080"/>
                </a:solidFill>
                <a:latin typeface="Zurich Cn BT" panose="020B0506020202040204" pitchFamily="34" charset="0"/>
              </a:rPr>
              <a:t>Luc 23:46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 Entonces Jesús, clamando a gran voz, dijo: </a:t>
            </a:r>
            <a:r>
              <a:rPr lang="es-ES" sz="2000" b="1" dirty="0">
                <a:solidFill>
                  <a:srgbClr val="FF0000"/>
                </a:solidFill>
                <a:latin typeface="Zurich Cn BT" panose="020B0506020202040204" pitchFamily="34" charset="0"/>
              </a:rPr>
              <a:t>Padre, en tus manos encomiendo mi espíritu.</a:t>
            </a:r>
            <a:r>
              <a:rPr lang="es-ES" sz="2000" b="1" dirty="0">
                <a:solidFill>
                  <a:prstClr val="black"/>
                </a:solidFill>
                <a:latin typeface="Zurich Cn BT" panose="020B0506020202040204" pitchFamily="34" charset="0"/>
              </a:rPr>
              <a:t> Y habiendo dicho esto, expiró. </a:t>
            </a:r>
          </a:p>
          <a:p>
            <a:endParaRPr lang="es-ES" sz="2200" b="1" dirty="0">
              <a:solidFill>
                <a:prstClr val="black"/>
              </a:solidFill>
              <a:latin typeface="Zurich Cn BT" panose="020B05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C0878E-57EE-4202-A037-E49165DB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4" y="309154"/>
            <a:ext cx="7406640" cy="1356360"/>
          </a:xfrm>
        </p:spPr>
        <p:txBody>
          <a:bodyPr/>
          <a:lstStyle/>
          <a:p>
            <a:pPr algn="ctr"/>
            <a:r>
              <a:rPr lang="es-SV" b="1" dirty="0"/>
              <a:t>EL PODER Y LA GLORIA EN LA CRUZ – SU MUERTE –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865F63-1254-4B40-A99C-DC66CBF5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1567541"/>
            <a:ext cx="3735976" cy="5192486"/>
          </a:xfrm>
        </p:spPr>
        <p:txBody>
          <a:bodyPr>
            <a:normAutofit fontScale="85000" lnSpcReduction="20000"/>
          </a:bodyPr>
          <a:lstStyle/>
          <a:p>
            <a:r>
              <a:rPr lang="es-SV" sz="2800" b="1" dirty="0"/>
              <a:t>Por medio de su muerte pudo atraer a los hombres hacia él </a:t>
            </a:r>
            <a:r>
              <a:rPr lang="es-SV" sz="2800" b="1" dirty="0">
                <a:solidFill>
                  <a:srgbClr val="00B050"/>
                </a:solidFill>
              </a:rPr>
              <a:t>– Juan 12:24, 32 – 33 </a:t>
            </a:r>
          </a:p>
          <a:p>
            <a:r>
              <a:rPr lang="es-SV" sz="2800" b="1" dirty="0"/>
              <a:t>Su muerte muestra lo que quiere decir «amor» </a:t>
            </a:r>
            <a:r>
              <a:rPr lang="es-SV" sz="2800" b="1" dirty="0">
                <a:solidFill>
                  <a:srgbClr val="00B050"/>
                </a:solidFill>
              </a:rPr>
              <a:t>Juan 10:11, 17 – 18 </a:t>
            </a:r>
          </a:p>
          <a:p>
            <a:r>
              <a:rPr lang="es-SV" sz="2800" b="1" dirty="0"/>
              <a:t>Por su muerte derrotó a Satanás </a:t>
            </a:r>
            <a:r>
              <a:rPr lang="es-SV" sz="2800" b="1" dirty="0">
                <a:solidFill>
                  <a:srgbClr val="00B050"/>
                </a:solidFill>
              </a:rPr>
              <a:t>– Hebreos 2:14 – 15 </a:t>
            </a:r>
          </a:p>
          <a:p>
            <a:r>
              <a:rPr lang="es-SV" sz="2800" b="1" dirty="0"/>
              <a:t>Nos consiguió la santificación dada por Dios – </a:t>
            </a:r>
            <a:r>
              <a:rPr lang="es-SV" sz="2800" b="1" dirty="0">
                <a:solidFill>
                  <a:srgbClr val="00B050"/>
                </a:solidFill>
              </a:rPr>
              <a:t>Hebreos 10:10</a:t>
            </a:r>
          </a:p>
          <a:p>
            <a:r>
              <a:rPr lang="es-SV" sz="2800" b="1" dirty="0"/>
              <a:t>Por su muerte ahora es Señor todopoderoso – </a:t>
            </a:r>
            <a:r>
              <a:rPr lang="es-SV" sz="2800" b="1" dirty="0">
                <a:solidFill>
                  <a:srgbClr val="00B050"/>
                </a:solidFill>
              </a:rPr>
              <a:t>Hebreos 12:1 – 2, Filipenses 2:5 – 11 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EE7951AE-E649-47C0-9FE1-7756E111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6" y="1574074"/>
            <a:ext cx="4974772" cy="497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juan 12 33">
            <a:extLst>
              <a:ext uri="{FF2B5EF4-FFF2-40B4-BE49-F238E27FC236}">
                <a16:creationId xmlns:a16="http://schemas.microsoft.com/office/drawing/2014/main" xmlns="" id="{33FAEFC9-83BE-45A1-93BB-C20E3DE4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6" y="1574074"/>
            <a:ext cx="4974772" cy="497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juan 10 17-18">
            <a:extLst>
              <a:ext uri="{FF2B5EF4-FFF2-40B4-BE49-F238E27FC236}">
                <a16:creationId xmlns:a16="http://schemas.microsoft.com/office/drawing/2014/main" xmlns="" id="{595AAFC1-3F68-4498-A981-71E01DBB8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7"/>
          <a:stretch/>
        </p:blipFill>
        <p:spPr bwMode="auto">
          <a:xfrm>
            <a:off x="3866606" y="1574074"/>
            <a:ext cx="4974771" cy="49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A124BEA-AAD3-4E52-A839-57B200D0FC18}"/>
              </a:ext>
            </a:extLst>
          </p:cNvPr>
          <p:cNvSpPr/>
          <p:nvPr/>
        </p:nvSpPr>
        <p:spPr>
          <a:xfrm>
            <a:off x="4269377" y="16655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17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 Por eso me ama el Padre, porque yo pongo mi vida, para volverla a tomar. </a:t>
            </a:r>
          </a:p>
          <a:p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18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  Nadie me la quita, sino que yo de mí mismo la pongo. Tengo poder para ponerla, y tengo poder para volverla a tomar. Este mandamiento recibí de mi Padre. </a:t>
            </a:r>
          </a:p>
        </p:txBody>
      </p:sp>
      <p:pic>
        <p:nvPicPr>
          <p:cNvPr id="1032" name="Picture 8" descr="Resultado de imagen para hebreos 2 14-15">
            <a:extLst>
              <a:ext uri="{FF2B5EF4-FFF2-40B4-BE49-F238E27FC236}">
                <a16:creationId xmlns:a16="http://schemas.microsoft.com/office/drawing/2014/main" xmlns="" id="{3E540B83-DF28-4F43-B8BD-F0CB57EA1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57" r="8738"/>
          <a:stretch/>
        </p:blipFill>
        <p:spPr bwMode="auto">
          <a:xfrm>
            <a:off x="3866605" y="1574073"/>
            <a:ext cx="4974772" cy="4974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273E92E-96BC-4AAD-8AFC-096A9DDCB1C7}"/>
              </a:ext>
            </a:extLst>
          </p:cNvPr>
          <p:cNvSpPr/>
          <p:nvPr/>
        </p:nvSpPr>
        <p:spPr>
          <a:xfrm>
            <a:off x="3866604" y="1574071"/>
            <a:ext cx="4974771" cy="25699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ES" sz="1900" b="1" dirty="0">
              <a:latin typeface="Zurich Cn BT" panose="020B0506020202040204" pitchFamily="34" charset="0"/>
            </a:endParaRPr>
          </a:p>
          <a:p>
            <a:pPr algn="ctr"/>
            <a:endParaRPr lang="es-ES" sz="1900" b="1" dirty="0">
              <a:latin typeface="Zurich Cn BT" panose="020B0506020202040204" pitchFamily="34" charset="0"/>
            </a:endParaRPr>
          </a:p>
          <a:p>
            <a:pPr algn="ctr"/>
            <a:endParaRPr lang="es-ES" sz="1900" b="1" dirty="0">
              <a:latin typeface="Zurich Cn BT" panose="020B0506020202040204" pitchFamily="34" charset="0"/>
            </a:endParaRPr>
          </a:p>
          <a:p>
            <a:pPr algn="ctr"/>
            <a:r>
              <a:rPr lang="es-E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" panose="020B7200000000000000" pitchFamily="34" charset="0"/>
              </a:rPr>
              <a:t>En esa voluntad somos santificados mediante la ofrenda del cuerpo de Jesucristo hecha una vez para siempre.</a:t>
            </a:r>
          </a:p>
          <a:p>
            <a:pPr algn="ctr"/>
            <a:r>
              <a:rPr lang="es-ES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Hebreos 10:10</a:t>
            </a:r>
          </a:p>
          <a:p>
            <a:pPr algn="ctr"/>
            <a:r>
              <a:rPr lang="es-ES" sz="2800" b="1" dirty="0">
                <a:latin typeface="Zurich Cn BT" panose="020B0506020202040204" pitchFamily="34" charset="0"/>
              </a:rPr>
              <a:t> </a:t>
            </a:r>
            <a:endParaRPr lang="es-SV" sz="2800" b="1" dirty="0">
              <a:latin typeface="Zurich Cn BT" panose="020B0506020202040204" pitchFamily="34" charset="0"/>
            </a:endParaRPr>
          </a:p>
        </p:txBody>
      </p:sp>
      <p:pic>
        <p:nvPicPr>
          <p:cNvPr id="1034" name="Picture 10" descr="Resultado de imagen para hebreos 12 2">
            <a:extLst>
              <a:ext uri="{FF2B5EF4-FFF2-40B4-BE49-F238E27FC236}">
                <a16:creationId xmlns:a16="http://schemas.microsoft.com/office/drawing/2014/main" xmlns="" id="{822C0BED-FAD7-43EE-82BD-F7E20A489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"/>
          <a:stretch/>
        </p:blipFill>
        <p:spPr bwMode="auto">
          <a:xfrm>
            <a:off x="3762102" y="1554498"/>
            <a:ext cx="5079275" cy="49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filipenses 2 5">
            <a:extLst>
              <a:ext uri="{FF2B5EF4-FFF2-40B4-BE49-F238E27FC236}">
                <a16:creationId xmlns:a16="http://schemas.microsoft.com/office/drawing/2014/main" xmlns="" id="{96129AC0-5772-4751-81E7-1EDCFCAA1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8" y="1554495"/>
            <a:ext cx="8554690" cy="50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6FF6B4-0450-4570-ADB3-657DE3A8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3" y="296091"/>
            <a:ext cx="7406640" cy="722811"/>
          </a:xfrm>
        </p:spPr>
        <p:txBody>
          <a:bodyPr>
            <a:normAutofit fontScale="90000"/>
          </a:bodyPr>
          <a:lstStyle/>
          <a:p>
            <a:r>
              <a:rPr lang="es-SV" sz="4400" b="1" dirty="0">
                <a:latin typeface="Zurich Cn BT" panose="020B0506020202040204" pitchFamily="34" charset="0"/>
              </a:rPr>
              <a:t>CONCLUSIÓN Y APLICACIÓN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1FE7A4-AB28-4A5F-889B-CF466AEA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14" y="1420586"/>
            <a:ext cx="7585791" cy="50194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sz="4000" b="1" dirty="0">
                <a:latin typeface="Arial Nova" panose="020B0504020202020204" pitchFamily="34" charset="0"/>
              </a:rPr>
              <a:t>Debemos seguir el ejemplo de sufrimiento de Cristo </a:t>
            </a:r>
            <a:r>
              <a:rPr lang="es-SV" sz="4000" dirty="0">
                <a:latin typeface="Arial Nova" panose="020B0504020202020204" pitchFamily="34" charset="0"/>
              </a:rPr>
              <a:t>- </a:t>
            </a:r>
            <a:r>
              <a:rPr lang="es-SV" sz="2400" b="1" dirty="0">
                <a:solidFill>
                  <a:srgbClr val="7030A0"/>
                </a:solidFill>
                <a:latin typeface="Arial Nova" panose="020B0504020202020204" pitchFamily="34" charset="0"/>
              </a:rPr>
              <a:t>1ª_Pedro_2:19 – 24 </a:t>
            </a:r>
            <a:endParaRPr lang="es-SV" sz="4000" b="1" dirty="0">
              <a:solidFill>
                <a:srgbClr val="7030A0"/>
              </a:solidFill>
              <a:latin typeface="Arial Nova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4000" b="1" dirty="0">
                <a:latin typeface="Arial Nova" panose="020B0504020202020204" pitchFamily="34" charset="0"/>
              </a:rPr>
              <a:t>Debemos seguir su ejemplo en la fe </a:t>
            </a:r>
            <a:r>
              <a:rPr lang="es-SV" sz="2400" b="1" dirty="0">
                <a:solidFill>
                  <a:srgbClr val="7030A0"/>
                </a:solidFill>
                <a:latin typeface="Arial Nova" panose="020B0504020202020204" pitchFamily="34" charset="0"/>
              </a:rPr>
              <a:t>– Hebreos 12:1 – 2 </a:t>
            </a:r>
            <a:endParaRPr lang="es-SV" sz="4000" b="1" dirty="0">
              <a:solidFill>
                <a:srgbClr val="7030A0"/>
              </a:solidFill>
              <a:latin typeface="Arial Nova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4000" b="1" dirty="0">
                <a:latin typeface="Arial Nova" panose="020B0504020202020204" pitchFamily="34" charset="0"/>
              </a:rPr>
              <a:t>Debemos entregar nuestras vidas completamente a él como él hizo con el Padre </a:t>
            </a:r>
            <a:r>
              <a:rPr lang="es-SV" sz="2400" b="1" dirty="0">
                <a:solidFill>
                  <a:srgbClr val="7030A0"/>
                </a:solidFill>
                <a:latin typeface="Arial Nova" panose="020B0504020202020204" pitchFamily="34" charset="0"/>
              </a:rPr>
              <a:t>  Lucas 9:23 – 26  </a:t>
            </a:r>
            <a:endParaRPr lang="es-SV" sz="4000" b="1" dirty="0">
              <a:solidFill>
                <a:srgbClr val="7030A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02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342</TotalTime>
  <Words>959</Words>
  <Application>Microsoft Office PowerPoint</Application>
  <PresentationFormat>Presentación en pantalla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Base</vt:lpstr>
      <vt:lpstr>EL PLAN DE DIOS PARA REDIMIR AL HOMBRE</vt:lpstr>
      <vt:lpstr>SE HABLÓ DE SU MUERTE EN PROFECÍA</vt:lpstr>
      <vt:lpstr>A LOS DOCE APÓSTOLES LES FALTÓ LEALTAD Y FIDELIDAD</vt:lpstr>
      <vt:lpstr>JESÚS ERA INOCENTE</vt:lpstr>
      <vt:lpstr>Tú puedes tomar una decisión HOY</vt:lpstr>
      <vt:lpstr>EL SUFRIMIENTO DE JESÚS EN SU MUERTE</vt:lpstr>
      <vt:lpstr>LAS PALABRAS DE JESÚS DESDE LA CRUZ</vt:lpstr>
      <vt:lpstr>EL PODER Y LA GLORIA EN LA CRUZ – SU MUERTE – </vt:lpstr>
      <vt:lpstr>CONCLUSIÓN Y APLICACIÓN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PLAN DE DIOS PARA REDIMIR AL HOMBRE</dc:title>
  <dc:creator>Gerber Reyes</dc:creator>
  <cp:lastModifiedBy>JP Sosa</cp:lastModifiedBy>
  <cp:revision>34</cp:revision>
  <dcterms:created xsi:type="dcterms:W3CDTF">2019-12-24T16:25:57Z</dcterms:created>
  <dcterms:modified xsi:type="dcterms:W3CDTF">2020-01-01T03:48:22Z</dcterms:modified>
</cp:coreProperties>
</file>