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303" r:id="rId13"/>
    <p:sldId id="289" r:id="rId14"/>
    <p:sldId id="290" r:id="rId15"/>
    <p:sldId id="291" r:id="rId16"/>
    <p:sldId id="292" r:id="rId17"/>
    <p:sldId id="294" r:id="rId18"/>
    <p:sldId id="293" r:id="rId19"/>
    <p:sldId id="296" r:id="rId20"/>
    <p:sldId id="295" r:id="rId21"/>
    <p:sldId id="297" r:id="rId22"/>
    <p:sldId id="298" r:id="rId23"/>
    <p:sldId id="299" r:id="rId24"/>
    <p:sldId id="300" r:id="rId25"/>
    <p:sldId id="301" r:id="rId26"/>
    <p:sldId id="302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E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5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8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9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0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8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6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5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3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5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0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4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4AF323-F0DF-4028-B004-13434DC3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185133"/>
            <a:ext cx="8770512" cy="64732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428E8B-733B-411E-AA0C-5FCC6CF35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244" y="1638836"/>
            <a:ext cx="8564451" cy="1790164"/>
          </a:xfrm>
        </p:spPr>
        <p:txBody>
          <a:bodyPr>
            <a:normAutofit/>
          </a:bodyPr>
          <a:lstStyle/>
          <a:p>
            <a:r>
              <a:rPr lang="es-SV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Zurich BlkEx BT" panose="020B0807040502030204" pitchFamily="34" charset="0"/>
              </a:rPr>
              <a:t>La autoridad bíblica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85100E-72B6-4D39-9FD9-8DFE5978E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07" y="3819201"/>
            <a:ext cx="7773308" cy="1655762"/>
          </a:xfrm>
        </p:spPr>
        <p:txBody>
          <a:bodyPr>
            <a:normAutofit/>
          </a:bodyPr>
          <a:lstStyle/>
          <a:p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rakker" pitchFamily="2" charset="0"/>
              </a:rPr>
              <a:t>¿DE DÓNDE NO PROCEDE LA AUTORIDAD DIVINA?</a:t>
            </a:r>
            <a:endParaRPr lang="es-SV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rakker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5B54A0-7AFE-41C8-8149-E4AD0B9E7CFE}"/>
              </a:ext>
            </a:extLst>
          </p:cNvPr>
          <p:cNvSpPr/>
          <p:nvPr/>
        </p:nvSpPr>
        <p:spPr>
          <a:xfrm>
            <a:off x="323881" y="327209"/>
            <a:ext cx="84962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Iglesia de Cristo Usulután 16 – diciembre – 2018 </a:t>
            </a:r>
          </a:p>
        </p:txBody>
      </p:sp>
    </p:spTree>
    <p:extLst>
      <p:ext uri="{BB962C8B-B14F-4D97-AF65-F5344CB8AC3E}">
        <p14:creationId xmlns:p14="http://schemas.microsoft.com/office/powerpoint/2010/main" val="381580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CFCA9-6F63-456C-A677-77366E10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154" y="1506152"/>
            <a:ext cx="4756834" cy="2991119"/>
          </a:xfrm>
        </p:spPr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es-SV" sz="28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Hoy día cada denominación tiene su propio manual, su propia disciplina, su propio instituto teológico para preparar sus predicadores; con la intención de que no se salgan de la línea doctrinal de ellos y así organizar una iglesia de esa clase y bajo ese mismo credo.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167E8A6-04D5-4845-A765-4DABAEE1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97" y="390660"/>
            <a:ext cx="8345510" cy="1167684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Zurich BlkEx BT" panose="020B0807040502030204" pitchFamily="34" charset="0"/>
              </a:rPr>
              <a:t>La autoridad divina no procede de credos humanos</a:t>
            </a:r>
          </a:p>
        </p:txBody>
      </p:sp>
      <p:pic>
        <p:nvPicPr>
          <p:cNvPr id="8194" name="Picture 2" descr="Resultado de imagen para manuales de doctrina">
            <a:extLst>
              <a:ext uri="{FF2B5EF4-FFF2-40B4-BE49-F238E27FC236}">
                <a16:creationId xmlns:a16="http://schemas.microsoft.com/office/drawing/2014/main" id="{F4F22F73-A933-4841-AC8A-9A7F8120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5" y="1619519"/>
            <a:ext cx="2093938" cy="27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catecismo">
            <a:extLst>
              <a:ext uri="{FF2B5EF4-FFF2-40B4-BE49-F238E27FC236}">
                <a16:creationId xmlns:a16="http://schemas.microsoft.com/office/drawing/2014/main" id="{89F4E627-02C2-4DB5-BF61-038B0A2DC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r="15587"/>
          <a:stretch/>
        </p:blipFill>
        <p:spPr bwMode="auto">
          <a:xfrm>
            <a:off x="7032121" y="1506152"/>
            <a:ext cx="1917654" cy="27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manuales de doctrina">
            <a:extLst>
              <a:ext uri="{FF2B5EF4-FFF2-40B4-BE49-F238E27FC236}">
                <a16:creationId xmlns:a16="http://schemas.microsoft.com/office/drawing/2014/main" id="{8C9CA500-2A5A-4635-AEF5-2206018C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9" y="4478630"/>
            <a:ext cx="2044764" cy="21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manuales de doctrina septimo dia">
            <a:extLst>
              <a:ext uri="{FF2B5EF4-FFF2-40B4-BE49-F238E27FC236}">
                <a16:creationId xmlns:a16="http://schemas.microsoft.com/office/drawing/2014/main" id="{E76691FB-6C0C-4F41-91AB-623F9717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46" y="4359659"/>
            <a:ext cx="1725538" cy="22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n relacionada">
            <a:extLst>
              <a:ext uri="{FF2B5EF4-FFF2-40B4-BE49-F238E27FC236}">
                <a16:creationId xmlns:a16="http://schemas.microsoft.com/office/drawing/2014/main" id="{95C85C77-E49B-4F70-A24B-53530267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26" y="4478630"/>
            <a:ext cx="2044764" cy="21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sultado de imagen para manuales de doctrina pentecostales">
            <a:extLst>
              <a:ext uri="{FF2B5EF4-FFF2-40B4-BE49-F238E27FC236}">
                <a16:creationId xmlns:a16="http://schemas.microsoft.com/office/drawing/2014/main" id="{26702A25-62CA-43C3-BF57-C3B385C01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9"/>
          <a:stretch/>
        </p:blipFill>
        <p:spPr bwMode="auto">
          <a:xfrm>
            <a:off x="7099841" y="4304088"/>
            <a:ext cx="1780192" cy="2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CC066D-662F-4AA3-8E99-01C72EE14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236" y="1422849"/>
            <a:ext cx="5971095" cy="237879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No podemos agradar a Dios aceptando credos o tendencias de hombres, porque al hacerlo traspasaríamos la autoridad bíblica.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0B7C2D-050B-419C-962B-F627DE08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4" y="212926"/>
            <a:ext cx="8216722" cy="1355725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Zurich BlkEx BT" panose="020B0807040502030204" pitchFamily="34" charset="0"/>
              </a:rPr>
              <a:t>La autoridad divina no procede de credos humanos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EF5BB5-681A-4A07-BE10-873AE963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60" y="1442366"/>
            <a:ext cx="2847176" cy="17660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31429CE-39C2-45B7-BD06-2C6AFDCC4E62}"/>
              </a:ext>
            </a:extLst>
          </p:cNvPr>
          <p:cNvSpPr/>
          <p:nvPr/>
        </p:nvSpPr>
        <p:spPr>
          <a:xfrm>
            <a:off x="184060" y="3161792"/>
            <a:ext cx="3009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Berlin Sans FB" panose="020E0602020502020306" pitchFamily="34" charset="0"/>
              </a:rPr>
              <a:t>“Pues en vano me honran, Enseñando como doctrinas, mandamientos de hombres” </a:t>
            </a:r>
            <a:r>
              <a:rPr lang="es-E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Mateo_15.9</a:t>
            </a:r>
            <a:endParaRPr lang="es-SV" sz="3200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B0404B-E07E-415C-8BB1-BD63BA060092}"/>
              </a:ext>
            </a:extLst>
          </p:cNvPr>
          <p:cNvSpPr/>
          <p:nvPr/>
        </p:nvSpPr>
        <p:spPr>
          <a:xfrm>
            <a:off x="3686490" y="3441901"/>
            <a:ext cx="5161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>
                <a:latin typeface="Segoe UI Black" panose="020B0A02040204020203" pitchFamily="34" charset="0"/>
                <a:ea typeface="Segoe UI Black" panose="020B0A02040204020203" pitchFamily="34" charset="0"/>
              </a:rPr>
              <a:t>“Mas tú, oh hombre de Dios, huye de estas cosas, y sigue la justicia, la piedad, la fe, el amor, la paciencia, la mansedumbre. Pelea la buena batalla de la fe, echa mano de la vida eterna, a la cual asimismo fuiste llamado, habiendo hecho la buena profesión delante de muchos testigos” </a:t>
            </a:r>
            <a:r>
              <a:rPr lang="es-ES" sz="22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1ª Timoteo_6.11-12</a:t>
            </a:r>
          </a:p>
        </p:txBody>
      </p:sp>
    </p:spTree>
    <p:extLst>
      <p:ext uri="{BB962C8B-B14F-4D97-AF65-F5344CB8AC3E}">
        <p14:creationId xmlns:p14="http://schemas.microsoft.com/office/powerpoint/2010/main" val="20553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6D993-4E8B-4405-A21E-3FA4571A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88BFD34-FCE7-4D64-93A0-3963A8114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4E9982-2068-45E2-9923-FD0F00E12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18" y="3302829"/>
            <a:ext cx="4095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F50DE-0A43-42A5-A474-2B71AA58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935" y="2229754"/>
            <a:ext cx="4829579" cy="415498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Algunas organizaciones religiosas claman el ser DEMOCRÁTICOS en su proceder y llevan a votación de sus miembros la mayoría de cosas sagradas que se hacen en la iglesia en el nombre de Dios y rechazan la autoridad de Dios.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0F1B51C-13B0-4191-B5D5-294A6DC7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2" y="244700"/>
            <a:ext cx="8435662" cy="198505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SV" b="1" dirty="0">
                <a:ln/>
                <a:solidFill>
                  <a:schemeClr val="accent3"/>
                </a:solidFill>
                <a:latin typeface="Zurich BlkEx BT" panose="020B0807040502030204" pitchFamily="34" charset="0"/>
              </a:rPr>
              <a:t>La autoridad divina no procede de los deseos de la congregación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927EEBE-8ED3-444B-BF80-4DB934CB2DE0}"/>
              </a:ext>
            </a:extLst>
          </p:cNvPr>
          <p:cNvSpPr/>
          <p:nvPr/>
        </p:nvSpPr>
        <p:spPr>
          <a:xfrm>
            <a:off x="437883" y="2229754"/>
            <a:ext cx="3400021" cy="41549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Serifa Blk BT" panose="02060804040505020204" pitchFamily="18" charset="0"/>
              </a:rPr>
              <a:t>“Pues, ¿busco ahora el favor de los hombres, o el de Dios? ¿O trato de agradar a los hombres? Pues si todavía agradara a los hombres, no sería siervo de Cristo” </a:t>
            </a:r>
          </a:p>
          <a:p>
            <a:pPr algn="ctr"/>
            <a:r>
              <a:rPr lang="es-ES" sz="2400" dirty="0">
                <a:latin typeface="Serifa Blk BT" panose="02060804040505020204" pitchFamily="18" charset="0"/>
              </a:rPr>
              <a:t>Gálatas_1.10</a:t>
            </a:r>
          </a:p>
        </p:txBody>
      </p:sp>
    </p:spTree>
    <p:extLst>
      <p:ext uri="{BB962C8B-B14F-4D97-AF65-F5344CB8AC3E}">
        <p14:creationId xmlns:p14="http://schemas.microsoft.com/office/powerpoint/2010/main" val="24948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7983FD-73D4-4093-A534-97F8CE076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31" y="533400"/>
            <a:ext cx="8399337" cy="554655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SV" sz="3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Como humanos, siempre estamos expuestos a la falla o al error y los deseos de la congregación puede que no estén correctos.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SV" sz="3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Israel quería dioses que fueran delante de ellos</a:t>
            </a:r>
            <a:r>
              <a:rPr lang="es-SV" sz="3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. Éxodo 32.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SV" sz="3000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Israel deseaba un rey como las demás naciones</a:t>
            </a:r>
            <a:r>
              <a:rPr lang="es-SV" sz="3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. 1° Samuel 8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SV" sz="3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El pueblo deseaba cosas que contrariaban la autoridad de Dios</a:t>
            </a:r>
            <a:r>
              <a:rPr lang="es-SV" sz="3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. 1° Samuel 15.15, 24</a:t>
            </a:r>
          </a:p>
        </p:txBody>
      </p:sp>
    </p:spTree>
    <p:extLst>
      <p:ext uri="{BB962C8B-B14F-4D97-AF65-F5344CB8AC3E}">
        <p14:creationId xmlns:p14="http://schemas.microsoft.com/office/powerpoint/2010/main" val="20476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Exodo 32">
            <a:extLst>
              <a:ext uri="{FF2B5EF4-FFF2-40B4-BE49-F238E27FC236}">
                <a16:creationId xmlns:a16="http://schemas.microsoft.com/office/drawing/2014/main" id="{5BE767B2-6628-400B-8E05-F8E171C8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167426"/>
            <a:ext cx="8757634" cy="65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0840E-D7EE-4B21-AEBD-4B9B4555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5" y="5763579"/>
            <a:ext cx="7971344" cy="920557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s-SV" sz="24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Los deseos de la gente, la mayoría de las veces son contrarios a los deseos de Dios.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891251-C761-4D68-B386-5811A86C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3" y="-214648"/>
            <a:ext cx="8500056" cy="1731135"/>
          </a:xfrm>
        </p:spPr>
        <p:txBody>
          <a:bodyPr>
            <a:normAutofit/>
          </a:bodyPr>
          <a:lstStyle/>
          <a:p>
            <a:pPr algn="ctr"/>
            <a:r>
              <a:rPr lang="es-SV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Zurich BlkEx BT" panose="020B0807040502030204" pitchFamily="34" charset="0"/>
              </a:rPr>
              <a:t>La autoridad divina no procede de los deseos de la congregación </a:t>
            </a:r>
          </a:p>
        </p:txBody>
      </p:sp>
    </p:spTree>
    <p:extLst>
      <p:ext uri="{BB962C8B-B14F-4D97-AF65-F5344CB8AC3E}">
        <p14:creationId xmlns:p14="http://schemas.microsoft.com/office/powerpoint/2010/main" val="224516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8B926-801B-4FD7-BD88-A35FBF88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3314" name="Picture 2" descr="Imagen relacionada">
            <a:extLst>
              <a:ext uri="{FF2B5EF4-FFF2-40B4-BE49-F238E27FC236}">
                <a16:creationId xmlns:a16="http://schemas.microsoft.com/office/drawing/2014/main" id="{2A2C21CB-4972-40AE-BCBB-34C743C9E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9" y="241479"/>
            <a:ext cx="8642262" cy="63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8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5AEFF-7BB4-49D5-8689-E12622ED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5362" name="Picture 2" descr="Imagen relacionada">
            <a:extLst>
              <a:ext uri="{FF2B5EF4-FFF2-40B4-BE49-F238E27FC236}">
                <a16:creationId xmlns:a16="http://schemas.microsoft.com/office/drawing/2014/main" id="{2537C9C8-E1EC-4E12-AD79-D34B2E8FD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3" y="252748"/>
            <a:ext cx="8600814" cy="63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F562480-BCDF-4C9D-9184-3946CB0C980A}"/>
              </a:ext>
            </a:extLst>
          </p:cNvPr>
          <p:cNvSpPr/>
          <p:nvPr/>
        </p:nvSpPr>
        <p:spPr>
          <a:xfrm>
            <a:off x="2975020" y="347990"/>
            <a:ext cx="2779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1° Samuel 8.6</a:t>
            </a:r>
            <a:endParaRPr lang="es-SV" sz="28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DBC65F-D5C9-45BD-8DE6-D2A9F6BDA417}"/>
              </a:ext>
            </a:extLst>
          </p:cNvPr>
          <p:cNvSpPr/>
          <p:nvPr/>
        </p:nvSpPr>
        <p:spPr>
          <a:xfrm>
            <a:off x="6214861" y="1223945"/>
            <a:ext cx="2646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Danos un rey que nos juzgue. Y Samuel oró a Jehová. </a:t>
            </a:r>
            <a:endParaRPr lang="es-SV" sz="24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EA9CF5-3280-4886-91B7-0563381E95D9}"/>
              </a:ext>
            </a:extLst>
          </p:cNvPr>
          <p:cNvSpPr/>
          <p:nvPr/>
        </p:nvSpPr>
        <p:spPr>
          <a:xfrm>
            <a:off x="444090" y="996464"/>
            <a:ext cx="2347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Pero no agradó a Samuel esta palabra que dijeron:</a:t>
            </a:r>
          </a:p>
        </p:txBody>
      </p:sp>
    </p:spTree>
    <p:extLst>
      <p:ext uri="{BB962C8B-B14F-4D97-AF65-F5344CB8AC3E}">
        <p14:creationId xmlns:p14="http://schemas.microsoft.com/office/powerpoint/2010/main" val="197293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1DD66-5629-4228-A92D-7BF68F93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4338" name="Picture 2" descr="Resultado de imagen para 1 Samuel 8">
            <a:extLst>
              <a:ext uri="{FF2B5EF4-FFF2-40B4-BE49-F238E27FC236}">
                <a16:creationId xmlns:a16="http://schemas.microsoft.com/office/drawing/2014/main" id="{9022FAF6-4892-4B72-9C70-74D6ADA6EF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3"/>
          <a:stretch/>
        </p:blipFill>
        <p:spPr bwMode="auto">
          <a:xfrm>
            <a:off x="311954" y="267236"/>
            <a:ext cx="8561590" cy="6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5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706B0-6D52-4CA3-B18F-10F27344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7410" name="Picture 2" descr="Resultado de imagen para 1 samuel 15">
            <a:extLst>
              <a:ext uri="{FF2B5EF4-FFF2-40B4-BE49-F238E27FC236}">
                <a16:creationId xmlns:a16="http://schemas.microsoft.com/office/drawing/2014/main" id="{27AC6F04-E66A-4074-BAAC-C7906CD79F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5"/>
          <a:stretch/>
        </p:blipFill>
        <p:spPr bwMode="auto">
          <a:xfrm>
            <a:off x="213306" y="229057"/>
            <a:ext cx="8702969" cy="63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11F85CA-4A53-4E0B-A449-714A36B1B98D}"/>
              </a:ext>
            </a:extLst>
          </p:cNvPr>
          <p:cNvSpPr/>
          <p:nvPr/>
        </p:nvSpPr>
        <p:spPr>
          <a:xfrm>
            <a:off x="4288665" y="403538"/>
            <a:ext cx="46248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Samuel entonces dijo: ¿Pues qué balido de ovejas y bramido de vacas es este que yo oigo con mis oídos? Y Saúl respondió: De Amalec los han traído; porque </a:t>
            </a:r>
            <a:r>
              <a:rPr lang="es-ES" sz="3200" cap="all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el pueblo </a:t>
            </a:r>
            <a:r>
              <a:rPr lang="es-ES" sz="32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perdonó lo mejor de las ovejas y de las vacas, para sacrificarlas a Jehová tu Dios, pero lo demás lo destruimos.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 </a:t>
            </a:r>
            <a:r>
              <a:rPr lang="es-ES" sz="3200" dirty="0">
                <a:solidFill>
                  <a:srgbClr val="FFFF00"/>
                </a:solidFill>
                <a:highlight>
                  <a:srgbClr val="0000FF"/>
                </a:highlight>
                <a:latin typeface="Abadi MT Condensed Extra Bold" panose="020B0A06030101010103" pitchFamily="34" charset="0"/>
              </a:rPr>
              <a:t>1° Samuel 15.14 - 15</a:t>
            </a:r>
            <a:endParaRPr lang="es-SV" sz="3200" dirty="0">
              <a:solidFill>
                <a:srgbClr val="FFFF00"/>
              </a:solidFill>
              <a:highlight>
                <a:srgbClr val="0000FF"/>
              </a:highlight>
              <a:latin typeface="Abadi MT Condensed Extra Bold" panose="020B0A060301010101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F8BC82D-A523-4E5D-B149-58379C62DB98}"/>
              </a:ext>
            </a:extLst>
          </p:cNvPr>
          <p:cNvSpPr/>
          <p:nvPr/>
        </p:nvSpPr>
        <p:spPr>
          <a:xfrm>
            <a:off x="228151" y="238260"/>
            <a:ext cx="3738542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Georgia" panose="02040502050405020303" pitchFamily="18" charset="0"/>
              </a:rPr>
              <a:t>Vé</a:t>
            </a:r>
            <a:r>
              <a:rPr lang="es-ES" b="1" dirty="0">
                <a:solidFill>
                  <a:schemeClr val="bg1"/>
                </a:solidFill>
                <a:latin typeface="Georgia" panose="02040502050405020303" pitchFamily="18" charset="0"/>
              </a:rPr>
              <a:t>, pues, y hiere a Amalec, y destruye todo lo que tiene, y no te apiades de él; mata a hombres, mujeres, niños, y aun los de pecho, vacas, ovejas, camellos y asnos. </a:t>
            </a:r>
          </a:p>
          <a:p>
            <a:pPr algn="ctr"/>
            <a:r>
              <a:rPr lang="es-ES" b="1" dirty="0">
                <a:solidFill>
                  <a:srgbClr val="FFFF00"/>
                </a:solidFill>
                <a:latin typeface="Georgia" panose="02040502050405020303" pitchFamily="18" charset="0"/>
              </a:rPr>
              <a:t>1° Samuel 15.3</a:t>
            </a:r>
          </a:p>
        </p:txBody>
      </p:sp>
    </p:spTree>
    <p:extLst>
      <p:ext uri="{BB962C8B-B14F-4D97-AF65-F5344CB8AC3E}">
        <p14:creationId xmlns:p14="http://schemas.microsoft.com/office/powerpoint/2010/main" val="107586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4698E-CAB9-4DDF-9937-245F5B62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26" y="287628"/>
            <a:ext cx="8222355" cy="1356360"/>
          </a:xfrm>
        </p:spPr>
        <p:txBody>
          <a:bodyPr>
            <a:noAutofit/>
          </a:bodyPr>
          <a:lstStyle/>
          <a:p>
            <a:pPr lvl="0" algn="ctr"/>
            <a:r>
              <a:rPr lang="es-SV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Zurich Cn BT" panose="020B0506020202040204" pitchFamily="34" charset="0"/>
              </a:rPr>
              <a:t>De la doctrina o prácticas del Antiguo Testamento.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430ED-6E8F-48A5-BBC2-5C18E7E0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27" y="1747019"/>
            <a:ext cx="8376901" cy="4720322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S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panose="020B0A0603010101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deben considerar las doctrinas o prácticas del Antiguo Testamento como autoridad divina (diezmos, música instrumental, sacrificios de animales, otros)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es-SV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Extra Bold" panose="020B0A0603010101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S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panose="020B0A0603010101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sacrificio de Jesús en la cruz, pone fin al Antiguo Testamento, siendo confirmado con su muerte en la cruz y dando origen a un Nuevo Testamento, en cuyas promesas está la iglesia.</a:t>
            </a:r>
          </a:p>
          <a:p>
            <a:pPr marL="0" indent="0" algn="ctr">
              <a:buNone/>
            </a:pPr>
            <a:endParaRPr lang="es-SV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53A8E-BE5E-4D0E-A454-200CE796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6386" name="Picture 2" descr="Resultado de imagen para 1 samuel 15">
            <a:extLst>
              <a:ext uri="{FF2B5EF4-FFF2-40B4-BE49-F238E27FC236}">
                <a16:creationId xmlns:a16="http://schemas.microsoft.com/office/drawing/2014/main" id="{820C1BF3-BCE6-45B9-9399-F05306DDE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4" y="228599"/>
            <a:ext cx="8638207" cy="63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75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1 samuel 15">
            <a:extLst>
              <a:ext uri="{FF2B5EF4-FFF2-40B4-BE49-F238E27FC236}">
                <a16:creationId xmlns:a16="http://schemas.microsoft.com/office/drawing/2014/main" id="{16B0572C-D4E7-4396-ACE6-504E79386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73326" y="266699"/>
            <a:ext cx="8625975" cy="62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A8634-1817-408F-87E4-D8FE71DC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460" y="1232423"/>
            <a:ext cx="4045210" cy="390029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ES" sz="3600" dirty="0">
                <a:solidFill>
                  <a:schemeClr val="bg1"/>
                </a:solidFill>
                <a:latin typeface="Impact" panose="020B0806030902050204" pitchFamily="34" charset="0"/>
              </a:rPr>
              <a:t>Entonces Saúl dijo a Samuel: </a:t>
            </a:r>
            <a:r>
              <a:rPr lang="es-ES" sz="3600" dirty="0">
                <a:solidFill>
                  <a:schemeClr val="bg1"/>
                </a:solidFill>
                <a:latin typeface="Serifa Blk BT" panose="02060804040505020204" pitchFamily="18" charset="0"/>
              </a:rPr>
              <a:t>Yo he pecado; pues he quebrantado el mandamiento de Jehová y tus palabras,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2B726F-ACBA-4768-9340-09FA65A077FE}"/>
              </a:ext>
            </a:extLst>
          </p:cNvPr>
          <p:cNvSpPr/>
          <p:nvPr/>
        </p:nvSpPr>
        <p:spPr>
          <a:xfrm>
            <a:off x="484392" y="5044100"/>
            <a:ext cx="8203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Impact" panose="020B0806030902050204" pitchFamily="34" charset="0"/>
              </a:rPr>
              <a:t>porque temí al pueblo y consentí a la voz de ellos. Perdona, pues, ahora mi pecado. </a:t>
            </a:r>
            <a:endParaRPr lang="es-SV" sz="3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8C88CB-017F-4B44-B280-857170EC57B6}"/>
              </a:ext>
            </a:extLst>
          </p:cNvPr>
          <p:cNvSpPr/>
          <p:nvPr/>
        </p:nvSpPr>
        <p:spPr>
          <a:xfrm>
            <a:off x="2804382" y="317226"/>
            <a:ext cx="4045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1° Samuel 15.24</a:t>
            </a:r>
            <a:endParaRPr lang="es-SV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8" name="Picture 6" descr="Imagen relacionada">
            <a:extLst>
              <a:ext uri="{FF2B5EF4-FFF2-40B4-BE49-F238E27FC236}">
                <a16:creationId xmlns:a16="http://schemas.microsoft.com/office/drawing/2014/main" id="{91140FB8-136E-4C9D-9A62-2EFC3F41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1" y="1038225"/>
            <a:ext cx="4400069" cy="36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14896-999F-40A5-86B7-F40A5DE9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539" y="2305318"/>
            <a:ext cx="4667521" cy="4108361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s-SV" sz="44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La iglesia deberá dejarse guiar solo por lo que Dios autoriza para ella en su palabra y desechar lo que no viene de Dios.</a:t>
            </a:r>
          </a:p>
          <a:p>
            <a:endParaRPr lang="es-SV" sz="4400" dirty="0">
              <a:solidFill>
                <a:schemeClr val="tx1"/>
              </a:solidFill>
              <a:latin typeface="Abadi MT Condensed Extra Bold" panose="020B0A060301010101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B254EED-6CEE-46D8-84B3-E16326E9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39" y="296214"/>
            <a:ext cx="8139447" cy="1761186"/>
          </a:xfrm>
        </p:spPr>
        <p:txBody>
          <a:bodyPr>
            <a:normAutofit/>
          </a:bodyPr>
          <a:lstStyle/>
          <a:p>
            <a:pPr algn="ctr"/>
            <a:r>
              <a:rPr lang="es-SV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EEEFE"/>
                </a:solidFill>
                <a:latin typeface="Zurich BlkEx BT" panose="020B0807040502030204" pitchFamily="34" charset="0"/>
              </a:rPr>
              <a:t>La autoridad divina no procede de los deseos de la congregación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56D56D-E785-413D-82E0-C5A542D6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" y="2446918"/>
            <a:ext cx="40386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7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0585-3223-4ED6-9071-358147D1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98" y="267236"/>
            <a:ext cx="8654602" cy="2021983"/>
          </a:xfrm>
        </p:spPr>
        <p:txBody>
          <a:bodyPr>
            <a:normAutofit/>
          </a:bodyPr>
          <a:lstStyle/>
          <a:p>
            <a:pPr algn="ctr"/>
            <a:r>
              <a:rPr lang="es-SV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rifa Blk BT" panose="02060804040505020204" pitchFamily="18" charset="0"/>
              </a:rPr>
              <a:t>La autoridad divina no procede de los ancianos, obispos o pastores ni presbíteros.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B32118-FC84-4A4D-ABB8-EE55C42C4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2" y="2289219"/>
            <a:ext cx="8564448" cy="156156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s-SV" sz="28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Los ancianos de las congregaciones son puestos para pastorear al rebaño al que ellos pertenecen. Hechos_20.28, 					1ª Pedro_5.2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7F12CE6-9ADC-41FE-A565-815F7014EA1B}"/>
              </a:ext>
            </a:extLst>
          </p:cNvPr>
          <p:cNvSpPr/>
          <p:nvPr/>
        </p:nvSpPr>
        <p:spPr>
          <a:xfrm>
            <a:off x="334851" y="3952466"/>
            <a:ext cx="41341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 tanto, mirad por vosotros, y por todo el rebaño en que el Espíritu Santo os ha puesto por obispos, para apacentar la iglesia del Señor, la cual él ganó por su propia sangre.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B5C7C8-A750-4763-8DE9-685CA4CDD0D8}"/>
              </a:ext>
            </a:extLst>
          </p:cNvPr>
          <p:cNvSpPr/>
          <p:nvPr/>
        </p:nvSpPr>
        <p:spPr>
          <a:xfrm>
            <a:off x="5048518" y="3952466"/>
            <a:ext cx="3966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Apacentad la grey de Dios</a:t>
            </a:r>
            <a:r>
              <a:rPr lang="es-E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está entre vosotros, cuidando de ella, no por fuerza, sino voluntariamente; no por ganancia deshonesta, sino con ánimo pronto</a:t>
            </a:r>
            <a:endParaRPr lang="es-S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6BFFB511-EEB1-48E7-8486-A6B81F418005}"/>
              </a:ext>
            </a:extLst>
          </p:cNvPr>
          <p:cNvSpPr/>
          <p:nvPr/>
        </p:nvSpPr>
        <p:spPr>
          <a:xfrm>
            <a:off x="1313645" y="3429000"/>
            <a:ext cx="450761" cy="523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EBBA1BF-EAF1-4FA2-90D2-750F1B2D6A76}"/>
              </a:ext>
            </a:extLst>
          </p:cNvPr>
          <p:cNvSpPr/>
          <p:nvPr/>
        </p:nvSpPr>
        <p:spPr>
          <a:xfrm>
            <a:off x="6939566" y="3429000"/>
            <a:ext cx="450761" cy="523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3923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23A194-7621-4E96-9D6C-AB376C99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02" y="287965"/>
            <a:ext cx="8560830" cy="62892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 están bajo la autoridad de Cristo al igual que todos sus hermanos en la iglesia y no pueden cambiar los mandamientos de Dios, sino velar que la iglesia los cumpla como Dios ha ordenado. Pues en cuanto a la fe no hay autonomía.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hombre no puede cambiar la palabra de Dios (si los instrumentos de música fueran aprobados por los ancianos; antes que obedecerles a ellos debemos obedecer a Dios)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justicia del hombre no obra la justicia de Dios.</a:t>
            </a:r>
          </a:p>
        </p:txBody>
      </p:sp>
    </p:spTree>
    <p:extLst>
      <p:ext uri="{BB962C8B-B14F-4D97-AF65-F5344CB8AC3E}">
        <p14:creationId xmlns:p14="http://schemas.microsoft.com/office/powerpoint/2010/main" val="3419918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773FB-E94F-48E8-9968-1381066E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3" y="248991"/>
            <a:ext cx="7406640" cy="1026017"/>
          </a:xfrm>
        </p:spPr>
        <p:txBody>
          <a:bodyPr/>
          <a:lstStyle/>
          <a:p>
            <a:r>
              <a:rPr lang="es-SV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Zurich BlkEx BT" panose="020B0807040502030204" pitchFamily="34" charset="0"/>
              </a:rPr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3674E4-0ED9-4BFB-92C4-48E43C4A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73" y="1409700"/>
            <a:ext cx="8042051" cy="4875190"/>
          </a:xfrm>
        </p:spPr>
        <p:txBody>
          <a:bodyPr>
            <a:normAutofit/>
          </a:bodyPr>
          <a:lstStyle/>
          <a:p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Algunas personas piensan que si lo que se hace es una buena obra o que si se logran buenos resultados; esa es suficiente autoridad para hacerlo. </a:t>
            </a:r>
          </a:p>
          <a:p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Lo anterior no califica como una práctica sana en religión; por ejemplo; David obtenía buenos resultados cuando transportaba el arca del pacto (2° Samuel 6) pero no era lo correcto, ni aprobado por Dios. Véase Josué 3.3, 6. </a:t>
            </a:r>
          </a:p>
        </p:txBody>
      </p:sp>
    </p:spTree>
    <p:extLst>
      <p:ext uri="{BB962C8B-B14F-4D97-AF65-F5344CB8AC3E}">
        <p14:creationId xmlns:p14="http://schemas.microsoft.com/office/powerpoint/2010/main" val="1503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773FB-E94F-48E8-9968-1381066E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3" y="248991"/>
            <a:ext cx="7406640" cy="1026017"/>
          </a:xfrm>
        </p:spPr>
        <p:txBody>
          <a:bodyPr/>
          <a:lstStyle/>
          <a:p>
            <a:r>
              <a:rPr lang="es-SV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Zurich BlkEx BT" panose="020B0807040502030204" pitchFamily="34" charset="0"/>
              </a:rPr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3674E4-0ED9-4BFB-92C4-48E43C4A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60" y="1275008"/>
            <a:ext cx="8200758" cy="5228823"/>
          </a:xfrm>
        </p:spPr>
        <p:txBody>
          <a:bodyPr>
            <a:normAutofit lnSpcReduction="10000"/>
          </a:bodyPr>
          <a:lstStyle/>
          <a:p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Otro caso es el del rey Uzías, quien trató de hacer una buena obra al quemar incienso a Jehová; pero no era lo correcto, porque no le correspondía a él hacerlo. </a:t>
            </a:r>
          </a:p>
          <a:p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Además </a:t>
            </a:r>
            <a:r>
              <a:rPr lang="es-SV" sz="3200" dirty="0" err="1">
                <a:solidFill>
                  <a:schemeClr val="tx1"/>
                </a:solidFill>
                <a:latin typeface="Abadi MT Condensed Extra Bold" panose="020B0A06030101010103" pitchFamily="34" charset="0"/>
              </a:rPr>
              <a:t>Nadab</a:t>
            </a:r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 y </a:t>
            </a:r>
            <a:r>
              <a:rPr lang="es-SV" sz="3200" dirty="0" err="1">
                <a:solidFill>
                  <a:schemeClr val="tx1"/>
                </a:solidFill>
                <a:latin typeface="Abadi MT Condensed Extra Bold" panose="020B0A06030101010103" pitchFamily="34" charset="0"/>
              </a:rPr>
              <a:t>Abiú</a:t>
            </a:r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, intentaban hacer su trabajo cuando quemaban incienso en el altar de Jehová, pero Dios no lo había ordenado de esa forma como ellos intentaban hacerlo. </a:t>
            </a:r>
          </a:p>
          <a:p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Lo autorizado por Dios, no es lo que el hombre piense que es; sino lo que Dios ordena y sus mandamientos no son gravosos y se obedecen por amor.</a:t>
            </a:r>
          </a:p>
          <a:p>
            <a:endParaRPr lang="es-SV" sz="3200" dirty="0">
              <a:solidFill>
                <a:schemeClr val="tx1"/>
              </a:solidFill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6D993-4E8B-4405-A21E-3FA4571A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88BFD34-FCE7-4D64-93A0-3963A8114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4E9982-2068-45E2-9923-FD0F00E12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18" y="3302829"/>
            <a:ext cx="4095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7F0C2-399E-4ABC-8582-B8B28EEB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F38C4B9C-8D20-4D51-93A4-6C84D01F3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9" y="182584"/>
            <a:ext cx="8786411" cy="64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6229DE0-D3A6-4B93-B921-7468F951E847}"/>
              </a:ext>
            </a:extLst>
          </p:cNvPr>
          <p:cNvSpPr/>
          <p:nvPr/>
        </p:nvSpPr>
        <p:spPr>
          <a:xfrm>
            <a:off x="745238" y="5088717"/>
            <a:ext cx="80639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 Porque donde hay testamento, es necesario que intervenga muerte del testador. </a:t>
            </a:r>
          </a:p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 Porque el testamento con la muerte se confirma; pues no es válido entre tanto que el testador vive.</a:t>
            </a:r>
            <a:endParaRPr lang="es-S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EFC011A-F665-4D1D-8A7F-76BBF44D2773}"/>
              </a:ext>
            </a:extLst>
          </p:cNvPr>
          <p:cNvSpPr/>
          <p:nvPr/>
        </p:nvSpPr>
        <p:spPr>
          <a:xfrm>
            <a:off x="270800" y="1049789"/>
            <a:ext cx="2044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Un  nuevo pacto,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FFA364-F918-4BA0-AA04-B50B968BA97D}"/>
              </a:ext>
            </a:extLst>
          </p:cNvPr>
          <p:cNvSpPr/>
          <p:nvPr/>
        </p:nvSpPr>
        <p:spPr>
          <a:xfrm>
            <a:off x="5499901" y="1087725"/>
            <a:ext cx="3635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La  promesa de la </a:t>
            </a:r>
          </a:p>
          <a:p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herencia eterna. </a:t>
            </a:r>
            <a:endParaRPr lang="es-SV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FC98B22-EF63-400D-BDF8-4C1DACF1FCE6}"/>
              </a:ext>
            </a:extLst>
          </p:cNvPr>
          <p:cNvSpPr/>
          <p:nvPr/>
        </p:nvSpPr>
        <p:spPr>
          <a:xfrm>
            <a:off x="1729193" y="287506"/>
            <a:ext cx="5273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Hebreos 9:15 - 17</a:t>
            </a:r>
          </a:p>
        </p:txBody>
      </p:sp>
    </p:spTree>
    <p:extLst>
      <p:ext uri="{BB962C8B-B14F-4D97-AF65-F5344CB8AC3E}">
        <p14:creationId xmlns:p14="http://schemas.microsoft.com/office/powerpoint/2010/main" val="42618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redicador">
            <a:extLst>
              <a:ext uri="{FF2B5EF4-FFF2-40B4-BE49-F238E27FC236}">
                <a16:creationId xmlns:a16="http://schemas.microsoft.com/office/drawing/2014/main" id="{83AB1BD4-275D-41C3-8150-17559A2B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3" y="1590541"/>
            <a:ext cx="2691685" cy="3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008C9C-5DC0-4081-87A0-90CCF161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283336"/>
            <a:ext cx="8409904" cy="1390918"/>
          </a:xfrm>
        </p:spPr>
        <p:txBody>
          <a:bodyPr>
            <a:normAutofit/>
          </a:bodyPr>
          <a:lstStyle/>
          <a:p>
            <a:pPr algn="ctr"/>
            <a:r>
              <a:rPr lang="es-SV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Zurich BlkEx BT" panose="020B0807040502030204" pitchFamily="34" charset="0"/>
              </a:rPr>
              <a:t>La autoridad divina no procede del predicador.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264D05-4152-4A93-99B9-87E14581B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13" y="1803043"/>
            <a:ext cx="5988676" cy="3124867"/>
          </a:xfrm>
        </p:spPr>
        <p:txBody>
          <a:bodyPr>
            <a:normAutofit fontScale="92500"/>
          </a:bodyPr>
          <a:lstStyle/>
          <a:p>
            <a:pPr marL="34290" indent="0">
              <a:buNone/>
            </a:pPr>
            <a:r>
              <a:rPr lang="es-SV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panose="020B0A06030101010103" pitchFamily="34" charset="0"/>
              </a:rPr>
              <a:t>Algunos consideran al predicador y su palabra como autoridad bíblica, cuando realmente no lo es, pues él solamente es un siervo de Dios que cumple la voluntad (autoridad de Dios).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0FEFEC-4EAC-4A83-9FE7-1EC382CEFCD7}"/>
              </a:ext>
            </a:extLst>
          </p:cNvPr>
          <p:cNvSpPr/>
          <p:nvPr/>
        </p:nvSpPr>
        <p:spPr>
          <a:xfrm>
            <a:off x="122349" y="4927910"/>
            <a:ext cx="7456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ea typeface="HGPGothicE" panose="020B0400000000000000" pitchFamily="34" charset="-128"/>
                <a:cs typeface="Arial" panose="020B0604020202020204" pitchFamily="34" charset="0"/>
              </a:rPr>
              <a:t>“Si esto enseñas a los hermanos, serás buen ministro de Jesucristo, nutrido con las palabras de la fe y de la buena doctrina que has seguido” </a:t>
            </a:r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ea typeface="HGPGothicE" panose="020B0400000000000000" pitchFamily="34" charset="-128"/>
                <a:cs typeface="Arial" panose="020B0604020202020204" pitchFamily="34" charset="0"/>
              </a:rPr>
              <a:t>1ª Timoteo_4.6</a:t>
            </a:r>
          </a:p>
        </p:txBody>
      </p:sp>
    </p:spTree>
    <p:extLst>
      <p:ext uri="{BB962C8B-B14F-4D97-AF65-F5344CB8AC3E}">
        <p14:creationId xmlns:p14="http://schemas.microsoft.com/office/powerpoint/2010/main" val="13125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E36AD-5482-48A4-97A9-194A577EA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130" y="331697"/>
            <a:ext cx="4956220" cy="3570601"/>
          </a:xfrm>
        </p:spPr>
        <p:txBody>
          <a:bodyPr>
            <a:noAutofit/>
          </a:bodyPr>
          <a:lstStyle/>
          <a:p>
            <a:pPr marL="34290" indent="0">
              <a:lnSpc>
                <a:spcPct val="120000"/>
              </a:lnSpc>
              <a:buNone/>
            </a:pPr>
            <a:r>
              <a:rPr lang="es-SV" sz="2400" dirty="0">
                <a:ln w="0"/>
                <a:solidFill>
                  <a:schemeClr val="tx1"/>
                </a:solidFill>
                <a:latin typeface="Abadi MT Condensed Extra Bold" panose="020B0A06030101010103" pitchFamily="34" charset="0"/>
              </a:rPr>
              <a:t>El concepto de que la autoridad bíblica procede del predicador o pastor, procede del mundo sectario; donde se cree que el predicador recibe un llamado especial de parte de Dios para </a:t>
            </a:r>
            <a:r>
              <a:rPr lang="es-ES" sz="2400" dirty="0">
                <a:ln w="0"/>
                <a:solidFill>
                  <a:schemeClr val="tx1"/>
                </a:solidFill>
                <a:latin typeface="Abadi MT Condensed Extra Bold" panose="020B0A06030101010103" pitchFamily="34" charset="0"/>
              </a:rPr>
              <a:t>predicar la palabra de Dios y que eso lo hace estar por encima de los demás.</a:t>
            </a:r>
            <a:endParaRPr lang="es-SV" sz="2400" dirty="0">
              <a:ln w="0"/>
              <a:solidFill>
                <a:schemeClr val="tx1"/>
              </a:solidFill>
              <a:latin typeface="Abadi MT Condensed Extra Bold" panose="020B0A06030101010103" pitchFamily="34" charset="0"/>
            </a:endParaRPr>
          </a:p>
        </p:txBody>
      </p:sp>
      <p:sp>
        <p:nvSpPr>
          <p:cNvPr id="5" name="AutoShape 2" descr="Resultado de imagen para pastor">
            <a:extLst>
              <a:ext uri="{FF2B5EF4-FFF2-40B4-BE49-F238E27FC236}">
                <a16:creationId xmlns:a16="http://schemas.microsoft.com/office/drawing/2014/main" id="{96C13440-8EA3-426C-837B-C3E282744F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CACF85-631A-449B-B320-BA7D0D818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1" r="17020"/>
          <a:stretch/>
        </p:blipFill>
        <p:spPr>
          <a:xfrm>
            <a:off x="192226" y="196470"/>
            <a:ext cx="3736904" cy="338493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3532EA9-2256-4C59-9C31-CAC2276141AE}"/>
              </a:ext>
            </a:extLst>
          </p:cNvPr>
          <p:cNvSpPr/>
          <p:nvPr/>
        </p:nvSpPr>
        <p:spPr>
          <a:xfrm>
            <a:off x="192226" y="3902298"/>
            <a:ext cx="37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“Pero vosotros no queráis que os llamen Rabí; porque uno es vuestro Maestro, el Cristo, y todos vosotros sois hermanos” </a:t>
            </a:r>
            <a:r>
              <a:rPr lang="es-E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Mateo 23.8</a:t>
            </a:r>
            <a:endParaRPr lang="es-SV" sz="24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5C5AD69-10A5-4E34-8AC1-BC7F70FE1838}"/>
              </a:ext>
            </a:extLst>
          </p:cNvPr>
          <p:cNvSpPr/>
          <p:nvPr/>
        </p:nvSpPr>
        <p:spPr>
          <a:xfrm>
            <a:off x="4657976" y="3902298"/>
            <a:ext cx="4227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“Ten cuidado de ti mismo y de la doctrina; persiste en ello, pues haciendo esto, te salvarás a ti mismo y a los que te oyeren” </a:t>
            </a:r>
            <a:r>
              <a:rPr lang="es-E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1ª Timoteo 4.16 </a:t>
            </a:r>
            <a:endParaRPr lang="es-SV" sz="24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EB27E-CD52-48EB-A690-2BFC7EDC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91" y="300084"/>
            <a:ext cx="4415208" cy="3399486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s-SV" sz="36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Hemos de recordar que el predicador es solo un instrumento que es utilizado por Dios para llevar su mensaje a los corazones de los hijos de los hombres.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C38EFC-C3CB-42E9-9D81-CDD64AE6A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68" y="355465"/>
            <a:ext cx="3399486" cy="339948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7A4F54A-DC23-4631-A901-2259867AE2E1}"/>
              </a:ext>
            </a:extLst>
          </p:cNvPr>
          <p:cNvSpPr/>
          <p:nvPr/>
        </p:nvSpPr>
        <p:spPr>
          <a:xfrm>
            <a:off x="289667" y="3727257"/>
            <a:ext cx="3760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Unplug" pitchFamily="2" charset="0"/>
              </a:rPr>
              <a:t>“Porque nosotros somos colaboradores de Dios, y vosotros sois labranza de Dios, edificio de Dios” </a:t>
            </a:r>
          </a:p>
          <a:p>
            <a:r>
              <a:rPr lang="es-ES" sz="2800" dirty="0">
                <a:solidFill>
                  <a:srgbClr val="C00000"/>
                </a:solidFill>
                <a:latin typeface="Unplug" pitchFamily="2" charset="0"/>
              </a:rPr>
              <a:t>1ª Corintios 3.9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4F70190-E5F1-41A2-9984-F2E8A77340EA}"/>
              </a:ext>
            </a:extLst>
          </p:cNvPr>
          <p:cNvSpPr/>
          <p:nvPr/>
        </p:nvSpPr>
        <p:spPr>
          <a:xfrm>
            <a:off x="4572000" y="4158144"/>
            <a:ext cx="4282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Unplug" pitchFamily="2" charset="0"/>
              </a:rPr>
              <a:t>“Algunos, a la verdad, predican a Cristo por envidia y contienda; pero otros de buena voluntad” </a:t>
            </a:r>
            <a:r>
              <a:rPr lang="es-ES" sz="2800" dirty="0">
                <a:solidFill>
                  <a:srgbClr val="C00000"/>
                </a:solidFill>
                <a:latin typeface="Unplug" pitchFamily="2" charset="0"/>
              </a:rPr>
              <a:t>Filipenses 1.15</a:t>
            </a:r>
            <a:endParaRPr lang="es-SV" sz="2800" dirty="0">
              <a:solidFill>
                <a:srgbClr val="C00000"/>
              </a:solidFill>
              <a:latin typeface="Unplu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8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D70EF-9158-430F-AF49-AF35ADAB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332" y="256728"/>
            <a:ext cx="4884863" cy="2915768"/>
          </a:xfrm>
        </p:spPr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es-SV" sz="32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La diversidad de doctrinas enseñadas por los predicadores, es lastimoso decirlo, pero no proceden de la autoridad divina, pues nunca Dios es Dios de confusión, sino de paz.</a:t>
            </a:r>
          </a:p>
          <a:p>
            <a:pPr marL="34290" indent="0">
              <a:buNone/>
            </a:pPr>
            <a:endParaRPr lang="es-SV" sz="3200" dirty="0">
              <a:solidFill>
                <a:schemeClr val="tx1"/>
              </a:solidFill>
              <a:latin typeface="Abadi MT Condensed Extra Bold" panose="020B0A06030101010103" pitchFamily="34" charset="0"/>
            </a:endParaRPr>
          </a:p>
        </p:txBody>
      </p:sp>
      <p:pic>
        <p:nvPicPr>
          <p:cNvPr id="4104" name="Picture 8" descr="Resultado de imagen para cash luna gif">
            <a:extLst>
              <a:ext uri="{FF2B5EF4-FFF2-40B4-BE49-F238E27FC236}">
                <a16:creationId xmlns:a16="http://schemas.microsoft.com/office/drawing/2014/main" id="{2798436E-2A78-449F-B4C2-B6AB9E4161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224106"/>
            <a:ext cx="3701062" cy="27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1BF557-177E-4091-8F8C-390EE0DC34EA}"/>
              </a:ext>
            </a:extLst>
          </p:cNvPr>
          <p:cNvSpPr/>
          <p:nvPr/>
        </p:nvSpPr>
        <p:spPr>
          <a:xfrm>
            <a:off x="186817" y="3099086"/>
            <a:ext cx="37010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Pastor Cash Luna </a:t>
            </a:r>
          </a:p>
          <a:p>
            <a:pPr algn="ctr"/>
            <a:r>
              <a:rPr lang="es-E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Establece una línea de</a:t>
            </a:r>
          </a:p>
          <a:p>
            <a:pPr algn="ctr"/>
            <a:r>
              <a:rPr lang="es-E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Autoridad, tirando </a:t>
            </a:r>
          </a:p>
          <a:p>
            <a:pPr algn="ctr"/>
            <a:r>
              <a:rPr lang="es-E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Una Biblia al suelo y reta</a:t>
            </a:r>
          </a:p>
          <a:p>
            <a:pPr algn="ctr"/>
            <a:r>
              <a:rPr lang="es-E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cualquier siervo a pasar </a:t>
            </a:r>
          </a:p>
          <a:p>
            <a:pPr algn="ctr"/>
            <a:r>
              <a:rPr lang="es-E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 esa línea. Y no pueden</a:t>
            </a:r>
          </a:p>
        </p:txBody>
      </p:sp>
      <p:pic>
        <p:nvPicPr>
          <p:cNvPr id="4106" name="Picture 10" descr="Imagen relacionada">
            <a:extLst>
              <a:ext uri="{FF2B5EF4-FFF2-40B4-BE49-F238E27FC236}">
                <a16:creationId xmlns:a16="http://schemas.microsoft.com/office/drawing/2014/main" id="{8FF5B6BE-C90C-466D-AACF-6DD7379502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31" y="2966004"/>
            <a:ext cx="4760212" cy="34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36105-2DE5-4FAD-98D6-839B7CE3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294" y="320338"/>
            <a:ext cx="5840678" cy="3646355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s-SV" sz="28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El predicador, debe limitarse a “predicar la palabra de Dios” no es la palabra suya como ser humano la que está por encima de la voluntad de Dios. [algunos utilizan el púlpito para contar chistes o historietas que no edifican y que solo pretenden entretener a la gente, la cual se ríe de sus desvaríos] </a:t>
            </a:r>
            <a:r>
              <a:rPr lang="es-SV" sz="2800" dirty="0">
                <a:solidFill>
                  <a:srgbClr val="C00000"/>
                </a:solidFill>
                <a:latin typeface="Abadi MT Condensed Extra Bold" panose="020B0A06030101010103" pitchFamily="34" charset="0"/>
              </a:rPr>
              <a:t>Existe la doctrina “El evangelio de la risa santa”</a:t>
            </a:r>
            <a:endParaRPr lang="es-SV" sz="2800" dirty="0">
              <a:solidFill>
                <a:schemeClr val="tx1"/>
              </a:solidFill>
              <a:latin typeface="Abadi MT Condensed Extra Bold" panose="020B0A06030101010103" pitchFamily="34" charset="0"/>
            </a:endParaRPr>
          </a:p>
        </p:txBody>
      </p:sp>
      <p:pic>
        <p:nvPicPr>
          <p:cNvPr id="6146" name="Picture 2" descr="Resultado de imagen para predicando">
            <a:extLst>
              <a:ext uri="{FF2B5EF4-FFF2-40B4-BE49-F238E27FC236}">
                <a16:creationId xmlns:a16="http://schemas.microsoft.com/office/drawing/2014/main" id="{F25E4DA6-6F48-4D91-9D3A-940C55F04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7" b="17051"/>
          <a:stretch/>
        </p:blipFill>
        <p:spPr bwMode="auto">
          <a:xfrm>
            <a:off x="251029" y="320339"/>
            <a:ext cx="2700710" cy="25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7384A8-61F4-4D7C-8EFF-147AD56FFB2F}"/>
              </a:ext>
            </a:extLst>
          </p:cNvPr>
          <p:cNvSpPr/>
          <p:nvPr/>
        </p:nvSpPr>
        <p:spPr>
          <a:xfrm>
            <a:off x="366939" y="4229337"/>
            <a:ext cx="8145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“Te encarezco delante de Dios y del Señor Jesucristo, que juzgará a los vivos y a los muertos en su manifestación y en su reino,  que prediques la palabra; que instes a tiempo y fuera de tiempo; redarguye, reprende, exhorta con toda paciencia y doctrina” </a:t>
            </a:r>
            <a:r>
              <a:rPr lang="es-E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2ª_Timoteo 4.1 – 2 </a:t>
            </a:r>
          </a:p>
        </p:txBody>
      </p:sp>
    </p:spTree>
    <p:extLst>
      <p:ext uri="{BB962C8B-B14F-4D97-AF65-F5344CB8AC3E}">
        <p14:creationId xmlns:p14="http://schemas.microsoft.com/office/powerpoint/2010/main" val="3847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3E73D7-D8CD-4A8C-A84F-2D2F268A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2987899"/>
            <a:ext cx="3989511" cy="3395756"/>
          </a:xfrm>
        </p:spPr>
        <p:txBody>
          <a:bodyPr>
            <a:noAutofit/>
          </a:bodyPr>
          <a:lstStyle/>
          <a:p>
            <a:pPr marL="34290" indent="0">
              <a:lnSpc>
                <a:spcPct val="120000"/>
              </a:lnSpc>
              <a:buNone/>
            </a:pPr>
            <a:r>
              <a:rPr lang="es-SV" sz="2700" dirty="0">
                <a:solidFill>
                  <a:schemeClr val="tx1"/>
                </a:solidFill>
                <a:latin typeface="Abadi MT Condensed Extra Bold" panose="020B0A06030101010103" pitchFamily="34" charset="0"/>
              </a:rPr>
              <a:t>Por muy estudiado que sea el predicador o pastor; no se puede aceptar algo como autorizado por Dios, solo porque alguien que tiene fama lo dijo; ya que él no es origen de autoridad.</a:t>
            </a:r>
          </a:p>
          <a:p>
            <a:pPr marL="34290" indent="0">
              <a:lnSpc>
                <a:spcPct val="120000"/>
              </a:lnSpc>
              <a:buNone/>
            </a:pPr>
            <a:endParaRPr lang="es-SV" sz="2700" dirty="0">
              <a:solidFill>
                <a:schemeClr val="tx1"/>
              </a:solidFill>
              <a:latin typeface="Abadi MT Condensed Extra Bold" panose="020B0A06030101010103" pitchFamily="34" charset="0"/>
            </a:endParaRPr>
          </a:p>
        </p:txBody>
      </p:sp>
      <p:pic>
        <p:nvPicPr>
          <p:cNvPr id="7170" name="Picture 2" descr="Imagen relacionada">
            <a:extLst>
              <a:ext uri="{FF2B5EF4-FFF2-40B4-BE49-F238E27FC236}">
                <a16:creationId xmlns:a16="http://schemas.microsoft.com/office/drawing/2014/main" id="{86505D4D-AF38-4B47-B087-E8C9FBD4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3" y="190608"/>
            <a:ext cx="4097506" cy="27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C3B92E0-0FF6-457C-B7AF-054941CDBA89}"/>
              </a:ext>
            </a:extLst>
          </p:cNvPr>
          <p:cNvSpPr/>
          <p:nvPr/>
        </p:nvSpPr>
        <p:spPr>
          <a:xfrm>
            <a:off x="4355084" y="258901"/>
            <a:ext cx="453133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“Yo soy el buen pastor; el buen pastor su vida da por las ovejas. Mas el asalariado, y que no es el pastor, de quien no son propias las ovejas, ve venir al lobo y deja las ovejas y huye, y el lobo arrebata las ovejas y las dispersa.  Así que el asalariado huye, porque es asalariado, y no le importan las ovejas” </a:t>
            </a:r>
            <a:r>
              <a:rPr lang="es-ES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Juan_10.11 – 13  </a:t>
            </a:r>
            <a:endParaRPr lang="es-SV" sz="28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443</TotalTime>
  <Words>1672</Words>
  <Application>Microsoft Office PowerPoint</Application>
  <PresentationFormat>Presentación en pantalla (4:3)</PresentationFormat>
  <Paragraphs>76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4" baseType="lpstr">
      <vt:lpstr>HGPGothicE</vt:lpstr>
      <vt:lpstr>Abadi MT Condensed Extra Bold</vt:lpstr>
      <vt:lpstr>Arial</vt:lpstr>
      <vt:lpstr>Berlin Sans FB</vt:lpstr>
      <vt:lpstr>Calibri</vt:lpstr>
      <vt:lpstr>Corbel</vt:lpstr>
      <vt:lpstr>Georgia</vt:lpstr>
      <vt:lpstr>Impact</vt:lpstr>
      <vt:lpstr>Segoe UI Black</vt:lpstr>
      <vt:lpstr>Serifa Blk BT</vt:lpstr>
      <vt:lpstr>Times New Roman</vt:lpstr>
      <vt:lpstr>Trakker</vt:lpstr>
      <vt:lpstr>Unplug</vt:lpstr>
      <vt:lpstr>Wingdings</vt:lpstr>
      <vt:lpstr>Zurich BlkEx BT</vt:lpstr>
      <vt:lpstr>Zurich Cn BT</vt:lpstr>
      <vt:lpstr>Base</vt:lpstr>
      <vt:lpstr>La autoridad bíblica</vt:lpstr>
      <vt:lpstr>De la doctrina o prácticas del Antiguo Testamento.</vt:lpstr>
      <vt:lpstr>Presentación de PowerPoint</vt:lpstr>
      <vt:lpstr>La autoridad divina no procede del predicador.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autoridad divina no procede de credos humanos</vt:lpstr>
      <vt:lpstr>La autoridad divina no procede de credos humanos</vt:lpstr>
      <vt:lpstr>Presentación de PowerPoint</vt:lpstr>
      <vt:lpstr>La autoridad divina no procede de los deseos de la congregación </vt:lpstr>
      <vt:lpstr>Presentación de PowerPoint</vt:lpstr>
      <vt:lpstr>La autoridad divina no procede de los deseos de la congregación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autoridad divina no procede de los deseos de la congregación </vt:lpstr>
      <vt:lpstr>La autoridad divina no procede de los ancianos, obispos o pastores ni presbíteros.</vt:lpstr>
      <vt:lpstr>Presentación de PowerPoint</vt:lpstr>
      <vt:lpstr>CONCLUSIÓN</vt:lpstr>
      <vt:lpstr>CONCLUSIÓN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autoridad bíblica</dc:title>
  <dc:creator>Gerber Reyes</dc:creator>
  <cp:lastModifiedBy>Gerber Reyes</cp:lastModifiedBy>
  <cp:revision>46</cp:revision>
  <dcterms:created xsi:type="dcterms:W3CDTF">2018-09-29T21:33:56Z</dcterms:created>
  <dcterms:modified xsi:type="dcterms:W3CDTF">2018-12-16T01:23:26Z</dcterms:modified>
</cp:coreProperties>
</file>