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1"/>
  </p:notesMasterIdLst>
  <p:handoutMasterIdLst>
    <p:handoutMasterId r:id="rId32"/>
  </p:handoutMasterIdLst>
  <p:sldIdLst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7" r:id="rId15"/>
    <p:sldId id="288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4" autoAdjust="0"/>
  </p:normalViewPr>
  <p:slideViewPr>
    <p:cSldViewPr snapToGrid="0">
      <p:cViewPr varScale="1">
        <p:scale>
          <a:sx n="74" d="100"/>
          <a:sy n="74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6E99CA-5AF0-4EAE-9333-DC7490179AF9}" type="datetime1">
              <a:rPr lang="es-ES" smtClean="0"/>
              <a:t>01/12/2018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286890-466E-41CD-A28A-B1EBDF22CA3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AE797-68FC-4E0B-8897-E13C56D832BB}" type="datetime1">
              <a:rPr lang="es-ES" smtClean="0"/>
              <a:pPr/>
              <a:t>01/12/2018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7CD11A-EED3-40CE-98A3-28FEE84867B3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7CD11A-EED3-40CE-98A3-28FEE84867B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B68AFD84-B903-49B0-98A9-81DB60269280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84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7D061F-E234-4DB1-AE07-E49EA5A9EF02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558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43B41F-6FA6-44DE-9ABD-F99CB1E521DF}" type="datetime1">
              <a:rPr lang="es-ES" smtClean="0"/>
              <a:t>01/12/2018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"/>
              <a:t>Agregar un pie de página</a:t>
            </a:r>
            <a:endParaRPr lang="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1436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800115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CB5F96-9BFA-4D5E-855F-AA3C075615D3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58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FF5094-F5A5-43F5-B14D-98F60E772B8D}" type="datetime1">
              <a:rPr lang="es-ES" smtClean="0"/>
              <a:t>01/12/2018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/>
              <a:t>Agregar un pie de página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108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5336F1-A7C2-4B92-BD06-E257E1387AC4}" type="datetime1">
              <a:rPr lang="es-ES" smtClean="0"/>
              <a:t>01/12/2018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/>
              <a:t>Agregar un pie de página</a:t>
            </a: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131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9F92CE-00EC-4C26-A28A-966E7A4C8549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945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055980-F522-4CB9-93D5-C51E09FF923C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831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16700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40825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fld id="{2E35DC43-C061-4ACF-BBED-009E157628ED}" type="datetime1">
              <a:rPr lang="es-ES" noProof="0" smtClean="0"/>
              <a:t>01/12/2018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8743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pos="4986" userDrawn="1">
          <p15:clr>
            <a:srgbClr val="F26B43"/>
          </p15:clr>
        </p15:guide>
        <p15:guide id="5" orient="horz" pos="3528" userDrawn="1">
          <p15:clr>
            <a:srgbClr val="F26B43"/>
          </p15:clr>
        </p15:guide>
        <p15:guide id="6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FD10367-5747-4F2E-978C-271557331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3" y="288530"/>
            <a:ext cx="8689071" cy="62809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0912" y="1881747"/>
            <a:ext cx="8062175" cy="1547253"/>
          </a:xfrm>
        </p:spPr>
        <p:txBody>
          <a:bodyPr rtlCol="0">
            <a:normAutofit/>
          </a:bodyPr>
          <a:lstStyle/>
          <a:p>
            <a:pPr rtl="0"/>
            <a:r>
              <a:rPr lang="es-ES" sz="6600" cap="all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Impact" panose="020B0806030902050204" pitchFamily="34" charset="0"/>
              </a:rPr>
              <a:t>La autoridad Bíblica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1972" y="4452043"/>
            <a:ext cx="8559750" cy="1655762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es-E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La necesidad de autoridad bíblica en el Nuevo Testamento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6E32F0E-8D4C-4AAF-8C3D-7FEA471C78BD}"/>
              </a:ext>
            </a:extLst>
          </p:cNvPr>
          <p:cNvSpPr/>
          <p:nvPr/>
        </p:nvSpPr>
        <p:spPr>
          <a:xfrm>
            <a:off x="540912" y="288530"/>
            <a:ext cx="7520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53" panose="020B0500000000000000" pitchFamily="34" charset="0"/>
              </a:rPr>
              <a:t>02 –- diciembre - 2018</a:t>
            </a:r>
          </a:p>
        </p:txBody>
      </p:sp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7693C-B5B6-4165-899D-B30E49584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41" y="566670"/>
            <a:ext cx="8487177" cy="584700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s-SV" sz="4400" b="1" dirty="0">
                <a:solidFill>
                  <a:schemeClr val="tx1"/>
                </a:solidFill>
                <a:latin typeface="Zurich BlkEx BT" panose="020B0807040502030204" pitchFamily="34" charset="0"/>
              </a:rPr>
              <a:t>“Pero el Espíritu dice claramente que en los postreros tiempos algunos apostatarán de la fe, escuchando a espíritus engañadores y a doctrinas de demonios” </a:t>
            </a:r>
          </a:p>
          <a:p>
            <a:pPr marL="0" indent="0" algn="ctr">
              <a:buNone/>
            </a:pPr>
            <a:r>
              <a:rPr lang="es-SV" sz="4400" dirty="0">
                <a:solidFill>
                  <a:srgbClr val="0070C0"/>
                </a:solidFill>
                <a:latin typeface="Zurich BlkEx BT" panose="020B0807040502030204" pitchFamily="34" charset="0"/>
              </a:rPr>
              <a:t>1ª Timoteo_4.1</a:t>
            </a:r>
          </a:p>
        </p:txBody>
      </p:sp>
    </p:spTree>
    <p:extLst>
      <p:ext uri="{BB962C8B-B14F-4D97-AF65-F5344CB8AC3E}">
        <p14:creationId xmlns:p14="http://schemas.microsoft.com/office/powerpoint/2010/main" val="259072557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727FD-D795-43E1-A826-FCC9B7C7B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762781"/>
            <a:ext cx="5267459" cy="4986390"/>
          </a:xfrm>
        </p:spPr>
      </p:pic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8EFFD958-AD8D-4E0A-A51D-787E80E86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r="21993"/>
          <a:stretch/>
        </p:blipFill>
        <p:spPr bwMode="auto">
          <a:xfrm>
            <a:off x="185073" y="234905"/>
            <a:ext cx="2292440" cy="23495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santa claus">
            <a:extLst>
              <a:ext uri="{FF2B5EF4-FFF2-40B4-BE49-F238E27FC236}">
                <a16:creationId xmlns:a16="http://schemas.microsoft.com/office/drawing/2014/main" id="{2C1E593D-8049-4BF0-945B-320F7F122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49" y="386366"/>
            <a:ext cx="1754568" cy="23798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31EB00B-238C-4108-A0F4-6298AB6DBDC3}"/>
              </a:ext>
            </a:extLst>
          </p:cNvPr>
          <p:cNvSpPr/>
          <p:nvPr/>
        </p:nvSpPr>
        <p:spPr>
          <a:xfrm>
            <a:off x="70173" y="5749171"/>
            <a:ext cx="86647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¿</a:t>
            </a:r>
            <a:r>
              <a:rPr lang="es-E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Estaré participando de una mentira?</a:t>
            </a:r>
          </a:p>
        </p:txBody>
      </p:sp>
    </p:spTree>
    <p:extLst>
      <p:ext uri="{BB962C8B-B14F-4D97-AF65-F5344CB8AC3E}">
        <p14:creationId xmlns:p14="http://schemas.microsoft.com/office/powerpoint/2010/main" val="30558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B76D05-DE7C-460F-AD51-B0BC51266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73" y="1409700"/>
            <a:ext cx="7404653" cy="4038600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s-SV" sz="4800" dirty="0">
                <a:solidFill>
                  <a:schemeClr val="tx1"/>
                </a:solidFill>
                <a:latin typeface="Arial Black" panose="020B0A04020102020204" pitchFamily="34" charset="0"/>
              </a:rPr>
              <a:t>LOS DOS CIMIENTOS: </a:t>
            </a:r>
          </a:p>
          <a:p>
            <a:pPr marL="34290" indent="0" algn="ctr">
              <a:buNone/>
            </a:pPr>
            <a:r>
              <a:rPr lang="es-SV" sz="4800" dirty="0">
                <a:solidFill>
                  <a:srgbClr val="C00000"/>
                </a:solidFill>
                <a:latin typeface="Arial Black" panose="020B0A04020102020204" pitchFamily="34" charset="0"/>
              </a:rPr>
              <a:t>EL HOMBRE PRUDENTE Y EL INSENSATO</a:t>
            </a:r>
            <a:r>
              <a:rPr lang="es-SV" sz="4800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es-SV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6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283E15-760F-4C36-9475-893E39708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68" y="713514"/>
            <a:ext cx="8306871" cy="5803195"/>
          </a:xfrm>
        </p:spPr>
        <p:txBody>
          <a:bodyPr>
            <a:normAutofit/>
          </a:bodyPr>
          <a:lstStyle/>
          <a:p>
            <a:r>
              <a:rPr lang="es-SV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Dura cosa será, el estar excluido de la presencia celestial; pero a eso se expone aquel que rechaza la autoridad divina y la sustituye por la autoridad humana, ya sea de sí mismo o de alguien mas. Analizamos a continuación el caso a luz de una parábola de Jesús llamada: LOS DOS CIMIENTOS: EL HOMBRE PRUDENTE Y EL INSENSATO.</a:t>
            </a:r>
          </a:p>
        </p:txBody>
      </p:sp>
    </p:spTree>
    <p:extLst>
      <p:ext uri="{BB962C8B-B14F-4D97-AF65-F5344CB8AC3E}">
        <p14:creationId xmlns:p14="http://schemas.microsoft.com/office/powerpoint/2010/main" val="2597389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53F263-83F5-4076-9EB0-A642487A4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484" y="145081"/>
            <a:ext cx="5267441" cy="2971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2200" dirty="0">
                <a:solidFill>
                  <a:schemeClr val="tx1"/>
                </a:solidFill>
                <a:latin typeface="Arial Black" panose="020B0A04020102020204" pitchFamily="34" charset="0"/>
              </a:rPr>
              <a:t>“</a:t>
            </a:r>
            <a:r>
              <a:rPr lang="es-SV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Cualquiera, pues, que me oye estas palabras, y las hace, le compararé a un hombre prudente, que edificó su casa sobre la roca. Descendió lluvia, y vinieron ríos, y soplaron vientos, y golpearon contra aquella casa; y no cayó, porque estaba fundada sobre la roca.</a:t>
            </a:r>
            <a:endParaRPr lang="es-SV" sz="2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A2CED398-826B-4C83-9646-9CEB66D0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5" y="145081"/>
            <a:ext cx="3538409" cy="30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559240C-7C17-4215-BAB8-DB854A4D9AD3}"/>
              </a:ext>
            </a:extLst>
          </p:cNvPr>
          <p:cNvSpPr/>
          <p:nvPr/>
        </p:nvSpPr>
        <p:spPr>
          <a:xfrm>
            <a:off x="233451" y="3296599"/>
            <a:ext cx="871008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200" b="1" dirty="0">
                <a:latin typeface="Arial Black" panose="020B0A04020102020204" pitchFamily="34" charset="0"/>
              </a:rPr>
              <a:t>Pero cualquiera que me oye estas palabras y no las hace, le compararé a un hombre insensato, que edificó su casa sobre la arena; y descendió lluvia, y vinieron ríos, y soplaron vientos, y dieron con ímpetu contra aquella casa; y cayó, y fue grande su ruina. Y cuando terminó Jesús estas palabras, la gente se admiraba de su doctrina; porque les enseñaba como quien tiene autoridad, y no como los escribas</a:t>
            </a:r>
            <a:r>
              <a:rPr lang="es-SV" sz="2200" dirty="0">
                <a:latin typeface="Arial Black" panose="020B0A04020102020204" pitchFamily="34" charset="0"/>
              </a:rPr>
              <a:t>” Mateo_7:24 – 29</a:t>
            </a:r>
          </a:p>
        </p:txBody>
      </p:sp>
    </p:spTree>
    <p:extLst>
      <p:ext uri="{BB962C8B-B14F-4D97-AF65-F5344CB8AC3E}">
        <p14:creationId xmlns:p14="http://schemas.microsoft.com/office/powerpoint/2010/main" val="157030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E805E7-8D75-4F1F-8EC2-E31541303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86" y="656192"/>
            <a:ext cx="8212428" cy="5602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El hombre prudente, representa a la persona que OYE y HACE la voluntad de Dios; es aquel que considera sus caminos orientados por Dios y actúa donde Dios le autoriza, éste edifica sobre Cristo que es la roca eterna y no cambia las órdenes de Dios por sus propias opiniones; es decir por lo que él piensa que es correcto.</a:t>
            </a:r>
          </a:p>
        </p:txBody>
      </p:sp>
    </p:spTree>
    <p:extLst>
      <p:ext uri="{BB962C8B-B14F-4D97-AF65-F5344CB8AC3E}">
        <p14:creationId xmlns:p14="http://schemas.microsoft.com/office/powerpoint/2010/main" val="15008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F26F29-1DCF-4D10-922E-1416D0478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832" y="1819276"/>
            <a:ext cx="5069959" cy="46533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SV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hombre insensato (tonto), es la persona que OYE y NO HACE; es decir no hace nada por cumplir u obedecer el mandato de Dios (desafía la autoridad de Dios); dicha persona con sus labios, puede llamar Señor a Jesucristo, pero rehúsa hacer lo que él manda.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E6123D-EF3F-4286-A0A7-0A216AD1D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4" y="1819140"/>
            <a:ext cx="3618378" cy="443999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3414D98-A750-4ABD-9C07-F2847BFF4C6F}"/>
              </a:ext>
            </a:extLst>
          </p:cNvPr>
          <p:cNvSpPr/>
          <p:nvPr/>
        </p:nvSpPr>
        <p:spPr>
          <a:xfrm>
            <a:off x="334850" y="385374"/>
            <a:ext cx="86674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4000" b="1" dirty="0">
                <a:latin typeface="Lydian BT" panose="0302070204050202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“¿Por qué me llamáis, Señor, Señor, y no hacéis lo que yo digo?” </a:t>
            </a:r>
            <a:r>
              <a:rPr lang="es-SV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Lucas_6:46</a:t>
            </a:r>
            <a:endParaRPr lang="es-SV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B07250-93E1-4743-B879-5711B4EEB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87" y="275869"/>
            <a:ext cx="482943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 durante su ministerio enfrentó muchas pruebas, una de las cuales fue el ser cuestionado por las autoridades religiosas de su tiempo; ¿con qué autoridad hacía las cosas? Como respuesta Jesús dijo a los judíos que cuestionaban su proceder 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9C1AB9-A53D-4DC2-8892-7C3A82D04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9" y="275869"/>
            <a:ext cx="3866608" cy="277965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39A449D-BE6F-47F3-A199-ED1CDC2F52D0}"/>
              </a:ext>
            </a:extLst>
          </p:cNvPr>
          <p:cNvSpPr/>
          <p:nvPr/>
        </p:nvSpPr>
        <p:spPr>
          <a:xfrm>
            <a:off x="90152" y="3802475"/>
            <a:ext cx="49632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Respondiendo Jesús, les dijo: </a:t>
            </a: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 también os haré una pregunta, y si me la contestáis, también yo os diré con qué autoridad hago estas cosas. El bautismo de Juan, ¿de dónde era? ¿Del cielo, o de los hombres? </a:t>
            </a:r>
            <a:endParaRPr lang="es-SV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F310B7-9ACA-4824-931B-0928DF66A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86" y="3863660"/>
            <a:ext cx="3908935" cy="25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2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D4E540-BF7B-4EF6-9D09-211E7A5A6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7" y="133335"/>
            <a:ext cx="3520202" cy="374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Ellos entonces discutían entre sí, diciendo: Si decimos, del cielo, nos dirá: ¿Por qué, pues, no le creísteis? Y si decimos, de los hombres, tememos al pueblo; porque todos tienen a Juan por profeta.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6736C2-BA28-4816-BDA8-3ABFE5BCB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49" y="292242"/>
            <a:ext cx="5078569" cy="309077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6054C2E-42B9-4A07-AF6B-56B1A7CC2428}"/>
              </a:ext>
            </a:extLst>
          </p:cNvPr>
          <p:cNvSpPr/>
          <p:nvPr/>
        </p:nvSpPr>
        <p:spPr>
          <a:xfrm>
            <a:off x="399245" y="4157996"/>
            <a:ext cx="8238185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s-SV" sz="2800" b="1" dirty="0">
                <a:latin typeface="Arial Black" panose="020B0A04020102020204" pitchFamily="34" charset="0"/>
                <a:ea typeface="+mj-ea"/>
                <a:cs typeface="+mj-cs"/>
              </a:rPr>
              <a:t>Y respondiendo a Jesús, dijeron: No sabemos. Y él también les dijo: </a:t>
            </a:r>
            <a:r>
              <a:rPr lang="es-SV" sz="28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Tampoco yo os digo con qué autoridad hago estas cosas” </a:t>
            </a:r>
          </a:p>
          <a:p>
            <a:pPr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s-SV" sz="2800" b="1" dirty="0">
                <a:solidFill>
                  <a:prstClr val="white"/>
                </a:solidFill>
                <a:latin typeface="Arial Black" panose="020B0A04020102020204" pitchFamily="34" charset="0"/>
                <a:ea typeface="+mj-ea"/>
                <a:cs typeface="+mj-cs"/>
              </a:rPr>
              <a:t>Véase </a:t>
            </a:r>
            <a:r>
              <a:rPr lang="es-SV" sz="2800" b="1" dirty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Mateo_21:23 – 27 </a:t>
            </a:r>
          </a:p>
        </p:txBody>
      </p:sp>
    </p:spTree>
    <p:extLst>
      <p:ext uri="{BB962C8B-B14F-4D97-AF65-F5344CB8AC3E}">
        <p14:creationId xmlns:p14="http://schemas.microsoft.com/office/powerpoint/2010/main" val="13413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CC1C9-7BC9-4F9A-873B-8CEFE439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835042" cy="1400530"/>
          </a:xfrm>
        </p:spPr>
        <p:txBody>
          <a:bodyPr/>
          <a:lstStyle/>
          <a:p>
            <a:pPr algn="ctr"/>
            <a:r>
              <a:rPr lang="es-SV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APÓSTOLES ENSEÑARON LA NECESIDAD DE AUTORIDAD</a:t>
            </a:r>
            <a:endParaRPr lang="es-SV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17592C-5C1E-4438-BAC4-743344089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09" y="2104441"/>
            <a:ext cx="8285803" cy="4195481"/>
          </a:xfrm>
        </p:spPr>
        <p:txBody>
          <a:bodyPr>
            <a:normAutofit/>
          </a:bodyPr>
          <a:lstStyle/>
          <a:p>
            <a:r>
              <a:rPr lang="es-SV" sz="2800" dirty="0">
                <a:solidFill>
                  <a:schemeClr val="tx1"/>
                </a:solidFill>
                <a:latin typeface="Arial Black" panose="020B0A04020102020204" pitchFamily="34" charset="0"/>
              </a:rPr>
              <a:t>Lo primero que vamos a considerar en este punto, es el llamado a la unidad hecho por el apóstol Pablo de la siguiente manera:</a:t>
            </a:r>
          </a:p>
          <a:p>
            <a:pPr marL="0" indent="0">
              <a:buNone/>
            </a:pPr>
            <a:r>
              <a:rPr lang="es-SV" sz="2800" dirty="0">
                <a:solidFill>
                  <a:schemeClr val="tx1"/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es-SV" sz="2800" dirty="0">
                <a:solidFill>
                  <a:schemeClr val="tx1"/>
                </a:solidFill>
                <a:latin typeface="Arial Black" panose="020B0A04020102020204" pitchFamily="34" charset="0"/>
              </a:rPr>
              <a:t>“</a:t>
            </a:r>
            <a:r>
              <a:rPr lang="es-SV" sz="2800" dirty="0">
                <a:solidFill>
                  <a:srgbClr val="C00000"/>
                </a:solidFill>
                <a:latin typeface="Arial Black" panose="020B0A04020102020204" pitchFamily="34" charset="0"/>
              </a:rPr>
              <a:t>Pero en aquello a que hemos llegado, sigamos una misma regla, sintamos una misma cosa</a:t>
            </a:r>
            <a:r>
              <a:rPr lang="es-SV" sz="2800" dirty="0">
                <a:solidFill>
                  <a:schemeClr val="tx1"/>
                </a:solidFill>
                <a:latin typeface="Arial Black" panose="020B0A04020102020204" pitchFamily="34" charset="0"/>
              </a:rPr>
              <a:t>” Filipenses_3.16</a:t>
            </a:r>
          </a:p>
          <a:p>
            <a:pPr marL="0" indent="0">
              <a:buNone/>
            </a:pPr>
            <a:r>
              <a:rPr lang="es-SV" sz="2800" dirty="0">
                <a:solidFill>
                  <a:schemeClr val="tx1"/>
                </a:solidFill>
                <a:latin typeface="Arial Black" panose="020B0A04020102020204" pitchFamily="34" charset="0"/>
              </a:rPr>
              <a:t> </a:t>
            </a:r>
          </a:p>
          <a:p>
            <a:endParaRPr lang="es-SV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07721-0B6B-45B6-B943-9947480D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18" y="228556"/>
            <a:ext cx="7881870" cy="1403797"/>
          </a:xfrm>
        </p:spPr>
        <p:txBody>
          <a:bodyPr>
            <a:noAutofit/>
          </a:bodyPr>
          <a:lstStyle/>
          <a:p>
            <a:pPr algn="ctr"/>
            <a:r>
              <a:rPr lang="es-SV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Zurich BlkEx BT" panose="020B0807040502030204" pitchFamily="34" charset="0"/>
              </a:rPr>
              <a:t>Recapitulando el concepto de autoridad y su origen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599B6-3836-41A7-B5D5-E91AA4190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99" y="1848207"/>
            <a:ext cx="8577330" cy="4575175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SV" sz="4400" b="1" dirty="0">
                <a:ln/>
                <a:solidFill>
                  <a:srgbClr val="00B050"/>
                </a:solidFill>
                <a:latin typeface="Zurich Cn BT" panose="020B05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derecho de actuar, se dice que es autoridad cuando se tiene el dominio propio o jurisdicción para hacer las cosas; hemos aprendido que existen solo dos orígenes de autoridad en cuanto a la fe: DIVINA Y HUMANA.</a:t>
            </a:r>
          </a:p>
          <a:p>
            <a:endParaRPr lang="es-SV" sz="4400" b="1" dirty="0">
              <a:ln/>
              <a:solidFill>
                <a:srgbClr val="00B050"/>
              </a:solidFill>
              <a:latin typeface="Zurich Cn BT" panose="020B05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1501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D4621E-E460-49C1-B073-99AB01A29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38" y="721217"/>
            <a:ext cx="7907628" cy="560231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SV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“Os ruego, pues, hermanos, por el nombre de nuestro Señor Jesucristo, que habléis todos una misma cosa, y que no haya entre vosotros divisiones, sino que estéis perfectamente unidos en una misma mente y en un mismo parecer” </a:t>
            </a:r>
          </a:p>
          <a:p>
            <a:pPr marL="34290" indent="0" algn="ctr">
              <a:lnSpc>
                <a:spcPct val="100000"/>
              </a:lnSpc>
              <a:buNone/>
            </a:pPr>
            <a:endParaRPr lang="es-SV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s-SV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1ª Corintios_1.10</a:t>
            </a:r>
          </a:p>
        </p:txBody>
      </p:sp>
    </p:spTree>
    <p:extLst>
      <p:ext uri="{BB962C8B-B14F-4D97-AF65-F5344CB8AC3E}">
        <p14:creationId xmlns:p14="http://schemas.microsoft.com/office/powerpoint/2010/main" val="12044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9734B9-76F6-4F2B-B057-B75FA5FAC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69" y="597612"/>
            <a:ext cx="8264785" cy="56486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SV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La unidad en el mundo religioso, no se puede lograr, sin que nos sometamos todos a una misma regla, a una misma ley; a una misma autoridad. Cada secta religiosa tiene “su ley” y no respetan la ley de Dios; por lo que aunque aparentemente entre ellas haya unidad, tal unidad no existe, porque no hay sujeción a la autoridad de Dios; eso ha generado mucha diversidad religiosa y un conjunto de antivalores espirituales; donde el centro de atención y autoridad ya no es Dios. </a:t>
            </a:r>
          </a:p>
        </p:txBody>
      </p:sp>
    </p:spTree>
    <p:extLst>
      <p:ext uri="{BB962C8B-B14F-4D97-AF65-F5344CB8AC3E}">
        <p14:creationId xmlns:p14="http://schemas.microsoft.com/office/powerpoint/2010/main" val="30685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EF43D-CDD7-4F34-9FA2-5F120129C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292" y="1207394"/>
            <a:ext cx="7453415" cy="4443211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s-SV" sz="4000" b="1" dirty="0">
                <a:solidFill>
                  <a:schemeClr val="tx1"/>
                </a:solidFill>
                <a:latin typeface="Arial "/>
              </a:rPr>
              <a:t>Se le manda a la iglesia del Señor a pensar una misma cosa; sin embargo la realidad es que cada uno ofrece la adoración que le place y muchas de las veces sin tomar en cuenta a Dios.</a:t>
            </a:r>
          </a:p>
        </p:txBody>
      </p:sp>
    </p:spTree>
    <p:extLst>
      <p:ext uri="{BB962C8B-B14F-4D97-AF65-F5344CB8AC3E}">
        <p14:creationId xmlns:p14="http://schemas.microsoft.com/office/powerpoint/2010/main" val="414838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686136-9E09-47D0-A4ED-B55A56D97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0" y="971100"/>
            <a:ext cx="7907628" cy="5133486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 MT Condensed Extra Bold" panose="020B0A06030101010103" pitchFamily="34" charset="0"/>
              </a:rPr>
              <a:t>Pues, ¿busco ahora el favor de los hombres, o el de Dios? ¿O trato de agradar a los hombres? Pues si todavía agradara a los hombres, no sería siervo de Cristo. </a:t>
            </a:r>
          </a:p>
          <a:p>
            <a:pPr marL="0" indent="0" algn="ctr">
              <a:buNone/>
            </a:pPr>
            <a:r>
              <a:rPr lang="es-ES" sz="44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badi MT Condensed Extra Bold" panose="020B0A06030101010103" pitchFamily="34" charset="0"/>
              </a:rPr>
              <a:t>Gálatas_1.10</a:t>
            </a:r>
          </a:p>
        </p:txBody>
      </p:sp>
    </p:spTree>
    <p:extLst>
      <p:ext uri="{BB962C8B-B14F-4D97-AF65-F5344CB8AC3E}">
        <p14:creationId xmlns:p14="http://schemas.microsoft.com/office/powerpoint/2010/main" val="29092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2867A-1DFA-40E3-B041-C44FD95D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97" y="465597"/>
            <a:ext cx="8268237" cy="1400530"/>
          </a:xfrm>
        </p:spPr>
        <p:txBody>
          <a:bodyPr>
            <a:normAutofit/>
          </a:bodyPr>
          <a:lstStyle/>
          <a:p>
            <a:pPr algn="ctr"/>
            <a:r>
              <a:rPr lang="es-SV" sz="44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El nombre de Jesús es autoridad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2ABC95-0B8F-4700-B41F-CBC51939D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27" y="2194593"/>
            <a:ext cx="7495504" cy="4038782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s-SV" sz="4000" dirty="0">
                <a:solidFill>
                  <a:srgbClr val="0070C0"/>
                </a:solidFill>
                <a:latin typeface="Arial "/>
              </a:rPr>
              <a:t>“</a:t>
            </a:r>
            <a:r>
              <a:rPr lang="es-SV" sz="4000" b="1" dirty="0">
                <a:solidFill>
                  <a:srgbClr val="0070C0"/>
                </a:solidFill>
                <a:latin typeface="Arial "/>
              </a:rPr>
              <a:t>Y todo lo que hacéis, sea de palabra o de hecho, hacedlo todo en el nombre del Señor Jesús, dando gracias a Dios Padre por medio de él</a:t>
            </a:r>
            <a:r>
              <a:rPr lang="es-SV" sz="4000" dirty="0">
                <a:solidFill>
                  <a:srgbClr val="0070C0"/>
                </a:solidFill>
                <a:latin typeface="Arial "/>
              </a:rPr>
              <a:t>” </a:t>
            </a:r>
            <a:r>
              <a:rPr lang="es-SV" sz="4000" dirty="0">
                <a:solidFill>
                  <a:srgbClr val="FF0000"/>
                </a:solidFill>
                <a:latin typeface="Arial "/>
              </a:rPr>
              <a:t>Colosenses_3.17</a:t>
            </a:r>
          </a:p>
          <a:p>
            <a:pPr marL="0" indent="0">
              <a:buNone/>
            </a:pPr>
            <a:endParaRPr lang="es-SV" sz="4000" dirty="0">
              <a:solidFill>
                <a:srgbClr val="0070C0"/>
              </a:solidFill>
              <a:latin typeface="Arial "/>
            </a:endParaRPr>
          </a:p>
          <a:p>
            <a:pPr marL="0" indent="0">
              <a:buNone/>
            </a:pPr>
            <a:endParaRPr lang="es-SV" sz="4000" dirty="0">
              <a:solidFill>
                <a:srgbClr val="0070C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3885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2867A-1DFA-40E3-B041-C44FD95D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62" y="311050"/>
            <a:ext cx="8337318" cy="860927"/>
          </a:xfrm>
        </p:spPr>
        <p:txBody>
          <a:bodyPr>
            <a:normAutofit/>
          </a:bodyPr>
          <a:lstStyle/>
          <a:p>
            <a:pPr algn="ctr"/>
            <a:r>
              <a:rPr lang="es-SV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nombre de Jesús es autoridad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2ABC95-0B8F-4700-B41F-CBC51939D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08" y="1519707"/>
            <a:ext cx="8028225" cy="45333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s-SV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«Y estas señales seguirán a los que creen: En mi nombre echarán fuera demonios; hablarán nuevas lenguas; tomarán en las manos serpientes, y si bebieren cosa mortífera, no les hará daño; sobre los enfermos pondrán sus manos, y sanarán» </a:t>
            </a:r>
            <a:r>
              <a:rPr lang="es-SV" sz="32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Marcos_16.17 – 18 </a:t>
            </a:r>
          </a:p>
          <a:p>
            <a:pPr algn="ctr">
              <a:lnSpc>
                <a:spcPct val="110000"/>
              </a:lnSpc>
            </a:pPr>
            <a:endParaRPr lang="es-SV" sz="32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1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C1106-7AAD-4BAC-97C0-2A3F0F44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A1E2103-F713-4D41-A6C6-1EE0AE0B6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3" y="198081"/>
            <a:ext cx="8567468" cy="651181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227E068-A75B-4137-A647-6C53357F7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95" y="488635"/>
            <a:ext cx="4095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1773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07721-0B6B-45B6-B943-9947480D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228556"/>
            <a:ext cx="7688687" cy="45402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200" cap="all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Franklin Gothic Heavy" panose="020B0903020102020204" pitchFamily="34" charset="0"/>
              </a:rPr>
              <a:t>La visión de Jesús sobre la autoridad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599B6-3836-41A7-B5D5-E91AA4190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98" y="925648"/>
            <a:ext cx="8654604" cy="60401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SV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anose="020B0506020202040204" pitchFamily="34" charset="0"/>
              </a:rPr>
              <a:t>Jesucristo reconoció y enseñó la necesidad de autoridad en la religión:</a:t>
            </a:r>
          </a:p>
          <a:p>
            <a:pPr marL="0" indent="0">
              <a:buNone/>
            </a:pPr>
            <a:r>
              <a:rPr lang="es-SV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anose="020B0506020202040204" pitchFamily="34" charset="0"/>
              </a:rPr>
              <a:t>Mateo_7:21 – 23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SV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anose="020B0506020202040204" pitchFamily="34" charset="0"/>
              </a:rPr>
              <a:t>“</a:t>
            </a:r>
            <a:r>
              <a:rPr lang="es-SV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No todo el que me dice: Señor, Señor, entrará en el reino de los cielos, sino el que hace la voluntad de mi Padre que está en los cielos. Muchos me dirán en aquel día: Señor, Señor, ¿no profetizamos </a:t>
            </a:r>
            <a:r>
              <a:rPr lang="es-SV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en tu nombre</a:t>
            </a:r>
            <a:r>
              <a:rPr lang="es-SV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, y </a:t>
            </a:r>
            <a:r>
              <a:rPr lang="es-SV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en tu nombre</a:t>
            </a:r>
            <a:r>
              <a:rPr lang="es-SV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 echamos fuera demonios, y </a:t>
            </a:r>
            <a:r>
              <a:rPr lang="es-SV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en tu nombre</a:t>
            </a:r>
            <a:r>
              <a:rPr lang="es-SV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 hicimos muchos milagros? Y entonces les declararé: Nunca os conocí; apartaos de mí, hacedores de maldad</a:t>
            </a:r>
            <a:r>
              <a:rPr lang="es-SV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anose="020B050602020204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9070268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6F5D7-FF76-47DE-A618-49995E33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3" y="287920"/>
            <a:ext cx="8796273" cy="841275"/>
          </a:xfrm>
        </p:spPr>
        <p:txBody>
          <a:bodyPr>
            <a:noAutofit/>
          </a:bodyPr>
          <a:lstStyle/>
          <a:p>
            <a:pPr algn="ctr"/>
            <a:r>
              <a:rPr lang="es-SV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 énfasis que da Jesús a esta situación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FE34BD-E3B3-4E49-8EEA-9410EDB11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63" y="1313645"/>
            <a:ext cx="8796272" cy="5256435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SV" sz="28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Hacer la voluntad de Dios es requisito para entrar en el reino de los cielos.</a:t>
            </a:r>
          </a:p>
          <a:p>
            <a:pPr marL="34290" indent="0">
              <a:buNone/>
            </a:pPr>
            <a:endParaRPr lang="es-SV" sz="28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BlkEx BT" panose="020B0807040502030204" pitchFamily="34" charset="0"/>
            </a:endParaRPr>
          </a:p>
          <a:p>
            <a:r>
              <a:rPr lang="es-SV" sz="28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El nombre de Jesús significa autoridad para: </a:t>
            </a:r>
            <a:r>
              <a:rPr lang="es-SV" sz="28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PROFETIZAR</a:t>
            </a:r>
            <a:r>
              <a:rPr lang="es-SV" sz="28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 (PREDICAR), </a:t>
            </a:r>
            <a:r>
              <a:rPr lang="es-SV" sz="28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ECHAR FUERA DEMONIOS</a:t>
            </a:r>
            <a:r>
              <a:rPr lang="es-SV" sz="28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, </a:t>
            </a:r>
            <a:r>
              <a:rPr lang="es-SV" sz="28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HACER MUCHOS MILAGROS</a:t>
            </a:r>
            <a:r>
              <a:rPr lang="es-SV" sz="28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.</a:t>
            </a:r>
          </a:p>
          <a:p>
            <a:pPr marL="34290" indent="0">
              <a:buNone/>
            </a:pPr>
            <a:endParaRPr lang="es-SV" sz="28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BlkEx BT" panose="020B0807040502030204" pitchFamily="34" charset="0"/>
            </a:endParaRPr>
          </a:p>
          <a:p>
            <a:r>
              <a:rPr lang="es-SV" sz="28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Ex BT" panose="020B0807040502030204" pitchFamily="34" charset="0"/>
              </a:rPr>
              <a:t>Esto contrasta con lo que leemos acerca de lo que significa la palabra “Señor”</a:t>
            </a:r>
          </a:p>
          <a:p>
            <a:endParaRPr lang="es-SV" sz="28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BlkEx BT" panose="020B0807040502030204" pitchFamily="34" charset="0"/>
            </a:endParaRPr>
          </a:p>
          <a:p>
            <a:endParaRPr lang="es-SV" sz="28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BlkEx BT" panose="020B080704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2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9458AA-980F-4F5C-B7AC-0D8D0910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25" y="1310470"/>
            <a:ext cx="8783558" cy="534790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SV" sz="44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Dixon 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«¿Por qué me llamáis, Señor, Señor, y no hacéis lo que yo digo?» </a:t>
            </a:r>
            <a:r>
              <a:rPr lang="es-SV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Lucas_6:46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SV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Dixon Bol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4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Dixon 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«Vosotros me llamáis Maestro, y Señor; y decís bien, porque lo soy» </a:t>
            </a:r>
            <a:r>
              <a:rPr lang="es-ES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13.13</a:t>
            </a:r>
            <a:endParaRPr lang="es-SV" sz="44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SV" sz="54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26ACD2B-2139-4D6D-91D0-E9DA01DB75FA}"/>
              </a:ext>
            </a:extLst>
          </p:cNvPr>
          <p:cNvSpPr/>
          <p:nvPr/>
        </p:nvSpPr>
        <p:spPr>
          <a:xfrm>
            <a:off x="128705" y="304627"/>
            <a:ext cx="87835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¡</a:t>
            </a:r>
            <a:r>
              <a:rPr lang="es-E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</a:rPr>
              <a:t>Cómo Jesús se representa!</a:t>
            </a:r>
          </a:p>
        </p:txBody>
      </p:sp>
    </p:spTree>
    <p:extLst>
      <p:ext uri="{BB962C8B-B14F-4D97-AF65-F5344CB8AC3E}">
        <p14:creationId xmlns:p14="http://schemas.microsoft.com/office/powerpoint/2010/main" val="25988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18D3B9C-F1A7-4929-BB7D-A965D5B9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89" y="201914"/>
            <a:ext cx="8809149" cy="841275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SV" sz="3600" b="1" dirty="0">
                <a:ln/>
                <a:solidFill>
                  <a:schemeClr val="accent4">
                    <a:lumMod val="50000"/>
                  </a:schemeClr>
                </a:solidFill>
                <a:latin typeface="Copperplate Gothic Bold" panose="020E0705020206020404" pitchFamily="34" charset="0"/>
              </a:rPr>
              <a:t>Analizando nuestra condición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E4404-9430-4211-B536-F439DD85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89" y="1192928"/>
            <a:ext cx="8809149" cy="498729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" indent="0">
              <a:buNone/>
            </a:pPr>
            <a:r>
              <a:rPr lang="es-SV" sz="4400" b="1" dirty="0">
                <a:ln/>
                <a:solidFill>
                  <a:srgbClr val="0070C0"/>
                </a:solidFill>
                <a:latin typeface="Abadi MT Condensed Extra Bold" panose="020B0A06030101010103" pitchFamily="34" charset="0"/>
              </a:rPr>
              <a:t>Cuando Dios nos dice lo que hay que hacer, nosotros debemos obedecer, ya que es la voluntad de Dios por mandato de Dios. </a:t>
            </a:r>
          </a:p>
          <a:p>
            <a:endParaRPr lang="es-SV" sz="1800" b="1" dirty="0">
              <a:ln/>
              <a:solidFill>
                <a:srgbClr val="0070C0"/>
              </a:solidFill>
              <a:latin typeface="Abadi MT Condensed Extra Bold" panose="020B0A06030101010103" pitchFamily="34" charset="0"/>
            </a:endParaRPr>
          </a:p>
          <a:p>
            <a:pPr marL="34290" indent="0">
              <a:buNone/>
            </a:pPr>
            <a:r>
              <a:rPr lang="es-SV" sz="4400" b="1" dirty="0">
                <a:ln/>
                <a:solidFill>
                  <a:srgbClr val="0070C0"/>
                </a:solidFill>
                <a:latin typeface="Abadi MT Condensed Extra Bold" panose="020B0A06030101010103" pitchFamily="34" charset="0"/>
              </a:rPr>
              <a:t>Algunas cosas que debemos considerar es que Dios nunca nos pedirá que hagamos algo malo, sino lo contrario. </a:t>
            </a:r>
          </a:p>
        </p:txBody>
      </p:sp>
    </p:spTree>
    <p:extLst>
      <p:ext uri="{BB962C8B-B14F-4D97-AF65-F5344CB8AC3E}">
        <p14:creationId xmlns:p14="http://schemas.microsoft.com/office/powerpoint/2010/main" val="23270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4878A-743B-465C-BC98-36A2D646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3" y="175537"/>
            <a:ext cx="8753341" cy="873805"/>
          </a:xfrm>
        </p:spPr>
        <p:txBody>
          <a:bodyPr>
            <a:normAutofit/>
          </a:bodyPr>
          <a:lstStyle/>
          <a:p>
            <a:r>
              <a:rPr lang="es-SV" b="1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¿Qué significado tiene para nosotros?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AF9CD9-1A7D-493B-8AB1-BB7EE7677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88" y="1159099"/>
            <a:ext cx="8753341" cy="53189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SV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la voluntad de Dios, significa obedecer lo que él manda o autoriza. </a:t>
            </a:r>
          </a:p>
          <a:p>
            <a:pPr marL="34290" indent="0">
              <a:lnSpc>
                <a:spcPct val="107000"/>
              </a:lnSpc>
              <a:spcAft>
                <a:spcPts val="800"/>
              </a:spcAft>
              <a:buNone/>
            </a:pPr>
            <a:endParaRPr lang="es-SV" sz="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SV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que hacen iniquidad serán echados fuera del reino de Dios.</a:t>
            </a:r>
          </a:p>
          <a:p>
            <a:pPr marL="3429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SV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SV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lamentable que muchos que dicen servir y obedecer a Dios, se apartan de la voluntad celestial y no reconocen la importancia de respetar la autoridad divina. </a:t>
            </a:r>
          </a:p>
        </p:txBody>
      </p:sp>
    </p:spTree>
    <p:extLst>
      <p:ext uri="{BB962C8B-B14F-4D97-AF65-F5344CB8AC3E}">
        <p14:creationId xmlns:p14="http://schemas.microsoft.com/office/powerpoint/2010/main" val="33914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AF9CD9-1A7D-493B-8AB1-BB7EE7677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" y="1049342"/>
            <a:ext cx="8695388" cy="548570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SV" sz="3600" b="1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 día, mucha apostasía se ha desatado por el mundo y se da como resultado de no respetar a Dios; y aunque los hacedores de maldad serán castigados severamente, siendo separados del reino de Dios y de la presencia celestial; mientras tanto han dado origen a lo que se le conoce como EL MISTERIO DE INIQUIDAD.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4AE2469-AECA-4168-868A-A0ADE03886C5}"/>
              </a:ext>
            </a:extLst>
          </p:cNvPr>
          <p:cNvSpPr txBox="1">
            <a:spLocks/>
          </p:cNvSpPr>
          <p:nvPr/>
        </p:nvSpPr>
        <p:spPr>
          <a:xfrm>
            <a:off x="285481" y="175537"/>
            <a:ext cx="8753341" cy="87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¿Qué significado tiene para nosotros?</a:t>
            </a:r>
          </a:p>
        </p:txBody>
      </p:sp>
    </p:spTree>
    <p:extLst>
      <p:ext uri="{BB962C8B-B14F-4D97-AF65-F5344CB8AC3E}">
        <p14:creationId xmlns:p14="http://schemas.microsoft.com/office/powerpoint/2010/main" val="16181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E4474B-463E-4965-8B86-9B578E395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91" y="855184"/>
            <a:ext cx="7843234" cy="54297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SV" sz="4400" b="1" dirty="0">
                <a:solidFill>
                  <a:schemeClr val="tx1"/>
                </a:solidFill>
                <a:latin typeface="Zurich Cn BT" panose="020B05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SV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anose="020B05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ya está en acción el misterio de la iniquidad; sólo que hay quien al presente lo detiene, hasta que él a su vez sea quitado de en medio</a:t>
            </a:r>
            <a:r>
              <a:rPr lang="es-SV" sz="4400" b="1" dirty="0">
                <a:solidFill>
                  <a:schemeClr val="tx1"/>
                </a:solidFill>
                <a:latin typeface="Zurich Cn BT" panose="020B05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s-SV" sz="4400" dirty="0">
                <a:solidFill>
                  <a:srgbClr val="C00000"/>
                </a:solidFill>
                <a:latin typeface="Zurich Cn BT" panose="020B0506020202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2ª_Tesalonicenses_2:7</a:t>
            </a:r>
          </a:p>
        </p:txBody>
      </p:sp>
    </p:spTree>
    <p:extLst>
      <p:ext uri="{BB962C8B-B14F-4D97-AF65-F5344CB8AC3E}">
        <p14:creationId xmlns:p14="http://schemas.microsoft.com/office/powerpoint/2010/main" val="23717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BD8E5-A18E-435C-B431-90A6B59F4B6F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296</TotalTime>
  <Words>1444</Words>
  <Application>Microsoft Office PowerPoint</Application>
  <PresentationFormat>Presentación en pantalla (4:3)</PresentationFormat>
  <Paragraphs>65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5" baseType="lpstr">
      <vt:lpstr>53</vt:lpstr>
      <vt:lpstr>Abadi MT Condensed Extra Bold</vt:lpstr>
      <vt:lpstr>Arial</vt:lpstr>
      <vt:lpstr>Arial </vt:lpstr>
      <vt:lpstr>Arial Black</vt:lpstr>
      <vt:lpstr>Arial Narrow</vt:lpstr>
      <vt:lpstr>Berlin Sans FB</vt:lpstr>
      <vt:lpstr>Calibri</vt:lpstr>
      <vt:lpstr>Copperplate Gothic Bold</vt:lpstr>
      <vt:lpstr>Corbel</vt:lpstr>
      <vt:lpstr>Dixon Bold</vt:lpstr>
      <vt:lpstr>Franklin Gothic Heavy</vt:lpstr>
      <vt:lpstr>Impact</vt:lpstr>
      <vt:lpstr>Lydian BT</vt:lpstr>
      <vt:lpstr>Times New Roman</vt:lpstr>
      <vt:lpstr>Wingdings</vt:lpstr>
      <vt:lpstr>Zurich BlkEx BT</vt:lpstr>
      <vt:lpstr>Zurich Cn BT</vt:lpstr>
      <vt:lpstr>Base</vt:lpstr>
      <vt:lpstr>La autoridad Bíblica</vt:lpstr>
      <vt:lpstr>Recapitulando el concepto de autoridad y su origen</vt:lpstr>
      <vt:lpstr>La visión de Jesús sobre la autoridad</vt:lpstr>
      <vt:lpstr>El énfasis que da Jesús a esta situación </vt:lpstr>
      <vt:lpstr>Presentación de PowerPoint</vt:lpstr>
      <vt:lpstr>Analizando nuestra condición </vt:lpstr>
      <vt:lpstr>¿Qué significado tiene para nosotros?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APÓSTOLES ENSEÑARON LA NECESIDAD DE AUTORIDAD</vt:lpstr>
      <vt:lpstr>Presentación de PowerPoint</vt:lpstr>
      <vt:lpstr>Presentación de PowerPoint</vt:lpstr>
      <vt:lpstr>Presentación de PowerPoint</vt:lpstr>
      <vt:lpstr>Presentación de PowerPoint</vt:lpstr>
      <vt:lpstr>El nombre de Jesús es autoridad</vt:lpstr>
      <vt:lpstr>El nombre de Jesús es autoridad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Gerber Reyes</dc:creator>
  <cp:lastModifiedBy>Gerber Reyes</cp:lastModifiedBy>
  <cp:revision>34</cp:revision>
  <dcterms:created xsi:type="dcterms:W3CDTF">2018-09-20T02:11:41Z</dcterms:created>
  <dcterms:modified xsi:type="dcterms:W3CDTF">2018-12-02T02:25:04Z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