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69" r:id="rId3"/>
    <p:sldId id="257" r:id="rId4"/>
    <p:sldId id="258" r:id="rId5"/>
    <p:sldId id="266" r:id="rId6"/>
    <p:sldId id="260" r:id="rId7"/>
    <p:sldId id="25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B3307"/>
    <a:srgbClr val="330099"/>
    <a:srgbClr val="009999"/>
    <a:srgbClr val="006666"/>
    <a:srgbClr val="5C2305"/>
    <a:srgbClr val="339933"/>
    <a:srgbClr val="660066"/>
    <a:srgbClr val="FF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9DF49EC-2CF3-418D-A54B-E9536A8B10C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9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en-US"/>
              <a:t>16/07/96</a:t>
            </a:r>
            <a:endParaRPr lang="en-US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210181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en-US" noProof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s-ES" noProof="0"/>
              <a:t>Haga clic para modificar el estilo de subtítulo del patrón</a:t>
            </a:r>
            <a:endParaRPr lang="en-US" noProof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6CA023-EF2F-4A35-A038-971B96D747C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4332AF8-CDC5-4402-ACC9-94885EF3889E}" type="datetime1">
              <a:rPr lang="en-US"/>
              <a:pPr/>
              <a:t>5/19/2018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5C5946-DB33-4C03-ACF2-553B6F490770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1D74E-33FE-4C83-B0C2-5408B6A6353C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0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31157B-D341-4A57-A5EA-89FBADF2438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FB18E-4312-445D-9D6C-AF4AE90676D8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5FB292-3845-4F0B-9AC0-0DCE392C90D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69617-5513-44EE-B035-7AFBDFEFA45C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3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2F164D-8E55-4D8B-9712-03E6FF1D568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3053C-4F8F-4CF0-9655-BF4D96135939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DA16BB-EF74-4D7A-9E33-1BBB97C4DE50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C280E-CDA0-438E-B351-6BCE1EA24064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0C94C3-FB73-4752-A165-FB1D3567518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2B1B2-CC8F-4C0E-B76B-363C555578F9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6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C0C4DC-1C5B-417E-BB38-F309811FB8AF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86F39-AB31-45F1-960F-96EC54D7E0E6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9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399642-9E1C-4FE7-9532-73493173D8D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0269-FA76-4290-B0E3-38D28D53AE6E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F416FF-E0C1-45E2-93AD-9B65DEA8166B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1356B-A44F-4507-811C-4ECFCBA08845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3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29FE2F-51D0-4222-9257-25601E51CBCF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8BB37-3B98-43E1-AA81-D19FFA114ACA}" type="datetime1">
              <a:rPr lang="en-US"/>
              <a:pPr/>
              <a:t>5/19/2018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cambiar el estilo de título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fld id="{E2FB0720-AB6F-47A0-B0CB-93CD5FE7DCA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fld id="{5178EAB0-690E-4265-A4DA-1C9AAB6327F8}" type="datetime1">
              <a:rPr lang="en-US"/>
              <a:pPr/>
              <a:t>5/19/2018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>
          <a:solidFill>
            <a:srgbClr val="5C2305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8117532" cy="441325"/>
          </a:xfrm>
          <a:noFill/>
        </p:spPr>
        <p:txBody>
          <a:bodyPr/>
          <a:lstStyle/>
          <a:p>
            <a:r>
              <a:rPr lang="en-US" sz="2800" dirty="0">
                <a:latin typeface="Arial Narrow" panose="020B0606020202030204" pitchFamily="34" charset="0"/>
              </a:rPr>
              <a:t>IGLESIA DE CRISTO – USULUTÁN – 20 – MAYO – 2018 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624882"/>
            <a:ext cx="8117532" cy="1584176"/>
          </a:xfrm>
          <a:noFill/>
        </p:spPr>
        <p:txBody>
          <a:bodyPr/>
          <a:lstStyle/>
          <a:p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RECTITUD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FC88BE-1B8E-49FB-8384-82F0B81E8D90}"/>
              </a:ext>
            </a:extLst>
          </p:cNvPr>
          <p:cNvSpPr/>
          <p:nvPr/>
        </p:nvSpPr>
        <p:spPr>
          <a:xfrm>
            <a:off x="467544" y="3410912"/>
            <a:ext cx="79928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/>
                <a:solidFill>
                  <a:srgbClr val="5C2305"/>
                </a:solidFill>
                <a:effectLst/>
              </a:rPr>
              <a:t>PROPÓSITO: </a:t>
            </a:r>
          </a:p>
          <a:p>
            <a:pPr algn="ctr"/>
            <a:r>
              <a:rPr lang="es-ES" sz="3600" dirty="0">
                <a:ln/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Definir la rectitud como un valor m</a:t>
            </a:r>
            <a:r>
              <a:rPr lang="es-ES" sz="3600" b="1" cap="none" spc="0" dirty="0">
                <a:ln/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oral y espiritual de gran estima delante de Dios.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340768"/>
            <a:ext cx="7848872" cy="388843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3600" dirty="0">
                <a:latin typeface="Berlin Sans FB Demi" panose="020E0802020502020306" pitchFamily="34" charset="0"/>
              </a:rPr>
              <a:t>Dios valora el esfuerzo que las personas hacen por alejarse del mal y vivir en la voluntad del creador. Le agrada la rectitud como norma de vida de forma permanente, en justicia, paz y amor. 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87358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340768"/>
            <a:ext cx="7524836" cy="388843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4000" dirty="0">
                <a:latin typeface="Berlin Sans FB Demi" panose="020E0802020502020306" pitchFamily="34" charset="0"/>
              </a:rPr>
              <a:t>Porque la vida del hombre es pasajera aquí en la tierra y Dios nos advierte que la impiedad no es tolerada en su presencia. </a:t>
            </a:r>
            <a:endParaRPr lang="en-US" sz="4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20935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582" y="846154"/>
            <a:ext cx="7524836" cy="388843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4000" dirty="0">
                <a:latin typeface="Berlin Sans FB Demi" panose="020E0802020502020306" pitchFamily="34" charset="0"/>
              </a:rPr>
              <a:t>Significa que el hombre no puede vivir como quiera; es decir en su pecado; sin que sea responsable de su condición delante de Dios. </a:t>
            </a:r>
          </a:p>
          <a:p>
            <a:pPr algn="ctr">
              <a:buClrTx/>
              <a:buFontTx/>
              <a:buNone/>
            </a:pPr>
            <a:r>
              <a:rPr lang="es-ES" sz="4000" dirty="0">
                <a:solidFill>
                  <a:srgbClr val="330099"/>
                </a:solidFill>
                <a:latin typeface="Abadi MT Condensed Extra Bold" panose="020B0A06030101010103" pitchFamily="34" charset="0"/>
              </a:rPr>
              <a:t>Véase Ezequiel_18.20</a:t>
            </a:r>
            <a:endParaRPr lang="en-US" sz="4000" dirty="0">
              <a:solidFill>
                <a:srgbClr val="330099"/>
              </a:solidFill>
              <a:latin typeface="Abadi MT Condensed Extra Bold" panose="020B0A060301010101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DA3C969-DC5B-46B3-AAA1-E8EECEDEEF49}"/>
              </a:ext>
            </a:extLst>
          </p:cNvPr>
          <p:cNvSpPr/>
          <p:nvPr/>
        </p:nvSpPr>
        <p:spPr>
          <a:xfrm>
            <a:off x="1475656" y="4562619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 Narrow" panose="020B0606020202030204" pitchFamily="34" charset="0"/>
              </a:rPr>
              <a:t>El alma que pecare, esa morirá; el hijo no llevará el pecado del padre, ni el padre llevará el pecado del hijo;</a:t>
            </a:r>
            <a:r>
              <a:rPr lang="es-ES" sz="200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s-E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la justicia del justo será sobre él, y la impiedad del impío será sobre él. </a:t>
            </a:r>
          </a:p>
        </p:txBody>
      </p:sp>
    </p:spTree>
    <p:extLst>
      <p:ext uri="{BB962C8B-B14F-4D97-AF65-F5344CB8AC3E}">
        <p14:creationId xmlns:p14="http://schemas.microsoft.com/office/powerpoint/2010/main" val="169439768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582" y="2103698"/>
            <a:ext cx="7524836" cy="341554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4000" dirty="0">
                <a:latin typeface="Berlin Sans FB Demi" panose="020E0802020502020306" pitchFamily="34" charset="0"/>
              </a:rPr>
              <a:t> “Mis razones declararán la rectitud de mi corazón, y lo que saben mis labios, lo hablarán con sinceridad” (Job_33.3)</a:t>
            </a:r>
            <a:endParaRPr lang="en-US" sz="4000" dirty="0">
              <a:solidFill>
                <a:srgbClr val="330099"/>
              </a:solidFill>
              <a:latin typeface="Abadi MT Condensed Extra Bold" panose="020B0A06030101010103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15C6505-EA9F-4B71-B982-ED5C0816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620688"/>
            <a:ext cx="8166856" cy="1481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9pPr>
          </a:lstStyle>
          <a:p>
            <a:pPr algn="ctr"/>
            <a:r>
              <a:rPr lang="es-SV" sz="4000" b="1" kern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Hablando de la rectitud, el patriarca Job exclamó:</a:t>
            </a:r>
            <a:endParaRPr lang="en-US" sz="4000" b="1" kern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23031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582" y="2060848"/>
            <a:ext cx="7524836" cy="341554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</a:pPr>
            <a:r>
              <a:rPr lang="es-ES" sz="4000" dirty="0">
                <a:latin typeface="Berlin Sans FB Demi" panose="020E0802020502020306" pitchFamily="34" charset="0"/>
              </a:rPr>
              <a:t> Nuestra forma de obrar, nuestra forma de razonar y expresarnos determina lo que hay en nuestro corazón y son características de mucho valor. </a:t>
            </a:r>
            <a:endParaRPr lang="en-US" sz="4000" dirty="0">
              <a:solidFill>
                <a:srgbClr val="330099"/>
              </a:solidFill>
              <a:latin typeface="Abadi MT Condensed Extra Bold" panose="020B0A06030101010103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15C6505-EA9F-4B71-B982-ED5C0816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92" y="622696"/>
            <a:ext cx="8454888" cy="122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9pPr>
          </a:lstStyle>
          <a:p>
            <a:pPr algn="ctr"/>
            <a:r>
              <a:rPr lang="es-SV" sz="3600" b="1" kern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La rectitud, es una característica de mucho valor</a:t>
            </a:r>
            <a:endParaRPr lang="en-US" sz="3600" b="1" kern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5770691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0611" y="2276872"/>
            <a:ext cx="7002778" cy="288032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4000" dirty="0">
                <a:latin typeface="Berlin Sans FB Demi" panose="020E0802020502020306" pitchFamily="34" charset="0"/>
              </a:rPr>
              <a:t> “El camino del justo es rectitud; tú, que eres recto, pesas el camino del justo” </a:t>
            </a:r>
          </a:p>
          <a:p>
            <a:pPr algn="ctr">
              <a:buClrTx/>
              <a:buFontTx/>
              <a:buNone/>
            </a:pPr>
            <a:r>
              <a:rPr lang="es-ES" sz="4000" dirty="0">
                <a:latin typeface="Berlin Sans FB Demi" panose="020E0802020502020306" pitchFamily="34" charset="0"/>
              </a:rPr>
              <a:t>(Isaías_26.7)</a:t>
            </a:r>
            <a:endParaRPr lang="en-US" sz="4000" dirty="0">
              <a:solidFill>
                <a:srgbClr val="330099"/>
              </a:solidFill>
              <a:latin typeface="Abadi MT Condensed Extra Bold" panose="020B0A06030101010103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15C6505-EA9F-4B71-B982-ED5C0816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582" y="622696"/>
            <a:ext cx="8082898" cy="122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9pPr>
          </a:lstStyle>
          <a:p>
            <a:pPr algn="ctr"/>
            <a:r>
              <a:rPr lang="es-SV" sz="4400" b="1" kern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Los profetas lo anunciaron al pueblo</a:t>
            </a:r>
            <a:endParaRPr lang="en-US" sz="4400" b="1" kern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54851417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556" y="1628800"/>
            <a:ext cx="7992888" cy="403244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4000" dirty="0">
                <a:latin typeface="Berlin Sans FB Demi" panose="020E0802020502020306" pitchFamily="34" charset="0"/>
              </a:rPr>
              <a:t>“Porque Jehová ama la rectitud, y no desampara a sus santos.  para siempre serán guardados; Mas la descendencia de los impíos será destruida” (Salmos_37.28)</a:t>
            </a:r>
            <a:endParaRPr lang="en-US" sz="4000" dirty="0">
              <a:solidFill>
                <a:srgbClr val="330099"/>
              </a:solidFill>
              <a:latin typeface="Abadi MT Condensed Extra Bold" panose="020B0A06030101010103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15C6505-EA9F-4B71-B982-ED5C0816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672" y="622696"/>
            <a:ext cx="5904656" cy="7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9pPr>
          </a:lstStyle>
          <a:p>
            <a:pPr algn="ctr"/>
            <a:r>
              <a:rPr lang="es-SV" sz="4800" b="1" kern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Conclusión </a:t>
            </a:r>
            <a:endParaRPr lang="en-US" sz="4800" b="1" kern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5784984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FBC7B92-CD90-4FE1-872B-B774B3763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548680"/>
            <a:ext cx="8424937" cy="5760640"/>
          </a:xfrm>
          <a:prstGeom prst="rect">
            <a:avLst/>
          </a:prstGeom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D257CC-E9EB-41F7-900C-503CEB1B53DA}"/>
              </a:ext>
            </a:extLst>
          </p:cNvPr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5/19/2018</a:t>
            </a:fld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0828E5A-CDEB-43D0-957A-0C9AB7E5723A}"/>
              </a:ext>
            </a:extLst>
          </p:cNvPr>
          <p:cNvSpPr/>
          <p:nvPr/>
        </p:nvSpPr>
        <p:spPr>
          <a:xfrm>
            <a:off x="704396" y="4869160"/>
            <a:ext cx="63418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SIEMPRE</a:t>
            </a:r>
          </a:p>
        </p:txBody>
      </p:sp>
    </p:spTree>
    <p:extLst>
      <p:ext uri="{BB962C8B-B14F-4D97-AF65-F5344CB8AC3E}">
        <p14:creationId xmlns:p14="http://schemas.microsoft.com/office/powerpoint/2010/main" val="54556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1° Crónicas_29.17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700808"/>
            <a:ext cx="6036568" cy="448471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es-SV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 sé, Dios mío, que tú escudriñas los corazones, y que la rectitud te agrada; por eso yo con rectitud de mi corazón voluntariamente te he ofrecido todo esto, y ahora he visto con alegría que tu pueblo, reunido aquí ahora, ha dado para ti espontáneamente”</a:t>
            </a:r>
          </a:p>
          <a:p>
            <a:pPr algn="ctr"/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6324600" cy="43056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SV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INTRODUCCIÓN</a:t>
            </a:r>
            <a:endParaRPr lang="en-US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484784"/>
            <a:ext cx="6552728" cy="446300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</a:pPr>
            <a:r>
              <a:rPr lang="es-SV" sz="3600" dirty="0">
                <a:latin typeface="Berlin Sans FB Demi" panose="020E0802020502020306" pitchFamily="34" charset="0"/>
              </a:rPr>
              <a:t>La palabra “</a:t>
            </a:r>
            <a:r>
              <a:rPr lang="es-SV" sz="3600" b="1" dirty="0">
                <a:solidFill>
                  <a:srgbClr val="00B0F0"/>
                </a:solidFill>
                <a:latin typeface="Berlin Sans FB Demi" panose="020E0802020502020306" pitchFamily="34" charset="0"/>
              </a:rPr>
              <a:t>rectitud</a:t>
            </a:r>
            <a:r>
              <a:rPr lang="es-SV" sz="3600" dirty="0">
                <a:latin typeface="Berlin Sans FB Demi" panose="020E0802020502020306" pitchFamily="34" charset="0"/>
              </a:rPr>
              <a:t>” permite referirse a la </a:t>
            </a:r>
            <a:r>
              <a:rPr lang="es-SV" sz="3600" dirty="0">
                <a:solidFill>
                  <a:srgbClr val="00B050"/>
                </a:solidFill>
                <a:latin typeface="Berlin Sans FB Demi" panose="020E0802020502020306" pitchFamily="34" charset="0"/>
              </a:rPr>
              <a:t>integridad</a:t>
            </a:r>
            <a:r>
              <a:rPr lang="es-SV" sz="3600" dirty="0">
                <a:latin typeface="Berlin Sans FB Demi" panose="020E0802020502020306" pitchFamily="34" charset="0"/>
              </a:rPr>
              <a:t> y severidad de una persona, es por eso que en este sentido, la palabra “</a:t>
            </a:r>
            <a:r>
              <a:rPr lang="es-SV" sz="3600" b="1" dirty="0">
                <a:latin typeface="Berlin Sans FB Demi" panose="020E0802020502020306" pitchFamily="34" charset="0"/>
              </a:rPr>
              <a:t>rectitud</a:t>
            </a:r>
            <a:r>
              <a:rPr lang="es-SV" sz="3600" dirty="0">
                <a:latin typeface="Berlin Sans FB Demi" panose="020E0802020502020306" pitchFamily="34" charset="0"/>
              </a:rPr>
              <a:t>” se vincula como ser, a la </a:t>
            </a:r>
            <a:r>
              <a:rPr lang="es-SV" sz="3600" b="1" dirty="0">
                <a:solidFill>
                  <a:srgbClr val="330099"/>
                </a:solidFill>
                <a:latin typeface="Berlin Sans FB Demi" panose="020E0802020502020306" pitchFamily="34" charset="0"/>
              </a:rPr>
              <a:t>justicia, equidad, honradez, integridad e imparcialidad.</a:t>
            </a:r>
            <a:endParaRPr lang="en-US" sz="3600" dirty="0">
              <a:solidFill>
                <a:srgbClr val="330099"/>
              </a:solidFill>
              <a:latin typeface="Berlin Sans FB Demi" panose="020E0802020502020306" pitchFamily="34" charset="0"/>
            </a:endParaRPr>
          </a:p>
          <a:p>
            <a:endParaRPr lang="en-US" sz="3600" dirty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483768" y="1806081"/>
            <a:ext cx="6324600" cy="42469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es-SV" sz="3600" dirty="0">
                <a:latin typeface="Abadi MT Condensed Extra Bold" panose="020B0A06030101010103" pitchFamily="34" charset="0"/>
              </a:rPr>
              <a:t>Decimos que una persona tiene rectitud, cuando se comporta de manera correcta, atenta y con mucha educación; y está presente en aquellas personas que se comportan y expresan con </a:t>
            </a:r>
            <a:r>
              <a:rPr lang="es-SV" sz="3600" b="1" dirty="0">
                <a:latin typeface="Abadi MT Condensed Extra Bold" panose="020B0A06030101010103" pitchFamily="34" charset="0"/>
              </a:rPr>
              <a:t>“</a:t>
            </a:r>
            <a:r>
              <a:rPr lang="es-SV" sz="3600" b="1" dirty="0">
                <a:solidFill>
                  <a:srgbClr val="330099"/>
                </a:solidFill>
                <a:latin typeface="Abadi MT Condensed Extra Bold" panose="020B0A06030101010103" pitchFamily="34" charset="0"/>
              </a:rPr>
              <a:t>sinceridad</a:t>
            </a:r>
            <a:r>
              <a:rPr lang="es-SV" sz="3600" b="1" dirty="0">
                <a:latin typeface="Abadi MT Condensed Extra Bold" panose="020B0A06030101010103" pitchFamily="34" charset="0"/>
              </a:rPr>
              <a:t>” </a:t>
            </a:r>
            <a:r>
              <a:rPr lang="es-SV" sz="3600" dirty="0">
                <a:latin typeface="Abadi MT Condensed Extra Bold" panose="020B0A06030101010103" pitchFamily="34" charset="0"/>
              </a:rPr>
              <a:t>y “</a:t>
            </a:r>
            <a:r>
              <a:rPr lang="es-SV" sz="3600" b="1" dirty="0">
                <a:solidFill>
                  <a:srgbClr val="330099"/>
                </a:solidFill>
                <a:latin typeface="Abadi MT Condensed Extra Bold" panose="020B0A06030101010103" pitchFamily="34" charset="0"/>
              </a:rPr>
              <a:t>coherencia</a:t>
            </a:r>
            <a:r>
              <a:rPr lang="es-SV" sz="3600" b="1" dirty="0">
                <a:latin typeface="Abadi MT Condensed Extra Bold" panose="020B0A06030101010103" pitchFamily="34" charset="0"/>
              </a:rPr>
              <a:t>”.</a:t>
            </a:r>
            <a:endParaRPr lang="en-US" sz="3600" dirty="0">
              <a:latin typeface="Abadi MT Condensed Extra Bold" panose="020B0A06030101010103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DFCAABE-E7A6-4238-8FE1-C4332295E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SV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INTRODUCCIÓN</a:t>
            </a:r>
            <a:endParaRPr lang="en-US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1628800"/>
            <a:ext cx="6324600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es-SV" sz="3200" dirty="0">
                <a:latin typeface="Berlin Sans FB Demi" panose="020E0802020502020306" pitchFamily="34" charset="0"/>
              </a:rPr>
              <a:t>Una persona que no es sincera, sino que practica la hipocresía, no posee rectitud; cuando alguien oculta información importante ya sea que le perjudique a sí mismo o no; no tiene rectitud, pues en su corazón está latente el daño al prójimo.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40D5FA9-1E14-426B-8246-CC135C706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723863"/>
            <a:ext cx="6324600" cy="6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9pPr>
          </a:lstStyle>
          <a:p>
            <a:pPr algn="ctr"/>
            <a:r>
              <a:rPr lang="es-SV" sz="4000" b="1" kern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INTRODUCCIÓN</a:t>
            </a:r>
            <a:endParaRPr lang="en-US" sz="4000" b="1" kern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7"/>
          <a:stretch/>
        </p:blipFill>
        <p:spPr>
          <a:xfrm>
            <a:off x="395536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776864" cy="417396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SV" sz="4400" dirty="0">
                <a:solidFill>
                  <a:srgbClr val="8B3307"/>
                </a:solidFill>
                <a:latin typeface="Abadi MT Condensed Extra Bold" panose="020B0A06030101010103" pitchFamily="34" charset="0"/>
              </a:rPr>
              <a:t>Dios es quien escudriña los corazones de los hombres; y mira en ellos la disposición de servir, de obedecer y de ofrecerse voluntariamente para toda buena obra. </a:t>
            </a:r>
            <a:endParaRPr lang="en-US" sz="4400" dirty="0">
              <a:solidFill>
                <a:srgbClr val="8B3307"/>
              </a:solidFill>
              <a:latin typeface="Abadi MT Condensed Extra Bold" panose="020B0A06030101010103" pitchFamily="34" charset="0"/>
            </a:endParaRPr>
          </a:p>
          <a:p>
            <a:pPr algn="ctr"/>
            <a:endParaRPr lang="en-US" sz="4400" dirty="0">
              <a:solidFill>
                <a:srgbClr val="8B3307"/>
              </a:solidFill>
              <a:latin typeface="Abadi MT Condensed Extra Bold" panose="020B0A06030101010103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5386776-F4C8-45DE-BC09-418054819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892" y="623190"/>
            <a:ext cx="747672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9pPr>
          </a:lstStyle>
          <a:p>
            <a:pPr algn="ctr"/>
            <a:r>
              <a:rPr lang="es-SV" sz="4000" kern="0" dirty="0">
                <a:ln/>
                <a:solidFill>
                  <a:srgbClr val="00B0F0"/>
                </a:solidFill>
              </a:rPr>
              <a:t>DIOS SE AGRADA DE LA RECTITUD</a:t>
            </a:r>
            <a:endParaRPr lang="en-US" sz="4000" kern="0" dirty="0">
              <a:ln/>
              <a:solidFill>
                <a:srgbClr val="00B0F0"/>
              </a:solidFill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98F041B-384B-4E6E-A672-E5282DEE31BC}"/>
              </a:ext>
            </a:extLst>
          </p:cNvPr>
          <p:cNvCxnSpPr>
            <a:cxnSpLocks/>
          </p:cNvCxnSpPr>
          <p:nvPr/>
        </p:nvCxnSpPr>
        <p:spPr bwMode="auto">
          <a:xfrm>
            <a:off x="323528" y="2132856"/>
            <a:ext cx="8424936" cy="0"/>
          </a:xfrm>
          <a:prstGeom prst="line">
            <a:avLst/>
          </a:prstGeom>
          <a:ln>
            <a:headEnd type="none" w="sm" len="sm"/>
            <a:tailEnd type="none" w="sm" len="sm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632848" cy="453650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3600" dirty="0">
                <a:latin typeface="Berlin Sans FB Demi" panose="020E0802020502020306" pitchFamily="34" charset="0"/>
              </a:rPr>
              <a:t>Y los intereses que lo mueven a hacer las cosas; Dios sabe y conoce si nuestro corazón es recto y sincero para con él. Él sabe </a:t>
            </a:r>
            <a:r>
              <a:rPr lang="es-ES" sz="3600" dirty="0">
                <a:solidFill>
                  <a:srgbClr val="006666"/>
                </a:solidFill>
                <a:latin typeface="Berlin Sans FB Demi" panose="020E0802020502020306" pitchFamily="34" charset="0"/>
              </a:rPr>
              <a:t>si usted lo busca con alegría</a:t>
            </a:r>
            <a:r>
              <a:rPr lang="es-ES" sz="3600" dirty="0">
                <a:latin typeface="Berlin Sans FB Demi" panose="020E0802020502020306" pitchFamily="34" charset="0"/>
              </a:rPr>
              <a:t>, con deseo de vivir en su voluntad y de ofrecer de lo suyo para bendecir a los demás.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4341"/>
      </p:ext>
    </p:extLst>
  </p:cSld>
  <p:clrMapOvr>
    <a:masterClrMapping/>
  </p:clrMapOvr>
  <p:transition spd="med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632848" cy="453650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3600" dirty="0">
                <a:latin typeface="Berlin Sans FB Demi" panose="020E0802020502020306" pitchFamily="34" charset="0"/>
              </a:rPr>
              <a:t>Dios nos advierte que hay muchas personas en el mundo cuyo </a:t>
            </a:r>
            <a:r>
              <a:rPr lang="es-ES" sz="3600" dirty="0">
                <a:solidFill>
                  <a:srgbClr val="FF0000"/>
                </a:solidFill>
                <a:latin typeface="Berlin Sans FB Demi" panose="020E0802020502020306" pitchFamily="34" charset="0"/>
              </a:rPr>
              <a:t>corazón está entregado al mal </a:t>
            </a:r>
            <a:r>
              <a:rPr lang="es-ES" sz="3600" dirty="0">
                <a:latin typeface="Berlin Sans FB Demi" panose="020E0802020502020306" pitchFamily="34" charset="0"/>
              </a:rPr>
              <a:t>y que no hay rectitud de vida en ellos; lo cual les sumerge en el mundo de la </a:t>
            </a:r>
            <a:r>
              <a:rPr lang="es-ES" sz="3600" dirty="0">
                <a:solidFill>
                  <a:srgbClr val="C00000"/>
                </a:solidFill>
                <a:latin typeface="Berlin Sans FB Demi" panose="020E0802020502020306" pitchFamily="34" charset="0"/>
              </a:rPr>
              <a:t>maldad extrema</a:t>
            </a:r>
            <a:r>
              <a:rPr lang="es-ES" sz="3600" dirty="0">
                <a:latin typeface="Berlin Sans FB Demi" panose="020E0802020502020306" pitchFamily="34" charset="0"/>
              </a:rPr>
              <a:t>; y los aleja de toda bendición material y/o espiritual. 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65513"/>
      </p:ext>
    </p:extLst>
  </p:cSld>
  <p:clrMapOvr>
    <a:masterClrMapping/>
  </p:clrMapOvr>
  <p:transition spd="med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A3CDAB3-F691-48DD-B41C-7B00DBA77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437592" y="620688"/>
            <a:ext cx="8268816" cy="561662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92551"/>
            <a:ext cx="7776864" cy="388843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sz="3400" dirty="0">
                <a:latin typeface="Berlin Sans FB Demi" panose="020E0802020502020306" pitchFamily="34" charset="0"/>
              </a:rPr>
              <a:t>“</a:t>
            </a:r>
            <a:r>
              <a:rPr lang="es-ES" sz="3400" dirty="0">
                <a:solidFill>
                  <a:srgbClr val="009999"/>
                </a:solidFill>
                <a:latin typeface="Berlin Sans FB Demi" panose="020E0802020502020306" pitchFamily="34" charset="0"/>
              </a:rPr>
              <a:t>No por tu justicia, ni por </a:t>
            </a:r>
            <a:r>
              <a:rPr lang="es-ES" sz="3400" dirty="0">
                <a:solidFill>
                  <a:srgbClr val="330099"/>
                </a:solidFill>
                <a:latin typeface="Berlin Sans FB Demi" panose="020E0802020502020306" pitchFamily="34" charset="0"/>
              </a:rPr>
              <a:t>la rectitud de tu corazón</a:t>
            </a:r>
            <a:r>
              <a:rPr lang="es-ES" sz="3400" dirty="0">
                <a:solidFill>
                  <a:srgbClr val="009999"/>
                </a:solidFill>
                <a:latin typeface="Berlin Sans FB Demi" panose="020E0802020502020306" pitchFamily="34" charset="0"/>
              </a:rPr>
              <a:t> entras a poseer la tierra de ellos, sino por </a:t>
            </a:r>
            <a:r>
              <a:rPr lang="es-ES" sz="3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la impiedad </a:t>
            </a:r>
            <a:r>
              <a:rPr lang="es-ES" sz="3400" dirty="0">
                <a:solidFill>
                  <a:srgbClr val="009999"/>
                </a:solidFill>
                <a:latin typeface="Berlin Sans FB Demi" panose="020E0802020502020306" pitchFamily="34" charset="0"/>
              </a:rPr>
              <a:t>de estas naciones Jehová tu </a:t>
            </a:r>
            <a:r>
              <a:rPr lang="es-ES" sz="3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Dios las arroja </a:t>
            </a:r>
            <a:r>
              <a:rPr lang="es-ES" sz="3400" dirty="0">
                <a:solidFill>
                  <a:srgbClr val="009999"/>
                </a:solidFill>
                <a:latin typeface="Berlin Sans FB Demi" panose="020E0802020502020306" pitchFamily="34" charset="0"/>
              </a:rPr>
              <a:t>de delante de ti, y para confirmar la palabra que Jehová juró a tus padres Abraham, Isaac y Jacob</a:t>
            </a:r>
            <a:r>
              <a:rPr lang="es-ES" sz="3400" dirty="0">
                <a:latin typeface="Berlin Sans FB Demi" panose="020E0802020502020306" pitchFamily="34" charset="0"/>
              </a:rPr>
              <a:t>”</a:t>
            </a:r>
            <a:endParaRPr lang="en-US" sz="3400" dirty="0">
              <a:latin typeface="Berlin Sans FB Demi" panose="020E0802020502020306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BD1B7A-7BD7-4DE5-9048-70FB043C1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664" y="798984"/>
            <a:ext cx="632460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Deuteronomio_9.5</a:t>
            </a:r>
          </a:p>
        </p:txBody>
      </p:sp>
    </p:spTree>
    <p:extLst>
      <p:ext uri="{BB962C8B-B14F-4D97-AF65-F5344CB8AC3E}">
        <p14:creationId xmlns:p14="http://schemas.microsoft.com/office/powerpoint/2010/main" val="373803429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4" grpId="0" autoUpdateAnimBg="0"/>
    </p:bldLst>
  </p:timing>
</p:sld>
</file>

<file path=ppt/theme/theme1.xml><?xml version="1.0" encoding="utf-8"?>
<a:theme xmlns:a="http://schemas.openxmlformats.org/drawingml/2006/main" name="Class Welcome">
  <a:themeElements>
    <a:clrScheme name="Class Welcome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Class Welco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 Welcome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Welco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Welcome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8DD6CD-A0D6-42D1-B381-C39B861E5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bienvenida de vuelta al colegio</Template>
  <TotalTime>188</TotalTime>
  <Words>704</Words>
  <Application>Microsoft Office PowerPoint</Application>
  <PresentationFormat>Presentación en pantalla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Abadi MT Condensed Extra Bold</vt:lpstr>
      <vt:lpstr>Arial</vt:lpstr>
      <vt:lpstr>Arial Black</vt:lpstr>
      <vt:lpstr>Arial Narrow</vt:lpstr>
      <vt:lpstr>Berlin Sans FB Demi</vt:lpstr>
      <vt:lpstr>Tahoma</vt:lpstr>
      <vt:lpstr>Times New Roman</vt:lpstr>
      <vt:lpstr>Verdana</vt:lpstr>
      <vt:lpstr>Class Welcome</vt:lpstr>
      <vt:lpstr>IGLESIA DE CRISTO – USULUTÁN – 20 – MAYO – 2018 </vt:lpstr>
      <vt:lpstr>1° Crónicas_29.17</vt:lpstr>
      <vt:lpstr>INTRODUCCIÓN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Deuteronomio_9.5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IGLESIA DE CRISTO – USULUTÁN – 20 – MAYO – 2018</dc:title>
  <dc:subject/>
  <dc:creator>Gerber Reyes</dc:creator>
  <cp:keywords/>
  <dc:description/>
  <cp:lastModifiedBy>Gerber Reyes</cp:lastModifiedBy>
  <cp:revision>12</cp:revision>
  <cp:lastPrinted>1996-03-19T21:02:48Z</cp:lastPrinted>
  <dcterms:created xsi:type="dcterms:W3CDTF">2018-05-19T13:32:31Z</dcterms:created>
  <dcterms:modified xsi:type="dcterms:W3CDTF">2018-05-19T16:40:33Z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TC010183873082</vt:lpwstr>
  </property>
</Properties>
</file>