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7" r:id="rId5"/>
    <p:sldId id="272" r:id="rId6"/>
    <p:sldId id="265"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Lst>
  <p:sldSz cx="9144000" cy="6858000" type="screen4x3"/>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72" d="100"/>
          <a:sy n="72" d="100"/>
        </p:scale>
        <p:origin x="1350" y="72"/>
      </p:cViewPr>
      <p:guideLst>
        <p:guide pos="2880"/>
        <p:guide orient="horz" pos="2160"/>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t>16/09/2017</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16/09/2017</a:t>
            </a:fld>
            <a:endParaRPr lang="es-ES" noProof="0" dirty="0"/>
          </a:p>
        </p:txBody>
      </p:sp>
      <p:sp>
        <p:nvSpPr>
          <p:cNvPr id="4" name="Marcador de posición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t>1</a:t>
            </a:fld>
            <a:endParaRPr lang="es-ES" dirty="0"/>
          </a:p>
        </p:txBody>
      </p:sp>
    </p:spTree>
    <p:extLst>
      <p:ext uri="{BB962C8B-B14F-4D97-AF65-F5344CB8AC3E}">
        <p14:creationId xmlns:p14="http://schemas.microsoft.com/office/powerpoint/2010/main"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val="403980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val="107766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val="1150972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13</a:t>
            </a:fld>
            <a:endParaRPr lang="es-ES" dirty="0"/>
          </a:p>
        </p:txBody>
      </p:sp>
    </p:spTree>
    <p:extLst>
      <p:ext uri="{BB962C8B-B14F-4D97-AF65-F5344CB8AC3E}">
        <p14:creationId xmlns:p14="http://schemas.microsoft.com/office/powerpoint/2010/main" val="3968471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14</a:t>
            </a:fld>
            <a:endParaRPr lang="es-ES" dirty="0"/>
          </a:p>
        </p:txBody>
      </p:sp>
    </p:spTree>
    <p:extLst>
      <p:ext uri="{BB962C8B-B14F-4D97-AF65-F5344CB8AC3E}">
        <p14:creationId xmlns:p14="http://schemas.microsoft.com/office/powerpoint/2010/main" val="67791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15</a:t>
            </a:fld>
            <a:endParaRPr lang="es-ES" dirty="0"/>
          </a:p>
        </p:txBody>
      </p:sp>
    </p:spTree>
    <p:extLst>
      <p:ext uri="{BB962C8B-B14F-4D97-AF65-F5344CB8AC3E}">
        <p14:creationId xmlns:p14="http://schemas.microsoft.com/office/powerpoint/2010/main" val="195148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16</a:t>
            </a:fld>
            <a:endParaRPr lang="es-ES" dirty="0"/>
          </a:p>
        </p:txBody>
      </p:sp>
    </p:spTree>
    <p:extLst>
      <p:ext uri="{BB962C8B-B14F-4D97-AF65-F5344CB8AC3E}">
        <p14:creationId xmlns:p14="http://schemas.microsoft.com/office/powerpoint/2010/main" val="841691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17</a:t>
            </a:fld>
            <a:endParaRPr lang="es-ES" dirty="0"/>
          </a:p>
        </p:txBody>
      </p:sp>
    </p:spTree>
    <p:extLst>
      <p:ext uri="{BB962C8B-B14F-4D97-AF65-F5344CB8AC3E}">
        <p14:creationId xmlns:p14="http://schemas.microsoft.com/office/powerpoint/2010/main" val="408809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18</a:t>
            </a:fld>
            <a:endParaRPr lang="es-ES" dirty="0"/>
          </a:p>
        </p:txBody>
      </p:sp>
    </p:spTree>
    <p:extLst>
      <p:ext uri="{BB962C8B-B14F-4D97-AF65-F5344CB8AC3E}">
        <p14:creationId xmlns:p14="http://schemas.microsoft.com/office/powerpoint/2010/main" val="145658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19</a:t>
            </a:fld>
            <a:endParaRPr lang="es-ES" dirty="0"/>
          </a:p>
        </p:txBody>
      </p:sp>
    </p:spTree>
    <p:extLst>
      <p:ext uri="{BB962C8B-B14F-4D97-AF65-F5344CB8AC3E}">
        <p14:creationId xmlns:p14="http://schemas.microsoft.com/office/powerpoint/2010/main" val="395633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val="3290684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20</a:t>
            </a:fld>
            <a:endParaRPr lang="es-ES" dirty="0"/>
          </a:p>
        </p:txBody>
      </p:sp>
    </p:spTree>
    <p:extLst>
      <p:ext uri="{BB962C8B-B14F-4D97-AF65-F5344CB8AC3E}">
        <p14:creationId xmlns:p14="http://schemas.microsoft.com/office/powerpoint/2010/main" val="1829234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21</a:t>
            </a:fld>
            <a:endParaRPr lang="es-ES" dirty="0"/>
          </a:p>
        </p:txBody>
      </p:sp>
    </p:spTree>
    <p:extLst>
      <p:ext uri="{BB962C8B-B14F-4D97-AF65-F5344CB8AC3E}">
        <p14:creationId xmlns:p14="http://schemas.microsoft.com/office/powerpoint/2010/main" val="25825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22</a:t>
            </a:fld>
            <a:endParaRPr lang="es-ES" dirty="0"/>
          </a:p>
        </p:txBody>
      </p:sp>
    </p:spTree>
    <p:extLst>
      <p:ext uri="{BB962C8B-B14F-4D97-AF65-F5344CB8AC3E}">
        <p14:creationId xmlns:p14="http://schemas.microsoft.com/office/powerpoint/2010/main" val="68553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23</a:t>
            </a:fld>
            <a:endParaRPr lang="es-ES" dirty="0"/>
          </a:p>
        </p:txBody>
      </p:sp>
    </p:spTree>
    <p:extLst>
      <p:ext uri="{BB962C8B-B14F-4D97-AF65-F5344CB8AC3E}">
        <p14:creationId xmlns:p14="http://schemas.microsoft.com/office/powerpoint/2010/main" val="298544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24</a:t>
            </a:fld>
            <a:endParaRPr lang="es-ES" dirty="0"/>
          </a:p>
        </p:txBody>
      </p:sp>
    </p:spTree>
    <p:extLst>
      <p:ext uri="{BB962C8B-B14F-4D97-AF65-F5344CB8AC3E}">
        <p14:creationId xmlns:p14="http://schemas.microsoft.com/office/powerpoint/2010/main" val="421664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25</a:t>
            </a:fld>
            <a:endParaRPr lang="es-ES" dirty="0"/>
          </a:p>
        </p:txBody>
      </p:sp>
    </p:spTree>
    <p:extLst>
      <p:ext uri="{BB962C8B-B14F-4D97-AF65-F5344CB8AC3E}">
        <p14:creationId xmlns:p14="http://schemas.microsoft.com/office/powerpoint/2010/main" val="2747766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26</a:t>
            </a:fld>
            <a:endParaRPr lang="es-ES" dirty="0"/>
          </a:p>
        </p:txBody>
      </p:sp>
    </p:spTree>
    <p:extLst>
      <p:ext uri="{BB962C8B-B14F-4D97-AF65-F5344CB8AC3E}">
        <p14:creationId xmlns:p14="http://schemas.microsoft.com/office/powerpoint/2010/main" val="4286836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27</a:t>
            </a:fld>
            <a:endParaRPr lang="es-ES" dirty="0"/>
          </a:p>
        </p:txBody>
      </p:sp>
    </p:spTree>
    <p:extLst>
      <p:ext uri="{BB962C8B-B14F-4D97-AF65-F5344CB8AC3E}">
        <p14:creationId xmlns:p14="http://schemas.microsoft.com/office/powerpoint/2010/main" val="101031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28</a:t>
            </a:fld>
            <a:endParaRPr lang="es-ES" dirty="0"/>
          </a:p>
        </p:txBody>
      </p:sp>
    </p:spTree>
    <p:extLst>
      <p:ext uri="{BB962C8B-B14F-4D97-AF65-F5344CB8AC3E}">
        <p14:creationId xmlns:p14="http://schemas.microsoft.com/office/powerpoint/2010/main" val="1426737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29</a:t>
            </a:fld>
            <a:endParaRPr lang="es-ES" dirty="0"/>
          </a:p>
        </p:txBody>
      </p:sp>
    </p:spTree>
    <p:extLst>
      <p:ext uri="{BB962C8B-B14F-4D97-AF65-F5344CB8AC3E}">
        <p14:creationId xmlns:p14="http://schemas.microsoft.com/office/powerpoint/2010/main" val="372811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val="309877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30</a:t>
            </a:fld>
            <a:endParaRPr lang="es-ES" dirty="0"/>
          </a:p>
        </p:txBody>
      </p:sp>
    </p:spTree>
    <p:extLst>
      <p:ext uri="{BB962C8B-B14F-4D97-AF65-F5344CB8AC3E}">
        <p14:creationId xmlns:p14="http://schemas.microsoft.com/office/powerpoint/2010/main" val="106978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val="2728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val="187211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val="425826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val="426458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val="241661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val="4249775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70613" y="990600"/>
            <a:ext cx="6345302" cy="3200400"/>
          </a:xfrm>
        </p:spPr>
        <p:txBody>
          <a:bodyPr rtlCol="0">
            <a:normAutofit/>
          </a:bodyPr>
          <a:lstStyle>
            <a:lvl1pPr algn="l" rtl="0">
              <a:defRPr sz="60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hasCustomPrompt="1"/>
          </p:nvPr>
        </p:nvSpPr>
        <p:spPr>
          <a:xfrm>
            <a:off x="970613" y="4267200"/>
            <a:ext cx="6345302"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E66DA79D-E823-4104-A8ED-C191E4F80CC8}" type="datetime1">
              <a:rPr lang="es-ES" noProof="0" smtClean="0"/>
              <a:pPr/>
              <a:t>16/09/2017</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8434143F-C8A2-48B6-A8F6-7D05156B30FB}" type="datetime1">
              <a:rPr lang="es-ES" noProof="0" smtClean="0"/>
              <a:pPr/>
              <a:t>16/09/2017</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15916" y="381000"/>
            <a:ext cx="1429121" cy="57912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970613" y="381000"/>
            <a:ext cx="6230973"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DB9FA088-74BC-468F-8C7E-EFAB85AD81C0}" type="datetime1">
              <a:rPr lang="es-ES" noProof="0" smtClean="0"/>
              <a:pPr/>
              <a:t>16/09/2017</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6C2D17A2-60B9-457D-B66A-D1847C001F8A}" type="datetime1">
              <a:rPr lang="es-ES" noProof="0" smtClean="0"/>
              <a:pPr/>
              <a:t>16/09/2017</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613" y="2057401"/>
            <a:ext cx="6345303" cy="2666999"/>
          </a:xfrm>
        </p:spPr>
        <p:txBody>
          <a:bodyPr rtlCol="0" anchor="b">
            <a:normAutofit/>
          </a:bodyPr>
          <a:lstStyle>
            <a:lvl1pPr algn="l" rtl="0">
              <a:defRPr sz="4800" b="0" i="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970613" y="4876800"/>
            <a:ext cx="6345303"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a:t>Editar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2257D1E0-AEB8-403B-A545-17921D9FC2DD}" type="datetime1">
              <a:rPr lang="es-ES" noProof="0" smtClean="0"/>
              <a:pPr/>
              <a:t>16/09/2017</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970612" y="1676400"/>
            <a:ext cx="352593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4652738" y="1676401"/>
            <a:ext cx="352593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D0300741-58DE-49C0-A5D3-7F27D1D091F0}" type="datetime1">
              <a:rPr lang="es-ES" noProof="0" smtClean="0"/>
              <a:pPr/>
              <a:t>16/09/2017</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970612" y="1676400"/>
            <a:ext cx="3526775"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970612" y="2516458"/>
            <a:ext cx="3526775"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4645026" y="1676400"/>
            <a:ext cx="3528363"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Editar el estilo de texto del patrón</a:t>
            </a:r>
          </a:p>
        </p:txBody>
      </p:sp>
      <p:sp>
        <p:nvSpPr>
          <p:cNvPr id="6" name="Marcador de posición de contenido 5"/>
          <p:cNvSpPr>
            <a:spLocks noGrp="1"/>
          </p:cNvSpPr>
          <p:nvPr>
            <p:ph sz="quarter" idx="4"/>
          </p:nvPr>
        </p:nvSpPr>
        <p:spPr>
          <a:xfrm>
            <a:off x="4645026" y="2516458"/>
            <a:ext cx="3528363"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6B4620AA-05C3-434F-A6B4-531532F7DC39}" type="datetime1">
              <a:rPr lang="es-ES" noProof="0" smtClean="0"/>
              <a:pPr/>
              <a:t>16/09/2017</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2FA827FD-0E1D-4E93-A412-9AA2943EB687}" type="datetime1">
              <a:rPr lang="es-ES" noProof="0" smtClean="0"/>
              <a:pPr/>
              <a:t>16/09/2017</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FB46F9EF-77D6-407D-964B-B1456DA7E1A1}" type="datetime1">
              <a:rPr lang="es-ES" noProof="0" smtClean="0"/>
              <a:pPr/>
              <a:t>16/09/2017</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29627" y="1676400"/>
            <a:ext cx="2858244" cy="2438400"/>
          </a:xfrm>
        </p:spPr>
        <p:txBody>
          <a:bodyPr rtlCol="0" anchor="b">
            <a:norm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970612" y="685800"/>
            <a:ext cx="4630356"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5829627" y="4191000"/>
            <a:ext cx="2858244"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EEC843C-9354-4D56-838F-2D6DB296097C}" type="datetime1">
              <a:rPr lang="es-ES" noProof="0" smtClean="0"/>
              <a:pPr/>
              <a:t>16/09/2017</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29627" y="1676400"/>
            <a:ext cx="2858244" cy="2438400"/>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142107" y="0"/>
            <a:ext cx="4458862"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5829627" y="4191000"/>
            <a:ext cx="2858244"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Editar el estilo de texto del patrón</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684787" y="8467"/>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dirty="0"/>
          </a:p>
        </p:txBody>
      </p:sp>
      <p:sp>
        <p:nvSpPr>
          <p:cNvPr id="2" name="Marcador de posición de título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pPr rtl="0"/>
            <a:r>
              <a:rPr lang="es-ES" dirty="0"/>
              <a:t>Haga clic para modificar el estilo de título del patrón</a:t>
            </a:r>
          </a:p>
        </p:txBody>
      </p:sp>
      <p:sp>
        <p:nvSpPr>
          <p:cNvPr id="3" name="Marcador de posición de texto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a:t>nivel</a:t>
            </a:r>
          </a:p>
          <a:p>
            <a:pPr lvl="2" rtl="0"/>
            <a:r>
              <a:rPr lang="es-ES" dirty="0"/>
              <a:t>Tercer 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8E797F0C-0414-4CB4-A4EB-58D2291450D8}" type="datetime1">
              <a:rPr lang="es-ES" smtClean="0"/>
              <a:pPr/>
              <a:t>16/09/2017</a:t>
            </a:fld>
            <a:endParaRPr lang="es-ES" dirty="0"/>
          </a:p>
        </p:txBody>
      </p:sp>
      <p:sp>
        <p:nvSpPr>
          <p:cNvPr id="5" name="Marcador de posición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glesiadecristousulutan.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2087" y="1700808"/>
            <a:ext cx="7417811" cy="2592288"/>
          </a:xfrm>
        </p:spPr>
        <p:txBody>
          <a:bodyPr rtlCol="0">
            <a:noAutofit/>
          </a:bodyPr>
          <a:lstStyle/>
          <a:p>
            <a:r>
              <a:rPr lang="es-SV" sz="9000" b="1" dirty="0">
                <a:ln w="6600">
                  <a:solidFill>
                    <a:schemeClr val="accent2"/>
                  </a:solidFill>
                  <a:prstDash val="solid"/>
                </a:ln>
                <a:solidFill>
                  <a:srgbClr val="FFFFFF"/>
                </a:solidFill>
                <a:effectLst>
                  <a:outerShdw dist="38100" dir="2700000" algn="tl" rotWithShape="0">
                    <a:schemeClr val="accent2"/>
                  </a:outerShdw>
                </a:effectLst>
                <a:latin typeface="Estrangelo Edessa" panose="03080600000000000000" pitchFamily="66" charset="0"/>
                <a:cs typeface="Estrangelo Edessa" panose="03080600000000000000" pitchFamily="66" charset="0"/>
              </a:rPr>
              <a:t>La enseñanza y la vida cristiana</a:t>
            </a:r>
            <a:endParaRPr lang="es-ES" sz="9000" b="1" dirty="0">
              <a:ln w="6600">
                <a:solidFill>
                  <a:schemeClr val="accent2"/>
                </a:solidFill>
                <a:prstDash val="solid"/>
              </a:ln>
              <a:solidFill>
                <a:srgbClr val="FFFFFF"/>
              </a:solidFill>
              <a:effectLst>
                <a:outerShdw dist="38100" dir="2700000" algn="tl" rotWithShape="0">
                  <a:schemeClr val="accent2"/>
                </a:outerShdw>
              </a:effectLst>
              <a:latin typeface="Estrangelo Edessa" panose="03080600000000000000" pitchFamily="66" charset="0"/>
              <a:cs typeface="Estrangelo Edessa" panose="03080600000000000000" pitchFamily="66" charset="0"/>
            </a:endParaRPr>
          </a:p>
        </p:txBody>
      </p:sp>
      <p:sp>
        <p:nvSpPr>
          <p:cNvPr id="3" name="Subtítulo 2"/>
          <p:cNvSpPr>
            <a:spLocks noGrp="1"/>
          </p:cNvSpPr>
          <p:nvPr>
            <p:ph type="subTitle" idx="1"/>
          </p:nvPr>
        </p:nvSpPr>
        <p:spPr>
          <a:xfrm>
            <a:off x="970612" y="4509120"/>
            <a:ext cx="6985764" cy="2016224"/>
          </a:xfrm>
        </p:spPr>
        <p:txBody>
          <a:bodyPr rtlCol="0">
            <a:normAutofit/>
          </a:bodyPr>
          <a:lstStyle/>
          <a:p>
            <a:r>
              <a:rPr lang="es-SV" sz="2800" dirty="0">
                <a:solidFill>
                  <a:schemeClr val="tx2"/>
                </a:solidFill>
                <a:latin typeface="Berlin Sans FB Demi" panose="020E0802020502020306" pitchFamily="34" charset="0"/>
              </a:rPr>
              <a:t>“enseñándoles que guarden todas las cosas que os he mandado; y he aquí yo estoy con vosotros todos los días, hasta el fin del mundo. Amén.” </a:t>
            </a:r>
            <a:r>
              <a:rPr lang="es-SV" sz="2800" dirty="0">
                <a:solidFill>
                  <a:srgbClr val="C00000"/>
                </a:solidFill>
                <a:latin typeface="Berlin Sans FB Demi" panose="020E0802020502020306" pitchFamily="34" charset="0"/>
              </a:rPr>
              <a:t>(Mateo 28.20)</a:t>
            </a:r>
            <a:endParaRPr lang="es-ES" sz="2800" dirty="0">
              <a:solidFill>
                <a:srgbClr val="C00000"/>
              </a:solidFill>
              <a:latin typeface="Berlin Sans FB Demi" panose="020E0802020502020306" pitchFamily="34" charset="0"/>
            </a:endParaRPr>
          </a:p>
        </p:txBody>
      </p:sp>
      <p:sp>
        <p:nvSpPr>
          <p:cNvPr id="4" name="CuadroTexto 3">
            <a:extLst>
              <a:ext uri="{FF2B5EF4-FFF2-40B4-BE49-F238E27FC236}">
                <a16:creationId xmlns:a16="http://schemas.microsoft.com/office/drawing/2014/main" id="{0EB5BEF3-AFCE-4134-8ED6-0CECDB3D9D56}"/>
              </a:ext>
            </a:extLst>
          </p:cNvPr>
          <p:cNvSpPr txBox="1"/>
          <p:nvPr/>
        </p:nvSpPr>
        <p:spPr>
          <a:xfrm>
            <a:off x="827090" y="692696"/>
            <a:ext cx="7272808" cy="341632"/>
          </a:xfrm>
          <a:prstGeom prst="rect">
            <a:avLst/>
          </a:prstGeom>
          <a:noFill/>
        </p:spPr>
        <p:txBody>
          <a:bodyPr wrap="square" rtlCol="0">
            <a:spAutoFit/>
          </a:bodyPr>
          <a:lstStyle/>
          <a:p>
            <a:pPr>
              <a:lnSpc>
                <a:spcPct val="90000"/>
              </a:lnSpc>
            </a:pPr>
            <a:r>
              <a:rPr lang="es-ES" b="1" dirty="0">
                <a:solidFill>
                  <a:schemeClr val="tx2"/>
                </a:solidFill>
              </a:rPr>
              <a:t>IGLESIA DE CRISTO USULUTÁN – 16 DE SEPTIEMBRE - 2017</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552739" y="116632"/>
            <a:ext cx="8424936" cy="19442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Berlin Sans FB Demi" panose="020E0802020502020306" pitchFamily="34" charset="0"/>
              </a:rPr>
              <a:t>¿Cómo van a crecer en el Señor Jesucristo los miembros de su cuerpo? </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Berlin Sans FB Demi" panose="020E0802020502020306" pitchFamily="34" charset="0"/>
            </a:endParaRPr>
          </a:p>
        </p:txBody>
      </p:sp>
      <p:sp>
        <p:nvSpPr>
          <p:cNvPr id="2" name="Rectángulo 1">
            <a:extLst>
              <a:ext uri="{FF2B5EF4-FFF2-40B4-BE49-F238E27FC236}">
                <a16:creationId xmlns:a16="http://schemas.microsoft.com/office/drawing/2014/main" id="{998695A8-8BFD-4BC7-9506-3C2608835931}"/>
              </a:ext>
            </a:extLst>
          </p:cNvPr>
          <p:cNvSpPr/>
          <p:nvPr/>
        </p:nvSpPr>
        <p:spPr>
          <a:xfrm>
            <a:off x="768763" y="2034073"/>
            <a:ext cx="7992888" cy="3785652"/>
          </a:xfrm>
          <a:prstGeom prst="rect">
            <a:avLst/>
          </a:prstGeom>
        </p:spPr>
        <p:txBody>
          <a:bodyPr wrap="square">
            <a:spAutoFit/>
          </a:bodyPr>
          <a:lstStyle/>
          <a:p>
            <a:r>
              <a:rPr lang="es-SV" sz="4000" dirty="0">
                <a:latin typeface="LilyUPC" panose="020B0604020202020204" pitchFamily="34" charset="-34"/>
                <a:cs typeface="LilyUPC" panose="020B0604020202020204" pitchFamily="34" charset="-34"/>
              </a:rPr>
              <a:t>Sin duda alguna por medio de la enseñanza, educándonos y adquiriendo conocimiento cada vez mejor. Sabiendo que todos  necesitan crecer en El (Cristo). La educación cristiana no es nada menos que </a:t>
            </a:r>
            <a:r>
              <a:rPr lang="es-SV" sz="4000" u="sng" dirty="0">
                <a:solidFill>
                  <a:srgbClr val="C00000"/>
                </a:solidFill>
                <a:effectLst>
                  <a:outerShdw blurRad="38100" dist="38100" dir="2700000" algn="tl">
                    <a:srgbClr val="000000">
                      <a:alpha val="43137"/>
                    </a:srgbClr>
                  </a:outerShdw>
                </a:effectLst>
                <a:latin typeface="LilyUPC" panose="020B0604020202020204" pitchFamily="34" charset="-34"/>
                <a:cs typeface="LilyUPC" panose="020B0604020202020204" pitchFamily="34" charset="-34"/>
              </a:rPr>
              <a:t>enseñar cómo vivir la vida cristiana</a:t>
            </a:r>
            <a:r>
              <a:rPr lang="es-SV" sz="4000" dirty="0">
                <a:latin typeface="LilyUPC" panose="020B0604020202020204" pitchFamily="34" charset="-34"/>
                <a:cs typeface="LilyUPC" panose="020B0604020202020204" pitchFamily="34" charset="-34"/>
              </a:rPr>
              <a:t>. Todos y cada uno necesitamos la dirección de Dios.</a:t>
            </a:r>
            <a:r>
              <a:rPr lang="es-SV" sz="4000" dirty="0">
                <a:effectLst>
                  <a:outerShdw blurRad="38100" dist="38100" dir="2700000" algn="tl">
                    <a:srgbClr val="000000">
                      <a:alpha val="43137"/>
                    </a:srgbClr>
                  </a:outerShdw>
                </a:effectLst>
                <a:latin typeface="LilyUPC" panose="020B0604020202020204" pitchFamily="34" charset="-34"/>
                <a:cs typeface="LilyUPC" panose="020B0604020202020204" pitchFamily="34" charset="-34"/>
              </a:rPr>
              <a:t> </a:t>
            </a:r>
            <a:endParaRPr lang="es-ES" sz="4000" dirty="0">
              <a:solidFill>
                <a:srgbClr val="C00000"/>
              </a:solidFill>
              <a:effectLst>
                <a:outerShdw blurRad="38100" dist="38100" dir="2700000" algn="tl">
                  <a:srgbClr val="000000">
                    <a:alpha val="43137"/>
                  </a:srgbClr>
                </a:outerShdw>
              </a:effectLst>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279252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36714" y="260648"/>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¿Cómo crecer en el Señor Jesucristo? </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endParaRPr>
          </a:p>
        </p:txBody>
      </p:sp>
      <p:sp>
        <p:nvSpPr>
          <p:cNvPr id="2" name="Rectángulo 1">
            <a:extLst>
              <a:ext uri="{FF2B5EF4-FFF2-40B4-BE49-F238E27FC236}">
                <a16:creationId xmlns:a16="http://schemas.microsoft.com/office/drawing/2014/main" id="{998695A8-8BFD-4BC7-9506-3C2608835931}"/>
              </a:ext>
            </a:extLst>
          </p:cNvPr>
          <p:cNvSpPr/>
          <p:nvPr/>
        </p:nvSpPr>
        <p:spPr>
          <a:xfrm>
            <a:off x="654156" y="1340768"/>
            <a:ext cx="7992888" cy="4770537"/>
          </a:xfrm>
          <a:prstGeom prst="rect">
            <a:avLst/>
          </a:prstGeom>
        </p:spPr>
        <p:txBody>
          <a:bodyPr wrap="square">
            <a:spAutoFit/>
          </a:bodyPr>
          <a:lstStyle/>
          <a:p>
            <a:r>
              <a:rPr lang="es-SV" sz="4000" dirty="0">
                <a:latin typeface="LilyUPC" panose="020B0604020202020204" pitchFamily="34" charset="-34"/>
                <a:cs typeface="LilyUPC" panose="020B0604020202020204" pitchFamily="34" charset="-34"/>
              </a:rPr>
              <a:t>Este pasaje anterior nos habla de cuatro pasos para crecer espiritualmente:</a:t>
            </a:r>
          </a:p>
          <a:p>
            <a:endParaRPr lang="es-SV" dirty="0">
              <a:latin typeface="LilyUPC" panose="020B0604020202020204" pitchFamily="34" charset="-34"/>
              <a:cs typeface="LilyUPC" panose="020B0604020202020204" pitchFamily="34" charset="-34"/>
            </a:endParaRPr>
          </a:p>
          <a:p>
            <a:r>
              <a:rPr lang="es-SV" sz="4000" dirty="0">
                <a:latin typeface="LilyUPC" panose="020B0604020202020204" pitchFamily="34" charset="-34"/>
                <a:cs typeface="LilyUPC" panose="020B0604020202020204" pitchFamily="34" charset="-34"/>
              </a:rPr>
              <a:t>1. </a:t>
            </a:r>
            <a:r>
              <a:rPr lang="es-SV"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LilyUPC" panose="020B0604020202020204" pitchFamily="34" charset="-34"/>
                <a:cs typeface="LilyUPC" panose="020B0604020202020204" pitchFamily="34" charset="-34"/>
              </a:rPr>
              <a:t>Conocer la voluntad de Dios</a:t>
            </a:r>
            <a:r>
              <a:rPr lang="es-SV" sz="4000" dirty="0">
                <a:latin typeface="LilyUPC" panose="020B0604020202020204" pitchFamily="34" charset="-34"/>
                <a:cs typeface="LilyUPC" panose="020B0604020202020204" pitchFamily="34" charset="-34"/>
              </a:rPr>
              <a:t>: consiste de conocimiento, sabiduría, y entendimiento espiritual</a:t>
            </a:r>
          </a:p>
          <a:p>
            <a:r>
              <a:rPr lang="es-SV" sz="4000" dirty="0">
                <a:latin typeface="LilyUPC" panose="020B0604020202020204" pitchFamily="34" charset="-34"/>
                <a:cs typeface="LilyUPC" panose="020B0604020202020204" pitchFamily="34" charset="-34"/>
              </a:rPr>
              <a:t>2. </a:t>
            </a:r>
            <a:r>
              <a:rPr lang="es-SV"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LilyUPC" panose="020B0604020202020204" pitchFamily="34" charset="-34"/>
                <a:cs typeface="LilyUPC" panose="020B0604020202020204" pitchFamily="34" charset="-34"/>
              </a:rPr>
              <a:t>Portarse como deben los que son del Señor.</a:t>
            </a:r>
            <a:endParaRPr lang="es-SV" sz="4000" dirty="0">
              <a:latin typeface="LilyUPC" panose="020B0604020202020204" pitchFamily="34" charset="-34"/>
              <a:cs typeface="LilyUPC" panose="020B0604020202020204" pitchFamily="34" charset="-34"/>
            </a:endParaRPr>
          </a:p>
          <a:p>
            <a:r>
              <a:rPr lang="es-SV" sz="4000" dirty="0">
                <a:latin typeface="LilyUPC" panose="020B0604020202020204" pitchFamily="34" charset="-34"/>
                <a:cs typeface="LilyUPC" panose="020B0604020202020204" pitchFamily="34" charset="-34"/>
              </a:rPr>
              <a:t>3. </a:t>
            </a:r>
            <a:r>
              <a:rPr lang="es-SV"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LilyUPC" panose="020B0604020202020204" pitchFamily="34" charset="-34"/>
                <a:cs typeface="LilyUPC" panose="020B0604020202020204" pitchFamily="34" charset="-34"/>
              </a:rPr>
              <a:t>Dar fruto de toda clase de buenas obras.</a:t>
            </a:r>
            <a:endParaRPr lang="es-SV" sz="4000" dirty="0">
              <a:latin typeface="LilyUPC" panose="020B0604020202020204" pitchFamily="34" charset="-34"/>
              <a:cs typeface="LilyUPC" panose="020B0604020202020204" pitchFamily="34" charset="-34"/>
            </a:endParaRPr>
          </a:p>
          <a:p>
            <a:r>
              <a:rPr lang="es-SV" sz="4000" dirty="0">
                <a:latin typeface="LilyUPC" panose="020B0604020202020204" pitchFamily="34" charset="-34"/>
                <a:cs typeface="LilyUPC" panose="020B0604020202020204" pitchFamily="34" charset="-34"/>
              </a:rPr>
              <a:t>4. </a:t>
            </a:r>
            <a:r>
              <a:rPr lang="es-SV"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LilyUPC" panose="020B0604020202020204" pitchFamily="34" charset="-34"/>
                <a:cs typeface="LilyUPC" panose="020B0604020202020204" pitchFamily="34" charset="-34"/>
              </a:rPr>
              <a:t>Conocer mejor a Dios.</a:t>
            </a:r>
            <a:endParaRPr lang="es-SV" sz="4000" dirty="0">
              <a:latin typeface="LilyUPC" panose="020B0604020202020204" pitchFamily="34" charset="-34"/>
              <a:cs typeface="LilyUPC" panose="020B0604020202020204" pitchFamily="34" charset="-34"/>
            </a:endParaRPr>
          </a:p>
        </p:txBody>
      </p:sp>
      <p:sp>
        <p:nvSpPr>
          <p:cNvPr id="3" name="Rectángulo 2">
            <a:extLst>
              <a:ext uri="{FF2B5EF4-FFF2-40B4-BE49-F238E27FC236}">
                <a16:creationId xmlns:a16="http://schemas.microsoft.com/office/drawing/2014/main" id="{4BC6E11F-90B2-4CCA-ACAD-724A256A5780}"/>
              </a:ext>
            </a:extLst>
          </p:cNvPr>
          <p:cNvSpPr/>
          <p:nvPr/>
        </p:nvSpPr>
        <p:spPr>
          <a:xfrm>
            <a:off x="3059832" y="5949280"/>
            <a:ext cx="3977371" cy="523220"/>
          </a:xfrm>
          <a:prstGeom prst="rect">
            <a:avLst/>
          </a:prstGeom>
        </p:spPr>
        <p:txBody>
          <a:bodyPr wrap="none">
            <a:spAutoFit/>
          </a:bodyPr>
          <a:lstStyle/>
          <a:p>
            <a:r>
              <a:rPr lang="es-SV" sz="2800" dirty="0">
                <a:solidFill>
                  <a:srgbClr val="C00000"/>
                </a:solidFill>
                <a:effectLst>
                  <a:outerShdw blurRad="38100" dist="38100" dir="2700000" algn="tl">
                    <a:srgbClr val="000000">
                      <a:alpha val="43137"/>
                    </a:srgbClr>
                  </a:outerShdw>
                </a:effectLst>
                <a:latin typeface="Berlin Sans FB" panose="020E0602020502020306" pitchFamily="34" charset="0"/>
              </a:rPr>
              <a:t>Véase (Colosenses_ 1:9-10)</a:t>
            </a:r>
            <a:endParaRPr lang="es-ES" sz="2800" dirty="0"/>
          </a:p>
        </p:txBody>
      </p:sp>
    </p:spTree>
    <p:extLst>
      <p:ext uri="{BB962C8B-B14F-4D97-AF65-F5344CB8AC3E}">
        <p14:creationId xmlns:p14="http://schemas.microsoft.com/office/powerpoint/2010/main" val="27549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23734" y="260648"/>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¿Cómo crecer en el Señor Jesucristo? </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endParaRPr>
          </a:p>
        </p:txBody>
      </p:sp>
      <p:sp>
        <p:nvSpPr>
          <p:cNvPr id="2" name="Rectángulo 1">
            <a:extLst>
              <a:ext uri="{FF2B5EF4-FFF2-40B4-BE49-F238E27FC236}">
                <a16:creationId xmlns:a16="http://schemas.microsoft.com/office/drawing/2014/main" id="{998695A8-8BFD-4BC7-9506-3C2608835931}"/>
              </a:ext>
            </a:extLst>
          </p:cNvPr>
          <p:cNvSpPr/>
          <p:nvPr/>
        </p:nvSpPr>
        <p:spPr>
          <a:xfrm>
            <a:off x="654156" y="1124744"/>
            <a:ext cx="8094308" cy="5386090"/>
          </a:xfrm>
          <a:prstGeom prst="rect">
            <a:avLst/>
          </a:prstGeom>
        </p:spPr>
        <p:txBody>
          <a:bodyPr wrap="square">
            <a:spAutoFit/>
          </a:bodyPr>
          <a:lstStyle/>
          <a:p>
            <a:r>
              <a:rPr lang="es-SV" sz="4000" dirty="0">
                <a:latin typeface="LilyUPC" panose="020B0604020202020204" pitchFamily="34" charset="-34"/>
                <a:cs typeface="LilyUPC" panose="020B0604020202020204" pitchFamily="34" charset="-34"/>
              </a:rPr>
              <a:t>Hay que reconocer que no se va a lograr mucho si no hay un compromiso para seguir el plan de Dios y lograr las metas. La meta básica tiene que ser cambiar vidas y salvarlas.</a:t>
            </a:r>
          </a:p>
          <a:p>
            <a:endParaRPr lang="es-SV" sz="2000" dirty="0">
              <a:latin typeface="LilyUPC" panose="020B0604020202020204" pitchFamily="34" charset="-34"/>
              <a:cs typeface="LilyUPC" panose="020B0604020202020204" pitchFamily="34" charset="-34"/>
            </a:endParaRPr>
          </a:p>
          <a:p>
            <a:r>
              <a:rPr lang="es-SV" sz="4000" dirty="0">
                <a:latin typeface="LilyUPC" panose="020B0604020202020204" pitchFamily="34" charset="-34"/>
                <a:cs typeface="LilyUPC" panose="020B0604020202020204" pitchFamily="34" charset="-34"/>
              </a:rPr>
              <a:t>“</a:t>
            </a:r>
            <a:r>
              <a:rPr lang="es-SV"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LilyUPC" panose="020B0604020202020204" pitchFamily="34" charset="-34"/>
                <a:cs typeface="LilyUPC" panose="020B0604020202020204" pitchFamily="34" charset="-34"/>
              </a:rPr>
              <a:t>Porque esto es bueno y agradable delante de Dios nuestro Salvador, el cual quiere que todos los hombres sean salvos y vengan al conocimiento de la verdad</a:t>
            </a:r>
            <a:r>
              <a:rPr lang="es-SV" sz="4000" dirty="0">
                <a:latin typeface="LilyUPC" panose="020B0604020202020204" pitchFamily="34" charset="-34"/>
                <a:cs typeface="LilyUPC" panose="020B0604020202020204" pitchFamily="34" charset="-34"/>
              </a:rPr>
              <a:t>” (</a:t>
            </a:r>
            <a:r>
              <a:rPr lang="es-SV" sz="4000" dirty="0">
                <a:solidFill>
                  <a:srgbClr val="C00000"/>
                </a:solidFill>
                <a:effectLst>
                  <a:outerShdw blurRad="38100" dist="38100" dir="2700000" algn="tl">
                    <a:srgbClr val="000000">
                      <a:alpha val="43137"/>
                    </a:srgbClr>
                  </a:outerShdw>
                </a:effectLst>
                <a:latin typeface="LilyUPC" panose="020B0604020202020204" pitchFamily="34" charset="-34"/>
                <a:cs typeface="LilyUPC" panose="020B0604020202020204" pitchFamily="34" charset="-34"/>
              </a:rPr>
              <a:t>1ª Timoteo_2.3 – 4</a:t>
            </a:r>
            <a:r>
              <a:rPr lang="es-SV" sz="4000" dirty="0">
                <a:latin typeface="LilyUPC" panose="020B0604020202020204" pitchFamily="34" charset="-34"/>
                <a:cs typeface="LilyUPC" panose="020B0604020202020204" pitchFamily="34" charset="-34"/>
              </a:rPr>
              <a:t>) </a:t>
            </a:r>
          </a:p>
        </p:txBody>
      </p:sp>
    </p:spTree>
    <p:extLst>
      <p:ext uri="{BB962C8B-B14F-4D97-AF65-F5344CB8AC3E}">
        <p14:creationId xmlns:p14="http://schemas.microsoft.com/office/powerpoint/2010/main" val="288465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23734" y="260648"/>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¡CUANDO JESÚS ENSEÑABA! </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2" name="Rectángulo 1">
            <a:extLst>
              <a:ext uri="{FF2B5EF4-FFF2-40B4-BE49-F238E27FC236}">
                <a16:creationId xmlns:a16="http://schemas.microsoft.com/office/drawing/2014/main" id="{998695A8-8BFD-4BC7-9506-3C2608835931}"/>
              </a:ext>
            </a:extLst>
          </p:cNvPr>
          <p:cNvSpPr/>
          <p:nvPr/>
        </p:nvSpPr>
        <p:spPr>
          <a:xfrm>
            <a:off x="827584" y="1123053"/>
            <a:ext cx="7734268" cy="5509200"/>
          </a:xfrm>
          <a:prstGeom prst="rect">
            <a:avLst/>
          </a:prstGeom>
        </p:spPr>
        <p:txBody>
          <a:bodyPr wrap="square">
            <a:spAutoFit/>
          </a:bodyPr>
          <a:lstStyle/>
          <a:p>
            <a:r>
              <a:rPr lang="es-SV" sz="3200" dirty="0">
                <a:latin typeface="Abadi MT Condensed Extra Bold" panose="020B0A06030101010103" pitchFamily="34" charset="0"/>
                <a:cs typeface="LilyUPC" panose="020B0604020202020204" pitchFamily="34" charset="-34"/>
              </a:rPr>
              <a:t>Jesús era un maestro sumamente bueno. Usaba las cosas alrededor de sí mismo para</a:t>
            </a:r>
          </a:p>
          <a:p>
            <a:r>
              <a:rPr lang="es-SV" sz="3200" dirty="0">
                <a:latin typeface="Abadi MT Condensed Extra Bold" panose="020B0A06030101010103" pitchFamily="34" charset="0"/>
                <a:cs typeface="LilyUPC" panose="020B0604020202020204" pitchFamily="34" charset="-34"/>
              </a:rPr>
              <a:t>ilustrar sus lecciones: las flores, el trigo, las ovejas, etc. Llamaba la atención de sus oyentes</a:t>
            </a:r>
          </a:p>
          <a:p>
            <a:r>
              <a:rPr lang="es-SV" sz="3200" dirty="0">
                <a:latin typeface="Abadi MT Condensed Extra Bold" panose="020B0A06030101010103" pitchFamily="34" charset="0"/>
                <a:cs typeface="LilyUPC" panose="020B0604020202020204" pitchFamily="34" charset="-34"/>
              </a:rPr>
              <a:t>por usar estos ejemplos tomados de la vida diaria. Esto ayudó a la gente a entender en vez de hacerle más difícil. El tiene que servir como nuestro ejemplo aún en su manera de enseñar,</a:t>
            </a:r>
          </a:p>
          <a:p>
            <a:r>
              <a:rPr lang="es-SV" sz="3200" dirty="0">
                <a:latin typeface="Abadi MT Condensed Extra Bold" panose="020B0A06030101010103" pitchFamily="34" charset="0"/>
                <a:cs typeface="LilyUPC" panose="020B0604020202020204" pitchFamily="34" charset="-34"/>
              </a:rPr>
              <a:t>porque era un maestro superior. </a:t>
            </a:r>
            <a:r>
              <a:rPr lang="es-SV" sz="3200" dirty="0">
                <a:solidFill>
                  <a:srgbClr val="C00000"/>
                </a:solidFill>
                <a:effectLst>
                  <a:outerShdw blurRad="38100" dist="38100" dir="2700000" algn="tl">
                    <a:srgbClr val="000000">
                      <a:alpha val="43137"/>
                    </a:srgbClr>
                  </a:outerShdw>
                </a:effectLst>
                <a:latin typeface="Abadi MT Condensed Extra Bold" panose="020B0A06030101010103" pitchFamily="34" charset="0"/>
                <a:cs typeface="LilyUPC" panose="020B0604020202020204" pitchFamily="34" charset="-34"/>
              </a:rPr>
              <a:t>¿Aceptaremos el reto?</a:t>
            </a:r>
          </a:p>
          <a:p>
            <a:r>
              <a:rPr lang="es-SV" sz="3200" dirty="0">
                <a:latin typeface="Abadi MT Condensed Extra Bold" panose="020B0A06030101010103" pitchFamily="34" charset="0"/>
                <a:cs typeface="LilyUPC" panose="020B0604020202020204" pitchFamily="34" charset="-34"/>
              </a:rPr>
              <a:t> </a:t>
            </a:r>
          </a:p>
        </p:txBody>
      </p:sp>
    </p:spTree>
    <p:extLst>
      <p:ext uri="{BB962C8B-B14F-4D97-AF65-F5344CB8AC3E}">
        <p14:creationId xmlns:p14="http://schemas.microsoft.com/office/powerpoint/2010/main" val="25920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23734" y="260648"/>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¿Qué sucede cuando yo enseño?</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2" name="Rectángulo 1">
            <a:extLst>
              <a:ext uri="{FF2B5EF4-FFF2-40B4-BE49-F238E27FC236}">
                <a16:creationId xmlns:a16="http://schemas.microsoft.com/office/drawing/2014/main" id="{998695A8-8BFD-4BC7-9506-3C2608835931}"/>
              </a:ext>
            </a:extLst>
          </p:cNvPr>
          <p:cNvSpPr/>
          <p:nvPr/>
        </p:nvSpPr>
        <p:spPr>
          <a:xfrm>
            <a:off x="827584" y="1123053"/>
            <a:ext cx="7992888" cy="5355312"/>
          </a:xfrm>
          <a:prstGeom prst="rect">
            <a:avLst/>
          </a:prstGeom>
        </p:spPr>
        <p:txBody>
          <a:bodyPr wrap="square">
            <a:spAutoFit/>
          </a:bodyPr>
          <a:lstStyle/>
          <a:p>
            <a:r>
              <a:rPr lang="es-SV" sz="3400" dirty="0">
                <a:latin typeface="LilyUPC" panose="020B0604020202020204" pitchFamily="34" charset="-34"/>
                <a:cs typeface="LilyUPC" panose="020B0604020202020204" pitchFamily="34" charset="-34"/>
              </a:rPr>
              <a:t>¿En verdad la gente (hermanos y oyentes) aprende cuando les trato de enseñar? (Por medio de sermones, clases, etc.) ¿Hago un esfuerzo para preparar bien mis "enseñanzas"?</a:t>
            </a:r>
          </a:p>
          <a:p>
            <a:endParaRPr lang="es-SV" sz="2400" dirty="0">
              <a:latin typeface="LilyUPC" panose="020B0604020202020204" pitchFamily="34" charset="-34"/>
              <a:cs typeface="LilyUPC" panose="020B0604020202020204" pitchFamily="34" charset="-34"/>
            </a:endParaRPr>
          </a:p>
          <a:p>
            <a:r>
              <a:rPr lang="es-SV" sz="3600" dirty="0">
                <a:latin typeface="LilyUPC" panose="020B0604020202020204" pitchFamily="34" charset="-34"/>
                <a:cs typeface="LilyUPC" panose="020B0604020202020204" pitchFamily="34" charset="-34"/>
              </a:rPr>
              <a:t>1. ¿Uso una variedad de métodos: ayudas visuales, lecciones basadas en objetos, etc.?</a:t>
            </a:r>
          </a:p>
          <a:p>
            <a:r>
              <a:rPr lang="es-SV" sz="3600" dirty="0">
                <a:latin typeface="LilyUPC" panose="020B0604020202020204" pitchFamily="34" charset="-34"/>
                <a:cs typeface="LilyUPC" panose="020B0604020202020204" pitchFamily="34" charset="-34"/>
              </a:rPr>
              <a:t>2. ¿Paso tiempo suficiente en la preparación de mis clases?</a:t>
            </a:r>
          </a:p>
          <a:p>
            <a:r>
              <a:rPr lang="es-SV" sz="3600" dirty="0">
                <a:latin typeface="LilyUPC" panose="020B0604020202020204" pitchFamily="34" charset="-34"/>
                <a:cs typeface="LilyUPC" panose="020B0604020202020204" pitchFamily="34" charset="-34"/>
              </a:rPr>
              <a:t>3. Al terminar, ¿tiene la gente(los niños) en mente la idea básica de qué quería enseñar? o ¿está confundida?</a:t>
            </a:r>
          </a:p>
        </p:txBody>
      </p:sp>
    </p:spTree>
    <p:extLst>
      <p:ext uri="{BB962C8B-B14F-4D97-AF65-F5344CB8AC3E}">
        <p14:creationId xmlns:p14="http://schemas.microsoft.com/office/powerpoint/2010/main" val="32197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2" name="Rectángulo 1">
            <a:extLst>
              <a:ext uri="{FF2B5EF4-FFF2-40B4-BE49-F238E27FC236}">
                <a16:creationId xmlns:a16="http://schemas.microsoft.com/office/drawing/2014/main" id="{998695A8-8BFD-4BC7-9506-3C2608835931}"/>
              </a:ext>
            </a:extLst>
          </p:cNvPr>
          <p:cNvSpPr/>
          <p:nvPr/>
        </p:nvSpPr>
        <p:spPr>
          <a:xfrm>
            <a:off x="827584" y="1123053"/>
            <a:ext cx="7992888" cy="3170099"/>
          </a:xfrm>
          <a:prstGeom prst="rect">
            <a:avLst/>
          </a:prstGeom>
        </p:spPr>
        <p:txBody>
          <a:bodyPr wrap="square">
            <a:spAutoFit/>
          </a:bodyPr>
          <a:lstStyle/>
          <a:p>
            <a:r>
              <a:rPr lang="es-SV" sz="4000" b="1" dirty="0">
                <a:ln w="6600">
                  <a:solidFill>
                    <a:schemeClr val="accent2"/>
                  </a:solidFill>
                  <a:prstDash val="solid"/>
                </a:ln>
                <a:solidFill>
                  <a:srgbClr val="FFFFFF"/>
                </a:solidFill>
                <a:effectLst>
                  <a:outerShdw dist="38100" dir="2700000" algn="tl" rotWithShape="0">
                    <a:schemeClr val="accent2"/>
                  </a:outerShdw>
                </a:effectLst>
                <a:latin typeface="LilyUPC" panose="020B0604020202020204" pitchFamily="34" charset="-34"/>
                <a:cs typeface="LilyUPC" panose="020B0604020202020204" pitchFamily="34" charset="-34"/>
              </a:rPr>
              <a:t>“Porque yo sé que mandará a sus hijos y a su casa después de sí, que guarden el camino de Jehová, haciendo justicia y juicio, para que haga venir Jehová sobre Abraham lo que ha hablado acerca de él” (</a:t>
            </a:r>
            <a:r>
              <a:rPr lang="es-SV" sz="4000" b="1" dirty="0">
                <a:ln w="6600">
                  <a:solidFill>
                    <a:schemeClr val="accent2"/>
                  </a:solidFill>
                  <a:prstDash val="solid"/>
                </a:ln>
                <a:solidFill>
                  <a:srgbClr val="C00000"/>
                </a:solidFill>
                <a:effectLst>
                  <a:outerShdw dist="38100" dir="2700000" algn="tl" rotWithShape="0">
                    <a:schemeClr val="accent2"/>
                  </a:outerShdw>
                </a:effectLst>
                <a:latin typeface="LilyUPC" panose="020B0604020202020204" pitchFamily="34" charset="-34"/>
                <a:cs typeface="LilyUPC" panose="020B0604020202020204" pitchFamily="34" charset="-34"/>
              </a:rPr>
              <a:t>Génesis_18.19</a:t>
            </a:r>
            <a:r>
              <a:rPr lang="es-SV" sz="4000" b="1" dirty="0">
                <a:ln w="6600">
                  <a:solidFill>
                    <a:schemeClr val="accent2"/>
                  </a:solidFill>
                  <a:prstDash val="solid"/>
                </a:ln>
                <a:solidFill>
                  <a:srgbClr val="FFFFFF"/>
                </a:solidFill>
                <a:effectLst>
                  <a:outerShdw dist="38100" dir="2700000" algn="tl" rotWithShape="0">
                    <a:schemeClr val="accent2"/>
                  </a:outerShdw>
                </a:effectLst>
                <a:latin typeface="LilyUPC" panose="020B0604020202020204" pitchFamily="34" charset="-34"/>
                <a:cs typeface="LilyUPC" panose="020B0604020202020204" pitchFamily="34" charset="-34"/>
              </a:rPr>
              <a:t>)</a:t>
            </a:r>
            <a:endParaRPr lang="es-SV" sz="4400" b="1" dirty="0">
              <a:ln w="6600">
                <a:solidFill>
                  <a:schemeClr val="accent2"/>
                </a:solidFill>
                <a:prstDash val="solid"/>
              </a:ln>
              <a:solidFill>
                <a:srgbClr val="FFFFFF"/>
              </a:solidFill>
              <a:effectLst>
                <a:outerShdw dist="38100" dir="2700000" algn="tl" rotWithShape="0">
                  <a:schemeClr val="accent2"/>
                </a:outerShdw>
              </a:effectLst>
              <a:latin typeface="LilyUPC" panose="020B0604020202020204" pitchFamily="34" charset="-34"/>
              <a:cs typeface="LilyUPC" panose="020B0604020202020204" pitchFamily="34" charset="-34"/>
            </a:endParaRPr>
          </a:p>
        </p:txBody>
      </p:sp>
      <p:sp>
        <p:nvSpPr>
          <p:cNvPr id="3" name="Rectángulo 2">
            <a:extLst>
              <a:ext uri="{FF2B5EF4-FFF2-40B4-BE49-F238E27FC236}">
                <a16:creationId xmlns:a16="http://schemas.microsoft.com/office/drawing/2014/main" id="{21806405-8883-40E6-9A53-F956E0AEEC90}"/>
              </a:ext>
            </a:extLst>
          </p:cNvPr>
          <p:cNvSpPr/>
          <p:nvPr/>
        </p:nvSpPr>
        <p:spPr>
          <a:xfrm>
            <a:off x="833804" y="4437112"/>
            <a:ext cx="7410603" cy="1384995"/>
          </a:xfrm>
          <a:prstGeom prst="rect">
            <a:avLst/>
          </a:prstGeom>
        </p:spPr>
        <p:txBody>
          <a:bodyPr wrap="square">
            <a:spAutoFit/>
          </a:bodyPr>
          <a:lstStyle/>
          <a:p>
            <a:r>
              <a:rPr lang="es-SV" sz="2800" dirty="0">
                <a:ln w="0"/>
                <a:effectLst>
                  <a:outerShdw blurRad="38100" dist="19050" dir="2700000" algn="tl" rotWithShape="0">
                    <a:schemeClr val="dk1">
                      <a:alpha val="40000"/>
                    </a:schemeClr>
                  </a:outerShdw>
                </a:effectLst>
                <a:latin typeface="Abadi MT Condensed Extra Bold" panose="020B0A06030101010103" pitchFamily="34" charset="0"/>
              </a:rPr>
              <a:t>“Y vosotros, padres, no provoquéis a ira a vuestros hijos, sino criadlos en disciplina y amonestación del Señor” (</a:t>
            </a:r>
            <a:r>
              <a:rPr lang="es-SV" sz="2800" dirty="0">
                <a:ln w="0"/>
                <a:solidFill>
                  <a:srgbClr val="C00000"/>
                </a:solidFill>
                <a:effectLst>
                  <a:outerShdw blurRad="38100" dist="19050" dir="2700000" algn="tl" rotWithShape="0">
                    <a:schemeClr val="dk1">
                      <a:alpha val="40000"/>
                    </a:schemeClr>
                  </a:outerShdw>
                </a:effectLst>
                <a:latin typeface="Abadi MT Condensed Extra Bold" panose="020B0A06030101010103" pitchFamily="34" charset="0"/>
              </a:rPr>
              <a:t>Efesios_6.4</a:t>
            </a:r>
            <a:r>
              <a:rPr lang="es-SV" sz="2800" dirty="0">
                <a:ln w="0"/>
                <a:effectLst>
                  <a:outerShdw blurRad="38100" dist="19050" dir="2700000" algn="tl" rotWithShape="0">
                    <a:schemeClr val="dk1">
                      <a:alpha val="40000"/>
                    </a:schemeClr>
                  </a:outerShdw>
                </a:effectLst>
                <a:latin typeface="Abadi MT Condensed Extra Bold" panose="020B0A06030101010103" pitchFamily="34" charset="0"/>
              </a:rPr>
              <a:t>)</a:t>
            </a:r>
            <a:endParaRPr lang="es-ES" sz="28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
        <p:nvSpPr>
          <p:cNvPr id="5" name="CuadroTexto 4">
            <a:extLst>
              <a:ext uri="{FF2B5EF4-FFF2-40B4-BE49-F238E27FC236}">
                <a16:creationId xmlns:a16="http://schemas.microsoft.com/office/drawing/2014/main" id="{757B4D12-E3E0-4F62-A6E1-11DA4CD354D5}"/>
              </a:ext>
            </a:extLst>
          </p:cNvPr>
          <p:cNvSpPr txBox="1"/>
          <p:nvPr/>
        </p:nvSpPr>
        <p:spPr>
          <a:xfrm>
            <a:off x="611561" y="5981908"/>
            <a:ext cx="7802964" cy="313932"/>
          </a:xfrm>
          <a:prstGeom prst="rect">
            <a:avLst/>
          </a:prstGeom>
          <a:noFill/>
        </p:spPr>
        <p:txBody>
          <a:bodyPr wrap="square" rtlCol="0">
            <a:spAutoFit/>
          </a:bodyPr>
          <a:lstStyle/>
          <a:p>
            <a:pPr>
              <a:lnSpc>
                <a:spcPct val="90000"/>
              </a:lnSpc>
            </a:pPr>
            <a:r>
              <a:rPr lang="es-ES" sz="1600" b="1" dirty="0">
                <a:solidFill>
                  <a:schemeClr val="tx2"/>
                </a:solidFill>
              </a:rPr>
              <a:t>DIOS SIEMPRE SE HA INTERESADO POR LA EDUCACIÓN Y CRIANZA DE LOS NIÑOS</a:t>
            </a:r>
          </a:p>
        </p:txBody>
      </p:sp>
    </p:spTree>
    <p:extLst>
      <p:ext uri="{BB962C8B-B14F-4D97-AF65-F5344CB8AC3E}">
        <p14:creationId xmlns:p14="http://schemas.microsoft.com/office/powerpoint/2010/main" val="19599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2" name="Rectángulo 1">
            <a:extLst>
              <a:ext uri="{FF2B5EF4-FFF2-40B4-BE49-F238E27FC236}">
                <a16:creationId xmlns:a16="http://schemas.microsoft.com/office/drawing/2014/main" id="{998695A8-8BFD-4BC7-9506-3C2608835931}"/>
              </a:ext>
            </a:extLst>
          </p:cNvPr>
          <p:cNvSpPr/>
          <p:nvPr/>
        </p:nvSpPr>
        <p:spPr>
          <a:xfrm>
            <a:off x="251520" y="1123053"/>
            <a:ext cx="8640960" cy="1569660"/>
          </a:xfrm>
          <a:prstGeom prst="rect">
            <a:avLst/>
          </a:prstGeom>
        </p:spPr>
        <p:txBody>
          <a:bodyPr wrap="square">
            <a:spAutoFit/>
          </a:bodyPr>
          <a:lstStyle/>
          <a:p>
            <a:r>
              <a:rPr lang="es-SV" sz="3200" dirty="0">
                <a:ln w="0"/>
                <a:effectLst>
                  <a:outerShdw blurRad="38100" dist="19050" dir="2700000" algn="tl" rotWithShape="0">
                    <a:schemeClr val="dk1">
                      <a:alpha val="40000"/>
                    </a:schemeClr>
                  </a:outerShdw>
                </a:effectLst>
                <a:latin typeface="LilyUPC" panose="020B0604020202020204" pitchFamily="34" charset="-34"/>
                <a:cs typeface="LilyUPC" panose="020B0604020202020204" pitchFamily="34" charset="-34"/>
              </a:rPr>
              <a:t>Para Dios, la educación de los niños en las "cosas de Dios" siempre ha sido muy importante; como leemos en los textos anteriores. Véase además:</a:t>
            </a:r>
            <a:endParaRPr lang="es-SV" sz="3600" dirty="0">
              <a:ln w="0"/>
              <a:effectLst>
                <a:outerShdw blurRad="38100" dist="19050" dir="2700000" algn="tl" rotWithShape="0">
                  <a:schemeClr val="dk1">
                    <a:alpha val="40000"/>
                  </a:schemeClr>
                </a:outerShdw>
              </a:effectLst>
              <a:latin typeface="LilyUPC" panose="020B0604020202020204" pitchFamily="34" charset="-34"/>
              <a:cs typeface="LilyUPC" panose="020B0604020202020204" pitchFamily="34" charset="-34"/>
            </a:endParaRPr>
          </a:p>
        </p:txBody>
      </p:sp>
      <p:sp>
        <p:nvSpPr>
          <p:cNvPr id="3" name="Rectángulo 2">
            <a:extLst>
              <a:ext uri="{FF2B5EF4-FFF2-40B4-BE49-F238E27FC236}">
                <a16:creationId xmlns:a16="http://schemas.microsoft.com/office/drawing/2014/main" id="{21806405-8883-40E6-9A53-F956E0AEEC90}"/>
              </a:ext>
            </a:extLst>
          </p:cNvPr>
          <p:cNvSpPr/>
          <p:nvPr/>
        </p:nvSpPr>
        <p:spPr>
          <a:xfrm>
            <a:off x="251520" y="2696905"/>
            <a:ext cx="8568952" cy="3970318"/>
          </a:xfrm>
          <a:prstGeom prst="rect">
            <a:avLst/>
          </a:prstGeom>
        </p:spPr>
        <p:txBody>
          <a:bodyPr wrap="square">
            <a:spAutoFit/>
          </a:bodyPr>
          <a:lstStyle/>
          <a:p>
            <a:r>
              <a:rPr lang="es-SV" sz="2800" dirty="0">
                <a:ln w="0"/>
                <a:effectLst>
                  <a:outerShdw blurRad="38100" dist="19050" dir="2700000" algn="tl" rotWithShape="0">
                    <a:schemeClr val="dk1">
                      <a:alpha val="40000"/>
                    </a:schemeClr>
                  </a:outerShdw>
                </a:effectLst>
                <a:latin typeface="Abadi MT Condensed Extra Bold" panose="020B0A06030101010103" pitchFamily="34" charset="0"/>
              </a:rPr>
              <a:t>“</a:t>
            </a:r>
            <a:r>
              <a:rPr lang="es-SV" sz="2800" dirty="0">
                <a:ln w="0"/>
                <a:solidFill>
                  <a:srgbClr val="002060"/>
                </a:solidFill>
                <a:effectLst>
                  <a:outerShdw blurRad="38100" dist="19050" dir="2700000" algn="tl" rotWithShape="0">
                    <a:schemeClr val="dk1">
                      <a:alpha val="40000"/>
                    </a:schemeClr>
                  </a:outerShdw>
                </a:effectLst>
                <a:latin typeface="Abadi MT Condensed Extra Bold" panose="020B0A06030101010103" pitchFamily="34" charset="0"/>
              </a:rPr>
              <a:t>Oye, Israel: Jehová nuestro Dios, Jehová uno es. Y amarás a Jehová tu Dios de todo tu corazón, y de toda tu alma, y con todas tus fuerzas. </a:t>
            </a:r>
            <a:r>
              <a:rPr lang="es-SV" sz="2800" u="sng" dirty="0">
                <a:ln w="0"/>
                <a:solidFill>
                  <a:srgbClr val="002060"/>
                </a:solidFill>
                <a:effectLst>
                  <a:outerShdw blurRad="38100" dist="19050" dir="2700000" algn="tl" rotWithShape="0">
                    <a:schemeClr val="dk1">
                      <a:alpha val="40000"/>
                    </a:schemeClr>
                  </a:outerShdw>
                </a:effectLst>
                <a:latin typeface="Abadi MT Condensed Extra Bold" panose="020B0A06030101010103" pitchFamily="34" charset="0"/>
              </a:rPr>
              <a:t>Y estas palabras que yo te mando hoy, estarán sobre tu corazón; y </a:t>
            </a:r>
            <a:r>
              <a:rPr lang="es-SV" sz="2800" u="sng" dirty="0">
                <a:ln w="0"/>
                <a:solidFill>
                  <a:srgbClr val="C00000"/>
                </a:solidFill>
                <a:effectLst>
                  <a:outerShdw blurRad="38100" dist="19050" dir="2700000" algn="tl" rotWithShape="0">
                    <a:schemeClr val="dk1">
                      <a:alpha val="40000"/>
                    </a:schemeClr>
                  </a:outerShdw>
                </a:effectLst>
                <a:latin typeface="Abadi MT Condensed Extra Bold" panose="020B0A06030101010103" pitchFamily="34" charset="0"/>
              </a:rPr>
              <a:t>las repetirás a tus hijos</a:t>
            </a:r>
            <a:r>
              <a:rPr lang="es-SV" sz="2800" u="sng" dirty="0">
                <a:ln w="0"/>
                <a:solidFill>
                  <a:srgbClr val="002060"/>
                </a:solidFill>
                <a:effectLst>
                  <a:outerShdw blurRad="38100" dist="19050" dir="2700000" algn="tl" rotWithShape="0">
                    <a:schemeClr val="dk1">
                      <a:alpha val="40000"/>
                    </a:schemeClr>
                  </a:outerShdw>
                </a:effectLst>
                <a:latin typeface="Abadi MT Condensed Extra Bold" panose="020B0A06030101010103" pitchFamily="34" charset="0"/>
              </a:rPr>
              <a:t>, y hablarás de ellas estando en tu casa, y andando por el camino, y al acostarte, y cuando te levantes. </a:t>
            </a:r>
            <a:r>
              <a:rPr lang="es-SV" sz="2800" dirty="0">
                <a:ln w="0"/>
                <a:solidFill>
                  <a:srgbClr val="002060"/>
                </a:solidFill>
                <a:effectLst>
                  <a:outerShdw blurRad="38100" dist="19050" dir="2700000" algn="tl" rotWithShape="0">
                    <a:schemeClr val="dk1">
                      <a:alpha val="40000"/>
                    </a:schemeClr>
                  </a:outerShdw>
                </a:effectLst>
                <a:latin typeface="Abadi MT Condensed Extra Bold" panose="020B0A06030101010103" pitchFamily="34" charset="0"/>
              </a:rPr>
              <a:t>Y las atarás como una señal en tu mano, y estarán como frontales entre tus ojos; y las escribirás en los postes de tu casa, y en tus puertas</a:t>
            </a:r>
            <a:r>
              <a:rPr lang="es-SV" sz="2800" dirty="0">
                <a:ln w="0"/>
                <a:effectLst>
                  <a:outerShdw blurRad="38100" dist="19050" dir="2700000" algn="tl" rotWithShape="0">
                    <a:schemeClr val="dk1">
                      <a:alpha val="40000"/>
                    </a:schemeClr>
                  </a:outerShdw>
                </a:effectLst>
                <a:latin typeface="Abadi MT Condensed Extra Bold" panose="020B0A06030101010103" pitchFamily="34" charset="0"/>
              </a:rPr>
              <a:t>” (Deuteronomio_6.4 – 9) </a:t>
            </a:r>
            <a:endParaRPr lang="es-ES" sz="28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Tree>
    <p:extLst>
      <p:ext uri="{BB962C8B-B14F-4D97-AF65-F5344CB8AC3E}">
        <p14:creationId xmlns:p14="http://schemas.microsoft.com/office/powerpoint/2010/main" val="305824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3" name="Rectángulo 2">
            <a:extLst>
              <a:ext uri="{FF2B5EF4-FFF2-40B4-BE49-F238E27FC236}">
                <a16:creationId xmlns:a16="http://schemas.microsoft.com/office/drawing/2014/main" id="{21806405-8883-40E6-9A53-F956E0AEEC90}"/>
              </a:ext>
            </a:extLst>
          </p:cNvPr>
          <p:cNvSpPr/>
          <p:nvPr/>
        </p:nvSpPr>
        <p:spPr>
          <a:xfrm>
            <a:off x="1433058" y="4077072"/>
            <a:ext cx="6883358" cy="2062103"/>
          </a:xfrm>
          <a:prstGeom prst="rect">
            <a:avLst/>
          </a:prstGeom>
        </p:spPr>
        <p:txBody>
          <a:bodyPr wrap="square">
            <a:spAutoFit/>
          </a:bodyPr>
          <a:lstStyle/>
          <a:p>
            <a:r>
              <a:rPr lang="es-SV" sz="3200" dirty="0">
                <a:ln w="0"/>
                <a:effectLst>
                  <a:outerShdw blurRad="38100" dist="19050" dir="2700000" algn="tl" rotWithShape="0">
                    <a:schemeClr val="dk1">
                      <a:alpha val="40000"/>
                    </a:schemeClr>
                  </a:outerShdw>
                </a:effectLst>
                <a:latin typeface="Abadi MT Condensed Extra Bold" panose="020B0A06030101010103" pitchFamily="34" charset="0"/>
              </a:rPr>
              <a:t>“Y que </a:t>
            </a:r>
            <a:r>
              <a:rPr lang="es-SV" sz="3200" u="sng" dirty="0">
                <a:ln w="0"/>
                <a:effectLst>
                  <a:outerShdw blurRad="38100" dist="19050" dir="2700000" algn="tl" rotWithShape="0">
                    <a:schemeClr val="dk1">
                      <a:alpha val="40000"/>
                    </a:schemeClr>
                  </a:outerShdw>
                </a:effectLst>
                <a:latin typeface="Abadi MT Condensed Extra Bold" panose="020B0A06030101010103" pitchFamily="34" charset="0"/>
              </a:rPr>
              <a:t>desde la niñez has sabido las Sagradas Escrituras</a:t>
            </a:r>
            <a:r>
              <a:rPr lang="es-SV" sz="3200" dirty="0">
                <a:ln w="0"/>
                <a:effectLst>
                  <a:outerShdw blurRad="38100" dist="19050" dir="2700000" algn="tl" rotWithShape="0">
                    <a:schemeClr val="dk1">
                      <a:alpha val="40000"/>
                    </a:schemeClr>
                  </a:outerShdw>
                </a:effectLst>
                <a:latin typeface="Abadi MT Condensed Extra Bold" panose="020B0A06030101010103" pitchFamily="34" charset="0"/>
              </a:rPr>
              <a:t>, las cuales te pueden hacer sabio para la salvación por la fe que es en Cristo Jesús” (</a:t>
            </a:r>
            <a:r>
              <a:rPr lang="es-SV" sz="3200" dirty="0">
                <a:ln w="0"/>
                <a:solidFill>
                  <a:srgbClr val="C00000"/>
                </a:solidFill>
                <a:effectLst>
                  <a:outerShdw blurRad="38100" dist="19050" dir="2700000" algn="tl" rotWithShape="0">
                    <a:schemeClr val="dk1">
                      <a:alpha val="40000"/>
                    </a:schemeClr>
                  </a:outerShdw>
                </a:effectLst>
                <a:latin typeface="Abadi MT Condensed Extra Bold" panose="020B0A06030101010103" pitchFamily="34" charset="0"/>
              </a:rPr>
              <a:t>2ª Timoteo_3.15</a:t>
            </a:r>
            <a:r>
              <a:rPr lang="es-SV" sz="3200" dirty="0">
                <a:ln w="0"/>
                <a:effectLst>
                  <a:outerShdw blurRad="38100" dist="19050" dir="2700000" algn="tl" rotWithShape="0">
                    <a:schemeClr val="dk1">
                      <a:alpha val="40000"/>
                    </a:schemeClr>
                  </a:outerShdw>
                </a:effectLst>
                <a:latin typeface="Abadi MT Condensed Extra Bold" panose="020B0A06030101010103" pitchFamily="34" charset="0"/>
              </a:rPr>
              <a:t>)</a:t>
            </a:r>
            <a:endParaRPr lang="es-ES" sz="32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1253038" y="1916832"/>
            <a:ext cx="6912768" cy="1569660"/>
          </a:xfrm>
          <a:prstGeom prst="rect">
            <a:avLst/>
          </a:prstGeom>
        </p:spPr>
        <p:txBody>
          <a:bodyPr wrap="square">
            <a:spAutoFit/>
          </a:bodyPr>
          <a:lstStyle/>
          <a:p>
            <a:r>
              <a:rPr lang="es-SV" sz="3200" dirty="0">
                <a:latin typeface="Abadi MT Condensed Extra Bold" panose="020B0A06030101010103" pitchFamily="34" charset="0"/>
              </a:rPr>
              <a:t>“</a:t>
            </a:r>
            <a:r>
              <a:rPr lang="es-SV" sz="3200" u="sng" dirty="0">
                <a:latin typeface="Abadi MT Condensed Extra Bold" panose="020B0A06030101010103" pitchFamily="34" charset="0"/>
              </a:rPr>
              <a:t>Instruye al niño en su camino</a:t>
            </a:r>
            <a:r>
              <a:rPr lang="es-SV" sz="3200" dirty="0">
                <a:latin typeface="Abadi MT Condensed Extra Bold" panose="020B0A06030101010103" pitchFamily="34" charset="0"/>
              </a:rPr>
              <a:t>, Y aun cuando fuere viejo no se apartará de él”</a:t>
            </a:r>
          </a:p>
          <a:p>
            <a:r>
              <a:rPr lang="es-SV" sz="3200" dirty="0">
                <a:latin typeface="Abadi MT Condensed Extra Bold" panose="020B0A06030101010103" pitchFamily="34" charset="0"/>
              </a:rPr>
              <a:t>(</a:t>
            </a:r>
            <a:r>
              <a:rPr lang="es-SV" sz="3200" dirty="0">
                <a:solidFill>
                  <a:srgbClr val="C00000"/>
                </a:solidFill>
                <a:latin typeface="Abadi MT Condensed Extra Bold" panose="020B0A06030101010103" pitchFamily="34" charset="0"/>
              </a:rPr>
              <a:t>Proverbios 22.6</a:t>
            </a:r>
            <a:r>
              <a:rPr lang="es-SV" sz="3200" dirty="0">
                <a:latin typeface="Abadi MT Condensed Extra Bold" panose="020B0A06030101010103" pitchFamily="34" charset="0"/>
              </a:rPr>
              <a:t>) </a:t>
            </a:r>
          </a:p>
        </p:txBody>
      </p:sp>
      <p:sp>
        <p:nvSpPr>
          <p:cNvPr id="6" name="CuadroTexto 5">
            <a:extLst>
              <a:ext uri="{FF2B5EF4-FFF2-40B4-BE49-F238E27FC236}">
                <a16:creationId xmlns:a16="http://schemas.microsoft.com/office/drawing/2014/main" id="{0D1E71A6-9F5F-4833-B9B8-D56FF229BF59}"/>
              </a:ext>
            </a:extLst>
          </p:cNvPr>
          <p:cNvSpPr txBox="1"/>
          <p:nvPr/>
        </p:nvSpPr>
        <p:spPr>
          <a:xfrm>
            <a:off x="971600" y="1412776"/>
            <a:ext cx="6984776" cy="369332"/>
          </a:xfrm>
          <a:prstGeom prst="rect">
            <a:avLst/>
          </a:prstGeom>
          <a:noFill/>
        </p:spPr>
        <p:txBody>
          <a:bodyPr wrap="square" rtlCol="0">
            <a:spAutoFit/>
          </a:bodyPr>
          <a:lstStyle/>
          <a:p>
            <a:pPr>
              <a:lnSpc>
                <a:spcPct val="90000"/>
              </a:lnSpc>
            </a:pPr>
            <a:r>
              <a:rPr lang="es-ES" sz="2000" b="1" dirty="0">
                <a:effectLst>
                  <a:outerShdw blurRad="38100" dist="38100" dir="2700000" algn="tl">
                    <a:srgbClr val="000000">
                      <a:alpha val="43137"/>
                    </a:srgbClr>
                  </a:outerShdw>
                </a:effectLst>
              </a:rPr>
              <a:t>Algunos textos insignia de nuestra enseñanza y nuestra fe</a:t>
            </a:r>
          </a:p>
        </p:txBody>
      </p:sp>
    </p:spTree>
    <p:extLst>
      <p:ext uri="{BB962C8B-B14F-4D97-AF65-F5344CB8AC3E}">
        <p14:creationId xmlns:p14="http://schemas.microsoft.com/office/powerpoint/2010/main" val="1680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827584" y="1123053"/>
            <a:ext cx="7416824" cy="3046988"/>
          </a:xfrm>
          <a:prstGeom prst="rect">
            <a:avLst/>
          </a:prstGeom>
        </p:spPr>
        <p:txBody>
          <a:bodyPr wrap="square">
            <a:spAutoFit/>
          </a:bodyPr>
          <a:lstStyle/>
          <a:p>
            <a:r>
              <a:rPr lang="es-SV" sz="3200" dirty="0">
                <a:solidFill>
                  <a:schemeClr val="tx2"/>
                </a:solidFill>
                <a:latin typeface="Abadi MT Condensed Extra Bold" panose="020B0A06030101010103" pitchFamily="34" charset="0"/>
              </a:rPr>
              <a:t>Hay muchos padres que no cumplen con su deber, a pesar de la importancia que Dios da a la educación cristiana de los hijos de uno, hay muchos padres que no proveen tal educación o instrucción a sus hijos.</a:t>
            </a:r>
          </a:p>
          <a:p>
            <a:r>
              <a:rPr lang="es-SV" sz="3200" dirty="0">
                <a:solidFill>
                  <a:schemeClr val="tx2"/>
                </a:solidFill>
                <a:latin typeface="Abadi MT Condensed Extra Bold" panose="020B0A06030101010103" pitchFamily="34" charset="0"/>
              </a:rPr>
              <a:t>He aquí algunas razones:</a:t>
            </a:r>
          </a:p>
        </p:txBody>
      </p:sp>
      <p:sp>
        <p:nvSpPr>
          <p:cNvPr id="2" name="Rectángulo 1">
            <a:extLst>
              <a:ext uri="{FF2B5EF4-FFF2-40B4-BE49-F238E27FC236}">
                <a16:creationId xmlns:a16="http://schemas.microsoft.com/office/drawing/2014/main" id="{FF02DD67-9957-4FF5-A534-FF70AB147E6E}"/>
              </a:ext>
            </a:extLst>
          </p:cNvPr>
          <p:cNvSpPr/>
          <p:nvPr/>
        </p:nvSpPr>
        <p:spPr>
          <a:xfrm>
            <a:off x="846718" y="4365104"/>
            <a:ext cx="6605601" cy="2141612"/>
          </a:xfrm>
          <a:prstGeom prst="rect">
            <a:avLst/>
          </a:prstGeom>
        </p:spPr>
        <p:txBody>
          <a:bodyPr wrap="square">
            <a:spAutoFit/>
          </a:bodyPr>
          <a:lstStyle/>
          <a:p>
            <a:pPr>
              <a:lnSpc>
                <a:spcPct val="107000"/>
              </a:lnSpc>
              <a:spcAft>
                <a:spcPts val="800"/>
              </a:spcAft>
            </a:pPr>
            <a:r>
              <a:rPr lang="es-ES" sz="2800" dirty="0">
                <a:solidFill>
                  <a:schemeClr val="tx2"/>
                </a:solidFill>
                <a:latin typeface="Berlin Sans FB" panose="020E0602020502020306" pitchFamily="34" charset="0"/>
                <a:ea typeface="Calibri" panose="020F0502020204030204" pitchFamily="34" charset="0"/>
                <a:cs typeface="Arial" panose="020B0604020202020204" pitchFamily="34" charset="0"/>
              </a:rPr>
              <a:t>1. Porque los padres no son cristianos.</a:t>
            </a:r>
            <a:endParaRPr lang="es-ES" sz="2400" dirty="0">
              <a:solidFill>
                <a:schemeClr val="tx2"/>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dirty="0">
                <a:solidFill>
                  <a:schemeClr val="tx2"/>
                </a:solidFill>
                <a:latin typeface="Berlin Sans FB" panose="020E0602020502020306" pitchFamily="34" charset="0"/>
                <a:ea typeface="Calibri" panose="020F0502020204030204" pitchFamily="34" charset="0"/>
                <a:cs typeface="Arial" panose="020B0604020202020204" pitchFamily="34" charset="0"/>
              </a:rPr>
              <a:t>2. Porque a los padres no les importa</a:t>
            </a:r>
            <a:endParaRPr lang="es-ES" sz="2400" dirty="0">
              <a:solidFill>
                <a:schemeClr val="tx2"/>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dirty="0">
                <a:solidFill>
                  <a:schemeClr val="tx2"/>
                </a:solidFill>
                <a:latin typeface="Berlin Sans FB" panose="020E0602020502020306" pitchFamily="34" charset="0"/>
                <a:ea typeface="Calibri" panose="020F0502020204030204" pitchFamily="34" charset="0"/>
                <a:cs typeface="Arial" panose="020B0604020202020204" pitchFamily="34" charset="0"/>
              </a:rPr>
              <a:t>3. Porque los padres no saben mucho para enseñar a sus hijos.</a:t>
            </a:r>
          </a:p>
        </p:txBody>
      </p:sp>
    </p:spTree>
    <p:extLst>
      <p:ext uri="{BB962C8B-B14F-4D97-AF65-F5344CB8AC3E}">
        <p14:creationId xmlns:p14="http://schemas.microsoft.com/office/powerpoint/2010/main" val="362548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683568" y="1340768"/>
            <a:ext cx="7632848" cy="5016758"/>
          </a:xfrm>
          <a:prstGeom prst="rect">
            <a:avLst/>
          </a:prstGeom>
        </p:spPr>
        <p:txBody>
          <a:bodyPr wrap="square">
            <a:spAutoFit/>
          </a:bodyPr>
          <a:lstStyle/>
          <a:p>
            <a:r>
              <a:rPr lang="es-SV" sz="3200" dirty="0">
                <a:solidFill>
                  <a:schemeClr val="tx2"/>
                </a:solidFill>
                <a:latin typeface="Berlin Sans FB" panose="020E0602020502020306" pitchFamily="34" charset="0"/>
              </a:rPr>
              <a:t>Los niños aprenden principios fundamentales que los harán crecer en sabiduría, en estatura y en gracia delante de Dios y los hombres. En este punto los maestros de escuela dominical son tan importantes; porque es posible, que ellos sean el </a:t>
            </a:r>
            <a:r>
              <a:rPr lang="es-SV" sz="3200" u="sng" dirty="0">
                <a:solidFill>
                  <a:schemeClr val="tx2"/>
                </a:solidFill>
                <a:latin typeface="Berlin Sans FB" panose="020E0602020502020306" pitchFamily="34" charset="0"/>
              </a:rPr>
              <a:t>único faro que alumbre la vida de los pequeños</a:t>
            </a:r>
            <a:r>
              <a:rPr lang="es-SV" sz="3200" dirty="0">
                <a:solidFill>
                  <a:schemeClr val="tx2"/>
                </a:solidFill>
                <a:latin typeface="Berlin Sans FB" panose="020E0602020502020306" pitchFamily="34" charset="0"/>
              </a:rPr>
              <a:t>. Incluso pueden enseñar a los padres como ayudar a sus hijos y a descubrir sus habilidades.</a:t>
            </a:r>
          </a:p>
        </p:txBody>
      </p:sp>
    </p:spTree>
    <p:extLst>
      <p:ext uri="{BB962C8B-B14F-4D97-AF65-F5344CB8AC3E}">
        <p14:creationId xmlns:p14="http://schemas.microsoft.com/office/powerpoint/2010/main" val="25610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043608" y="260648"/>
            <a:ext cx="7202776" cy="759296"/>
          </a:xfrm>
        </p:spPr>
        <p:txBody>
          <a:bodyPr rtlCol="0"/>
          <a:lstStyle/>
          <a:p>
            <a:pPr rtl="0"/>
            <a:r>
              <a:rPr lang="es-ES" dirty="0">
                <a:solidFill>
                  <a:srgbClr val="7030A0"/>
                </a:solidFill>
                <a:latin typeface="Berlin Sans FB Demi" panose="020E0802020502020306" pitchFamily="34" charset="0"/>
              </a:rPr>
              <a:t>NUESTROS OBJETIVOS</a:t>
            </a:r>
          </a:p>
        </p:txBody>
      </p:sp>
      <p:sp>
        <p:nvSpPr>
          <p:cNvPr id="14" name="Marcador de posición de contenido 13"/>
          <p:cNvSpPr>
            <a:spLocks noGrp="1"/>
          </p:cNvSpPr>
          <p:nvPr>
            <p:ph idx="1"/>
          </p:nvPr>
        </p:nvSpPr>
        <p:spPr>
          <a:xfrm>
            <a:off x="684556" y="1268760"/>
            <a:ext cx="8207924" cy="5184576"/>
          </a:xfrm>
        </p:spPr>
        <p:txBody>
          <a:bodyPr rtlCol="0">
            <a:normAutofit/>
          </a:bodyPr>
          <a:lstStyle/>
          <a:p>
            <a:pPr lvl="0"/>
            <a:r>
              <a:rPr lang="es-ES" sz="2800" dirty="0">
                <a:ln w="0"/>
                <a:solidFill>
                  <a:schemeClr val="tx2"/>
                </a:solidFill>
                <a:effectLst>
                  <a:outerShdw blurRad="38100" dist="38100" dir="2700000" algn="tl">
                    <a:srgbClr val="000000">
                      <a:alpha val="43137"/>
                    </a:srgbClr>
                  </a:outerShdw>
                </a:effectLst>
                <a:latin typeface="Berlin Sans FB" panose="020E0602020502020306" pitchFamily="34" charset="0"/>
              </a:rPr>
              <a:t>Reconocer el significado de la enseñanza y su importancia en la vida del creyente fiel.</a:t>
            </a:r>
          </a:p>
          <a:p>
            <a:pPr lvl="0"/>
            <a:r>
              <a:rPr lang="es-ES" sz="2800" dirty="0">
                <a:ln w="0"/>
                <a:solidFill>
                  <a:schemeClr val="tx2"/>
                </a:solidFill>
                <a:effectLst>
                  <a:outerShdw blurRad="38100" dist="38100" dir="2700000" algn="tl">
                    <a:srgbClr val="000000">
                      <a:alpha val="43137"/>
                    </a:srgbClr>
                  </a:outerShdw>
                </a:effectLst>
                <a:latin typeface="Berlin Sans FB" panose="020E0602020502020306" pitchFamily="34" charset="0"/>
              </a:rPr>
              <a:t>Describir y comprender que la enseñanza es necesaria para mantenernos salvados para siempre por Cristo.</a:t>
            </a:r>
          </a:p>
          <a:p>
            <a:pPr lvl="0"/>
            <a:r>
              <a:rPr lang="es-ES" sz="2800" dirty="0">
                <a:ln w="0"/>
                <a:solidFill>
                  <a:schemeClr val="tx2"/>
                </a:solidFill>
                <a:effectLst>
                  <a:outerShdw blurRad="38100" dist="38100" dir="2700000" algn="tl">
                    <a:srgbClr val="000000">
                      <a:alpha val="43137"/>
                    </a:srgbClr>
                  </a:outerShdw>
                </a:effectLst>
                <a:latin typeface="Berlin Sans FB" panose="020E0602020502020306" pitchFamily="34" charset="0"/>
              </a:rPr>
              <a:t>Identificar la enseñanza como un principio fundamental de la doctrina cristiana que nos ayuda a tener paz con todos.</a:t>
            </a:r>
          </a:p>
          <a:p>
            <a:pPr lvl="0"/>
            <a:r>
              <a:rPr lang="es-ES" sz="2800" dirty="0">
                <a:ln w="0"/>
                <a:solidFill>
                  <a:schemeClr val="tx2"/>
                </a:solidFill>
                <a:effectLst>
                  <a:outerShdw blurRad="38100" dist="38100" dir="2700000" algn="tl">
                    <a:srgbClr val="000000">
                      <a:alpha val="43137"/>
                    </a:srgbClr>
                  </a:outerShdw>
                </a:effectLst>
                <a:latin typeface="Berlin Sans FB" panose="020E0602020502020306" pitchFamily="34" charset="0"/>
              </a:rPr>
              <a:t>Agradecer a Dios por darnos la oportunidad de aprender, enseñar a otros y permanecer hasta el final.</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683568" y="1340768"/>
            <a:ext cx="7848872" cy="5078313"/>
          </a:xfrm>
          <a:prstGeom prst="rect">
            <a:avLst/>
          </a:prstGeom>
        </p:spPr>
        <p:txBody>
          <a:bodyPr wrap="square">
            <a:spAutoFit/>
          </a:bodyPr>
          <a:lstStyle/>
          <a:p>
            <a:r>
              <a:rPr lang="es-SV" sz="3600" dirty="0">
                <a:solidFill>
                  <a:schemeClr val="tx2"/>
                </a:solidFill>
                <a:latin typeface="LilyUPC" panose="020B0604020202020204" pitchFamily="34" charset="-34"/>
                <a:cs typeface="LilyUPC" panose="020B0604020202020204" pitchFamily="34" charset="-34"/>
              </a:rPr>
              <a:t>Los niños aprenden primeramente en el hogar así como era entre los judíos. La educación de los niños para los cristianos del primer siglo parece haber sido principalmente la responsabilidad de los padres. (Ef. 6:4; 2 Tim. 3:15) un ejemplo o testimonio es que los padres enseñan a sus hijos por sus propios ejemplos. </a:t>
            </a:r>
            <a:r>
              <a:rPr lang="es-SV" sz="3600" u="sng" dirty="0">
                <a:solidFill>
                  <a:schemeClr val="tx2"/>
                </a:solidFill>
                <a:latin typeface="LilyUPC" panose="020B0604020202020204" pitchFamily="34" charset="-34"/>
                <a:cs typeface="LilyUPC" panose="020B0604020202020204" pitchFamily="34" charset="-34"/>
              </a:rPr>
              <a:t>Cuando se muestra en el hogar que la palabra y voluntad de Dios tienen mucha importancia</a:t>
            </a:r>
            <a:r>
              <a:rPr lang="es-SV" sz="3600" dirty="0">
                <a:solidFill>
                  <a:schemeClr val="tx2"/>
                </a:solidFill>
                <a:latin typeface="LilyUPC" panose="020B0604020202020204" pitchFamily="34" charset="-34"/>
                <a:cs typeface="LilyUPC" panose="020B0604020202020204" pitchFamily="34" charset="-34"/>
              </a:rPr>
              <a:t>, los hijos crecen dando igual importancia a ellas.</a:t>
            </a:r>
          </a:p>
        </p:txBody>
      </p:sp>
    </p:spTree>
    <p:extLst>
      <p:ext uri="{BB962C8B-B14F-4D97-AF65-F5344CB8AC3E}">
        <p14:creationId xmlns:p14="http://schemas.microsoft.com/office/powerpoint/2010/main" val="29434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683568" y="1340768"/>
            <a:ext cx="8136904" cy="3170099"/>
          </a:xfrm>
          <a:prstGeom prst="rect">
            <a:avLst/>
          </a:prstGeom>
        </p:spPr>
        <p:txBody>
          <a:bodyPr wrap="square">
            <a:spAutoFit/>
          </a:bodyPr>
          <a:lstStyle/>
          <a:p>
            <a:r>
              <a:rPr lang="es-SV" sz="4000" dirty="0">
                <a:solidFill>
                  <a:schemeClr val="tx2"/>
                </a:solidFill>
                <a:latin typeface="LilyUPC" panose="020B0604020202020204" pitchFamily="34" charset="-34"/>
                <a:cs typeface="LilyUPC" panose="020B0604020202020204" pitchFamily="34" charset="-34"/>
              </a:rPr>
              <a:t>También cuando los niños participan en los cultos o reuniones familiares; un tiempo especial cada semana cuando toda la familia pasa de una a tres horas estudiando juntos la palabra de Dios (incluyendo la alabanza y oración).</a:t>
            </a:r>
          </a:p>
        </p:txBody>
      </p:sp>
    </p:spTree>
    <p:extLst>
      <p:ext uri="{BB962C8B-B14F-4D97-AF65-F5344CB8AC3E}">
        <p14:creationId xmlns:p14="http://schemas.microsoft.com/office/powerpoint/2010/main" val="150683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683568" y="1340768"/>
            <a:ext cx="8136904" cy="5016758"/>
          </a:xfrm>
          <a:prstGeom prst="rect">
            <a:avLst/>
          </a:prstGeom>
        </p:spPr>
        <p:txBody>
          <a:bodyPr wrap="square">
            <a:spAutoFit/>
          </a:bodyPr>
          <a:lstStyle/>
          <a:p>
            <a:r>
              <a:rPr lang="es-SV" sz="4000" dirty="0">
                <a:solidFill>
                  <a:schemeClr val="tx2"/>
                </a:solidFill>
                <a:latin typeface="LilyUPC" panose="020B0604020202020204" pitchFamily="34" charset="-34"/>
                <a:cs typeface="LilyUPC" panose="020B0604020202020204" pitchFamily="34" charset="-34"/>
              </a:rPr>
              <a:t>Si eso no es posible, un tiempo breve (15-30 minutos) cada día es suficiente para enfocar  unos versículos; y dedicarse a la oración; otra forma son las historias bíblicas audiovisuales  en dispositivos electrónicos, que sustituyan a los juegos de violencia tradicionales. Aprovechar todo lo que permita hablarles acerca de Dios; por ejemplo, mencionar, al caminar afuera, las cosas creadas por Dios y orar con ellos.</a:t>
            </a:r>
          </a:p>
        </p:txBody>
      </p:sp>
    </p:spTree>
    <p:extLst>
      <p:ext uri="{BB962C8B-B14F-4D97-AF65-F5344CB8AC3E}">
        <p14:creationId xmlns:p14="http://schemas.microsoft.com/office/powerpoint/2010/main" val="136348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683568" y="1340768"/>
            <a:ext cx="8136904" cy="5078313"/>
          </a:xfrm>
          <a:prstGeom prst="rect">
            <a:avLst/>
          </a:prstGeom>
        </p:spPr>
        <p:txBody>
          <a:bodyPr wrap="square">
            <a:spAutoFit/>
          </a:bodyPr>
          <a:lstStyle/>
          <a:p>
            <a:r>
              <a:rPr lang="es-SV" sz="3600" dirty="0">
                <a:solidFill>
                  <a:schemeClr val="tx2"/>
                </a:solidFill>
                <a:latin typeface="LilyUPC" panose="020B0604020202020204" pitchFamily="34" charset="-34"/>
                <a:cs typeface="LilyUPC" panose="020B0604020202020204" pitchFamily="34" charset="-34"/>
              </a:rPr>
              <a:t>En la medida que el maestro de escuela bíblica ayuda a los padres a afianzar los principios espirituales en los niños, se ayuda a si mismo y a su clase. Haga reuniones periódicas con los padres de familia que tienen niños en la escuela bíblica. En la medida que su clase se vuelva participativa, con niños y de vez en cuando con padres de familia, permitirá que el amor de Dios se afiance en ellos para siempre; y en una sociedad convulsionada, lo que necesitamos es personas temerosas de Dios.</a:t>
            </a:r>
          </a:p>
        </p:txBody>
      </p:sp>
    </p:spTree>
    <p:extLst>
      <p:ext uri="{BB962C8B-B14F-4D97-AF65-F5344CB8AC3E}">
        <p14:creationId xmlns:p14="http://schemas.microsoft.com/office/powerpoint/2010/main" val="67025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683568" y="1340768"/>
            <a:ext cx="8136904" cy="8094524"/>
          </a:xfrm>
          <a:prstGeom prst="rect">
            <a:avLst/>
          </a:prstGeom>
        </p:spPr>
        <p:txBody>
          <a:bodyPr wrap="square">
            <a:spAutoFit/>
          </a:bodyPr>
          <a:lstStyle/>
          <a:p>
            <a:r>
              <a:rPr lang="es-SV" sz="4000" dirty="0">
                <a:solidFill>
                  <a:schemeClr val="tx2"/>
                </a:solidFill>
                <a:latin typeface="LilyUPC" panose="020B0604020202020204" pitchFamily="34" charset="-34"/>
                <a:cs typeface="LilyUPC" panose="020B0604020202020204" pitchFamily="34" charset="-34"/>
              </a:rPr>
              <a:t>La educación cristiana de los niños siempre ha sido muy importante a Dios. Debemos buscar todas las maneras posibles para educar a los niños en la palabra de Dios. Como líderes en las congregaciones, debemos dudar que los padres estén enseñando a sus hijos en las "cosas de Dios". Así cualquier instrucción que reciben los niños en sus hogares, será añadida a la que damos en la escuela bíblica. Como padres de familia, debemos reconocer nuestra obligación de enseñar a nuestros hijos de Dios, su palabra, y su voluntad. Nunca debemos entregar esta responsabilidad completamente a las manos de los maestros en la escuela bíblica. </a:t>
            </a:r>
          </a:p>
        </p:txBody>
      </p:sp>
    </p:spTree>
    <p:extLst>
      <p:ext uri="{BB962C8B-B14F-4D97-AF65-F5344CB8AC3E}">
        <p14:creationId xmlns:p14="http://schemas.microsoft.com/office/powerpoint/2010/main" val="312727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educación cristiana de los niños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683568" y="1340768"/>
            <a:ext cx="8136904" cy="4401205"/>
          </a:xfrm>
          <a:prstGeom prst="rect">
            <a:avLst/>
          </a:prstGeom>
        </p:spPr>
        <p:txBody>
          <a:bodyPr wrap="square">
            <a:spAutoFit/>
          </a:bodyPr>
          <a:lstStyle/>
          <a:p>
            <a:r>
              <a:rPr lang="es-SV" sz="4000" dirty="0">
                <a:solidFill>
                  <a:schemeClr val="tx2"/>
                </a:solidFill>
                <a:latin typeface="LilyUPC" panose="020B0604020202020204" pitchFamily="34" charset="-34"/>
                <a:cs typeface="LilyUPC" panose="020B0604020202020204" pitchFamily="34" charset="-34"/>
              </a:rPr>
              <a:t>Así cualquier instrucción que reciben los niños en sus hogares, será añadida a la que damos en la escuela bíblica. Como padres de familia, debemos reconocer nuestra obligación de enseñar a nuestros hijos, de Dios, su palabra, y su voluntad. Nunca debemos entregar esta responsabilidad completamente a las manos de los maestros en la escuela bíblica. </a:t>
            </a:r>
          </a:p>
        </p:txBody>
      </p:sp>
    </p:spTree>
    <p:extLst>
      <p:ext uri="{BB962C8B-B14F-4D97-AF65-F5344CB8AC3E}">
        <p14:creationId xmlns:p14="http://schemas.microsoft.com/office/powerpoint/2010/main" val="323653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IDEAS PARA CLASES BIBLICAS DE ADULTOS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5" name="Rectángulo 4">
            <a:extLst>
              <a:ext uri="{FF2B5EF4-FFF2-40B4-BE49-F238E27FC236}">
                <a16:creationId xmlns:a16="http://schemas.microsoft.com/office/drawing/2014/main" id="{669223FD-6874-41F9-AE1E-38AC199B8CC4}"/>
              </a:ext>
            </a:extLst>
          </p:cNvPr>
          <p:cNvSpPr/>
          <p:nvPr/>
        </p:nvSpPr>
        <p:spPr>
          <a:xfrm>
            <a:off x="395537" y="1340768"/>
            <a:ext cx="8627772" cy="4832092"/>
          </a:xfrm>
          <a:prstGeom prst="rect">
            <a:avLst/>
          </a:prstGeom>
        </p:spPr>
        <p:txBody>
          <a:bodyPr wrap="square">
            <a:spAutoFit/>
          </a:bodyPr>
          <a:lstStyle/>
          <a:p>
            <a:r>
              <a:rPr lang="es-SV" sz="2800" b="1" dirty="0">
                <a:solidFill>
                  <a:schemeClr val="tx2"/>
                </a:solidFill>
                <a:latin typeface="Arial Narrow" panose="020B0606020202030204" pitchFamily="34" charset="0"/>
                <a:cs typeface="LilyUPC" panose="020B0604020202020204" pitchFamily="34" charset="-34"/>
              </a:rPr>
              <a:t>“Acerca de esto tenemos mucho que decir, y difícil de explicar, por cuanto </a:t>
            </a:r>
            <a:r>
              <a:rPr lang="es-SV" sz="2800" b="1" u="sng" dirty="0">
                <a:solidFill>
                  <a:schemeClr val="tx2"/>
                </a:solidFill>
                <a:latin typeface="Arial Narrow" panose="020B0606020202030204" pitchFamily="34" charset="0"/>
                <a:cs typeface="LilyUPC" panose="020B0604020202020204" pitchFamily="34" charset="-34"/>
              </a:rPr>
              <a:t>os habéis hecho tardos para oír</a:t>
            </a:r>
            <a:r>
              <a:rPr lang="es-SV" sz="2800" b="1" dirty="0">
                <a:solidFill>
                  <a:schemeClr val="tx2"/>
                </a:solidFill>
                <a:latin typeface="Arial Narrow" panose="020B0606020202030204" pitchFamily="34" charset="0"/>
                <a:cs typeface="LilyUPC" panose="020B0604020202020204" pitchFamily="34" charset="-34"/>
              </a:rPr>
              <a:t>. Porque debiendo ser ya maestros, después de tanto tiempo, </a:t>
            </a:r>
            <a:r>
              <a:rPr lang="es-SV" sz="2800" b="1" u="sng" dirty="0">
                <a:solidFill>
                  <a:schemeClr val="tx2"/>
                </a:solidFill>
                <a:latin typeface="Arial Narrow" panose="020B0606020202030204" pitchFamily="34" charset="0"/>
                <a:cs typeface="LilyUPC" panose="020B0604020202020204" pitchFamily="34" charset="-34"/>
              </a:rPr>
              <a:t>tenéis necesidad de que se os vuelva a enseñar</a:t>
            </a:r>
            <a:r>
              <a:rPr lang="es-SV" sz="2800" b="1" dirty="0">
                <a:solidFill>
                  <a:schemeClr val="tx2"/>
                </a:solidFill>
                <a:latin typeface="Arial Narrow" panose="020B0606020202030204" pitchFamily="34" charset="0"/>
                <a:cs typeface="LilyUPC" panose="020B0604020202020204" pitchFamily="34" charset="-34"/>
              </a:rPr>
              <a:t> cuáles son los primeros rudimentos de las palabras de Dios; y habéis llegado a ser tales que tenéis necesidad de leche, y no de alimento sólido. </a:t>
            </a:r>
            <a:r>
              <a:rPr lang="es-SV" sz="2800" b="1" u="sng" dirty="0">
                <a:solidFill>
                  <a:schemeClr val="tx2"/>
                </a:solidFill>
                <a:latin typeface="Arial Narrow" panose="020B0606020202030204" pitchFamily="34" charset="0"/>
                <a:cs typeface="LilyUPC" panose="020B0604020202020204" pitchFamily="34" charset="-34"/>
              </a:rPr>
              <a:t>Y todo aquel que participa de la leche es inexperto en la palabra de justicia, porque es niño</a:t>
            </a:r>
            <a:r>
              <a:rPr lang="es-SV" sz="2800" b="1" dirty="0">
                <a:solidFill>
                  <a:schemeClr val="tx2"/>
                </a:solidFill>
                <a:latin typeface="Arial Narrow" panose="020B0606020202030204" pitchFamily="34" charset="0"/>
                <a:cs typeface="LilyUPC" panose="020B0604020202020204" pitchFamily="34" charset="-34"/>
              </a:rPr>
              <a:t>; pero el alimento sólido es para los que han alcanzado madurez, para los que por el uso tienen los sentidos ejercitados en el discernimiento del bien y del mal” (HEBREOS_5.11 – 14)</a:t>
            </a:r>
          </a:p>
        </p:txBody>
      </p:sp>
    </p:spTree>
    <p:extLst>
      <p:ext uri="{BB962C8B-B14F-4D97-AF65-F5344CB8AC3E}">
        <p14:creationId xmlns:p14="http://schemas.microsoft.com/office/powerpoint/2010/main" val="19056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IDEAS PARA CLASES BIBLICAS DE ADULTOS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graphicFrame>
        <p:nvGraphicFramePr>
          <p:cNvPr id="2" name="Tabla 1">
            <a:extLst>
              <a:ext uri="{FF2B5EF4-FFF2-40B4-BE49-F238E27FC236}">
                <a16:creationId xmlns:a16="http://schemas.microsoft.com/office/drawing/2014/main" id="{EA375758-1ADC-4A6C-879F-0F0DF0FD8534}"/>
              </a:ext>
            </a:extLst>
          </p:cNvPr>
          <p:cNvGraphicFramePr>
            <a:graphicFrameLocks noGrp="1"/>
          </p:cNvGraphicFramePr>
          <p:nvPr>
            <p:extLst>
              <p:ext uri="{D42A27DB-BD31-4B8C-83A1-F6EECF244321}">
                <p14:modId xmlns:p14="http://schemas.microsoft.com/office/powerpoint/2010/main" val="1551243728"/>
              </p:ext>
            </p:extLst>
          </p:nvPr>
        </p:nvGraphicFramePr>
        <p:xfrm>
          <a:off x="107504" y="1123054"/>
          <a:ext cx="8568953" cy="5402290"/>
        </p:xfrm>
        <a:graphic>
          <a:graphicData uri="http://schemas.openxmlformats.org/drawingml/2006/table">
            <a:tbl>
              <a:tblPr firstRow="1" firstCol="1" bandRow="1">
                <a:tableStyleId>{3B4B98B0-60AC-42C2-AFA5-B58CD77FA1E5}</a:tableStyleId>
              </a:tblPr>
              <a:tblGrid>
                <a:gridCol w="2142032">
                  <a:extLst>
                    <a:ext uri="{9D8B030D-6E8A-4147-A177-3AD203B41FA5}">
                      <a16:colId xmlns:a16="http://schemas.microsoft.com/office/drawing/2014/main" val="882197147"/>
                    </a:ext>
                  </a:extLst>
                </a:gridCol>
                <a:gridCol w="2142032">
                  <a:extLst>
                    <a:ext uri="{9D8B030D-6E8A-4147-A177-3AD203B41FA5}">
                      <a16:colId xmlns:a16="http://schemas.microsoft.com/office/drawing/2014/main" val="2549826134"/>
                    </a:ext>
                  </a:extLst>
                </a:gridCol>
                <a:gridCol w="2142032">
                  <a:extLst>
                    <a:ext uri="{9D8B030D-6E8A-4147-A177-3AD203B41FA5}">
                      <a16:colId xmlns:a16="http://schemas.microsoft.com/office/drawing/2014/main" val="3931750121"/>
                    </a:ext>
                  </a:extLst>
                </a:gridCol>
                <a:gridCol w="2142857">
                  <a:extLst>
                    <a:ext uri="{9D8B030D-6E8A-4147-A177-3AD203B41FA5}">
                      <a16:colId xmlns:a16="http://schemas.microsoft.com/office/drawing/2014/main" val="1966968206"/>
                    </a:ext>
                  </a:extLst>
                </a:gridCol>
              </a:tblGrid>
              <a:tr h="422229">
                <a:tc gridSpan="4">
                  <a:txBody>
                    <a:bodyPr/>
                    <a:lstStyle/>
                    <a:p>
                      <a:pPr algn="ctr">
                        <a:lnSpc>
                          <a:spcPct val="150000"/>
                        </a:lnSpc>
                        <a:spcAft>
                          <a:spcPts val="0"/>
                        </a:spcAft>
                      </a:pPr>
                      <a:r>
                        <a:rPr lang="es-ES" sz="1200">
                          <a:effectLst/>
                        </a:rPr>
                        <a:t>IDEAS PARA CLASES BÍBLICAS DE ADULTOS (IDC USULUTÁN)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93640275"/>
                  </a:ext>
                </a:extLst>
              </a:tr>
              <a:tr h="822155">
                <a:tc>
                  <a:txBody>
                    <a:bodyPr/>
                    <a:lstStyle/>
                    <a:p>
                      <a:pPr algn="ctr">
                        <a:lnSpc>
                          <a:spcPct val="150000"/>
                        </a:lnSpc>
                        <a:spcAft>
                          <a:spcPts val="0"/>
                        </a:spcAft>
                      </a:pPr>
                      <a:r>
                        <a:rPr lang="es-ES" sz="1400" dirty="0">
                          <a:effectLst/>
                        </a:rPr>
                        <a:t>ESTUDIOS SISTEMÁTICOS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MATERIALES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ESTUDIOS BÍBLICOS EN EL HOGAR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PARTICIPACIÓN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573312"/>
                  </a:ext>
                </a:extLst>
              </a:tr>
              <a:tr h="4157906">
                <a:tc>
                  <a:txBody>
                    <a:bodyPr/>
                    <a:lstStyle/>
                    <a:p>
                      <a:pPr>
                        <a:lnSpc>
                          <a:spcPct val="107000"/>
                        </a:lnSpc>
                        <a:spcAft>
                          <a:spcPts val="0"/>
                        </a:spcAft>
                      </a:pPr>
                      <a:r>
                        <a:rPr lang="es-ES" sz="1600">
                          <a:effectLst/>
                        </a:rPr>
                        <a:t>En esta parte se propone que usted pueda:</a:t>
                      </a:r>
                      <a:endParaRPr lang="es-ES" sz="1400">
                        <a:effectLst/>
                      </a:endParaRPr>
                    </a:p>
                    <a:p>
                      <a:pPr marL="342900" lvl="0" indent="-342900">
                        <a:lnSpc>
                          <a:spcPct val="107000"/>
                        </a:lnSpc>
                        <a:spcAft>
                          <a:spcPts val="0"/>
                        </a:spcAft>
                        <a:buFont typeface="+mj-lt"/>
                        <a:buAutoNum type="arabicPeriod"/>
                      </a:pPr>
                      <a:r>
                        <a:rPr lang="es-ES" sz="1600">
                          <a:effectLst/>
                        </a:rPr>
                        <a:t>Tomar un libro de la Biblia y estudiarlo.</a:t>
                      </a:r>
                      <a:endParaRPr lang="es-ES" sz="1400">
                        <a:effectLst/>
                      </a:endParaRPr>
                    </a:p>
                    <a:p>
                      <a:pPr marL="342900" lvl="0" indent="-342900">
                        <a:lnSpc>
                          <a:spcPct val="107000"/>
                        </a:lnSpc>
                        <a:spcAft>
                          <a:spcPts val="0"/>
                        </a:spcAft>
                        <a:buFont typeface="+mj-lt"/>
                        <a:buAutoNum type="arabicPeriod"/>
                      </a:pPr>
                      <a:r>
                        <a:rPr lang="es-ES" sz="1600">
                          <a:effectLst/>
                        </a:rPr>
                        <a:t>Tomar un tema bíblico como:</a:t>
                      </a:r>
                      <a:endParaRPr lang="es-ES" sz="1400">
                        <a:effectLst/>
                      </a:endParaRPr>
                    </a:p>
                    <a:p>
                      <a:pPr marL="342900" lvl="0" indent="-342900">
                        <a:lnSpc>
                          <a:spcPct val="107000"/>
                        </a:lnSpc>
                        <a:spcAft>
                          <a:spcPts val="0"/>
                        </a:spcAft>
                        <a:buFont typeface="Arial" panose="020B0604020202020204" pitchFamily="34" charset="0"/>
                        <a:buChar char="-"/>
                      </a:pPr>
                      <a:r>
                        <a:rPr lang="es-ES" sz="1600">
                          <a:effectLst/>
                        </a:rPr>
                        <a:t>Las parábolas.</a:t>
                      </a:r>
                      <a:endParaRPr lang="es-ES" sz="1400">
                        <a:effectLst/>
                      </a:endParaRPr>
                    </a:p>
                    <a:p>
                      <a:pPr marL="342900" lvl="0" indent="-342900">
                        <a:lnSpc>
                          <a:spcPct val="107000"/>
                        </a:lnSpc>
                        <a:spcAft>
                          <a:spcPts val="0"/>
                        </a:spcAft>
                        <a:buFont typeface="Arial" panose="020B0604020202020204" pitchFamily="34" charset="0"/>
                        <a:buChar char="-"/>
                      </a:pPr>
                      <a:r>
                        <a:rPr lang="es-ES" sz="1600">
                          <a:effectLst/>
                        </a:rPr>
                        <a:t>La vida de Jesús.</a:t>
                      </a:r>
                      <a:endParaRPr lang="es-ES" sz="1400">
                        <a:effectLst/>
                      </a:endParaRPr>
                    </a:p>
                    <a:p>
                      <a:pPr marL="342900" lvl="0" indent="-342900">
                        <a:lnSpc>
                          <a:spcPct val="107000"/>
                        </a:lnSpc>
                        <a:spcAft>
                          <a:spcPts val="0"/>
                        </a:spcAft>
                        <a:buFont typeface="Arial" panose="020B0604020202020204" pitchFamily="34" charset="0"/>
                        <a:buChar char="-"/>
                      </a:pPr>
                      <a:r>
                        <a:rPr lang="es-ES" sz="1600">
                          <a:effectLst/>
                        </a:rPr>
                        <a:t>La iglesia.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rPr>
                        <a:t>Provea a la clase con material escrito para los que leen. </a:t>
                      </a:r>
                      <a:endParaRPr lang="es-ES" sz="1400">
                        <a:effectLst/>
                      </a:endParaRPr>
                    </a:p>
                    <a:p>
                      <a:pPr>
                        <a:lnSpc>
                          <a:spcPct val="107000"/>
                        </a:lnSpc>
                        <a:spcAft>
                          <a:spcPts val="0"/>
                        </a:spcAft>
                      </a:pPr>
                      <a:r>
                        <a:rPr lang="es-ES" sz="1600">
                          <a:effectLst/>
                        </a:rPr>
                        <a:t> </a:t>
                      </a:r>
                      <a:endParaRPr lang="es-ES" sz="1400">
                        <a:effectLst/>
                      </a:endParaRPr>
                    </a:p>
                    <a:p>
                      <a:pPr>
                        <a:lnSpc>
                          <a:spcPct val="107000"/>
                        </a:lnSpc>
                        <a:spcAft>
                          <a:spcPts val="0"/>
                        </a:spcAft>
                      </a:pPr>
                      <a:r>
                        <a:rPr lang="es-ES" sz="1600">
                          <a:effectLst/>
                        </a:rPr>
                        <a:t>Provea material ilustrado para los que no leen.</a:t>
                      </a:r>
                      <a:endParaRPr lang="es-ES" sz="1400">
                        <a:effectLst/>
                      </a:endParaRPr>
                    </a:p>
                    <a:p>
                      <a:pPr>
                        <a:lnSpc>
                          <a:spcPct val="107000"/>
                        </a:lnSpc>
                        <a:spcAft>
                          <a:spcPts val="0"/>
                        </a:spcAft>
                      </a:pPr>
                      <a:r>
                        <a:rPr lang="es-ES" sz="900">
                          <a:effectLst/>
                        </a:rPr>
                        <a:t> </a:t>
                      </a:r>
                      <a:endParaRPr lang="es-ES" sz="1400">
                        <a:effectLst/>
                      </a:endParaRPr>
                    </a:p>
                    <a:p>
                      <a:pPr>
                        <a:lnSpc>
                          <a:spcPct val="107000"/>
                        </a:lnSpc>
                        <a:spcAft>
                          <a:spcPts val="0"/>
                        </a:spcAft>
                      </a:pPr>
                      <a:r>
                        <a:rPr lang="es-ES" sz="1600">
                          <a:effectLst/>
                        </a:rPr>
                        <a:t>Puede enriquecer sus temas con material audiovisual. </a:t>
                      </a:r>
                      <a:endParaRPr lang="es-ES" sz="1400">
                        <a:effectLst/>
                      </a:endParaRPr>
                    </a:p>
                    <a:p>
                      <a:pPr>
                        <a:lnSpc>
                          <a:spcPct val="107000"/>
                        </a:lnSpc>
                        <a:spcAft>
                          <a:spcPts val="0"/>
                        </a:spcAft>
                      </a:pPr>
                      <a:r>
                        <a:rPr lang="es-ES" sz="1050">
                          <a:effectLst/>
                        </a:rPr>
                        <a:t> </a:t>
                      </a:r>
                      <a:endParaRPr lang="es-ES" sz="1400">
                        <a:effectLst/>
                      </a:endParaRPr>
                    </a:p>
                    <a:p>
                      <a:pPr>
                        <a:lnSpc>
                          <a:spcPct val="107000"/>
                        </a:lnSpc>
                        <a:spcAft>
                          <a:spcPts val="0"/>
                        </a:spcAft>
                      </a:pPr>
                      <a:r>
                        <a:rPr lang="es-ES" sz="1600">
                          <a:effectLst/>
                        </a:rPr>
                        <a:t>Pedir objetos.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rPr>
                        <a:t>Proponer que los hermanos y hermanas, fomenten horarios y práctica de reuniones pequeñas en sus hogares para crecer en el conocimiento de Dios.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rPr>
                        <a:t>Pida a los hermanos y hermanas que se involucren en las clases bíblicas:</a:t>
                      </a:r>
                      <a:endParaRPr lang="es-ES" sz="1400" dirty="0">
                        <a:effectLst/>
                      </a:endParaRPr>
                    </a:p>
                    <a:p>
                      <a:pPr marL="342900" lvl="0" indent="-342900">
                        <a:lnSpc>
                          <a:spcPct val="107000"/>
                        </a:lnSpc>
                        <a:spcAft>
                          <a:spcPts val="0"/>
                        </a:spcAft>
                        <a:buFont typeface="Wingdings" panose="05000000000000000000" pitchFamily="2" charset="2"/>
                        <a:buChar char=""/>
                      </a:pPr>
                      <a:r>
                        <a:rPr lang="es-ES" sz="1600" dirty="0">
                          <a:effectLst/>
                        </a:rPr>
                        <a:t>Leer en voz alta.</a:t>
                      </a:r>
                      <a:endParaRPr lang="es-ES" sz="1400" dirty="0">
                        <a:effectLst/>
                      </a:endParaRPr>
                    </a:p>
                    <a:p>
                      <a:pPr marL="342900" lvl="0" indent="-342900">
                        <a:lnSpc>
                          <a:spcPct val="107000"/>
                        </a:lnSpc>
                        <a:spcAft>
                          <a:spcPts val="0"/>
                        </a:spcAft>
                        <a:buFont typeface="Wingdings" panose="05000000000000000000" pitchFamily="2" charset="2"/>
                        <a:buChar char=""/>
                      </a:pPr>
                      <a:r>
                        <a:rPr lang="es-ES" sz="1600" dirty="0">
                          <a:effectLst/>
                        </a:rPr>
                        <a:t>Traer un objeto o granos para hacer una enseñanza.</a:t>
                      </a:r>
                      <a:endParaRPr lang="es-ES" sz="1400" dirty="0">
                        <a:effectLst/>
                      </a:endParaRPr>
                    </a:p>
                    <a:p>
                      <a:pPr marL="342900" lvl="0" indent="-342900">
                        <a:lnSpc>
                          <a:spcPct val="107000"/>
                        </a:lnSpc>
                        <a:spcAft>
                          <a:spcPts val="0"/>
                        </a:spcAft>
                        <a:buFont typeface="Wingdings" panose="05000000000000000000" pitchFamily="2" charset="2"/>
                        <a:buChar char=""/>
                      </a:pPr>
                      <a:r>
                        <a:rPr lang="es-ES" sz="1600" dirty="0">
                          <a:effectLst/>
                        </a:rPr>
                        <a:t>Que se animen los unos a los otros.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550908"/>
                  </a:ext>
                </a:extLst>
              </a:tr>
            </a:tbl>
          </a:graphicData>
        </a:graphic>
      </p:graphicFrame>
    </p:spTree>
    <p:extLst>
      <p:ext uri="{BB962C8B-B14F-4D97-AF65-F5344CB8AC3E}">
        <p14:creationId xmlns:p14="http://schemas.microsoft.com/office/powerpoint/2010/main" val="402412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395536" y="258957"/>
            <a:ext cx="8627773" cy="864096"/>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SV"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IDEAS PARA CLASES BIBLICAS DE ADULTOS</a:t>
            </a:r>
            <a:endParaRPr lang="es-ES" sz="4000" b="1" cap="all"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ndParaRPr>
          </a:p>
        </p:txBody>
      </p:sp>
      <p:sp>
        <p:nvSpPr>
          <p:cNvPr id="3" name="Rectángulo 2">
            <a:extLst>
              <a:ext uri="{FF2B5EF4-FFF2-40B4-BE49-F238E27FC236}">
                <a16:creationId xmlns:a16="http://schemas.microsoft.com/office/drawing/2014/main" id="{A982E532-EA42-45D3-982E-5189C48B2289}"/>
              </a:ext>
            </a:extLst>
          </p:cNvPr>
          <p:cNvSpPr/>
          <p:nvPr/>
        </p:nvSpPr>
        <p:spPr>
          <a:xfrm>
            <a:off x="1043608" y="1484784"/>
            <a:ext cx="7488832" cy="4401205"/>
          </a:xfrm>
          <a:prstGeom prst="rect">
            <a:avLst/>
          </a:prstGeom>
        </p:spPr>
        <p:txBody>
          <a:bodyPr wrap="square">
            <a:spAutoFit/>
          </a:bodyPr>
          <a:lstStyle/>
          <a:p>
            <a:r>
              <a:rPr lang="es-SV" sz="4000" dirty="0">
                <a:solidFill>
                  <a:schemeClr val="tx2"/>
                </a:solidFill>
                <a:latin typeface="LilyUPC" panose="020B0604020202020204" pitchFamily="34" charset="-34"/>
                <a:cs typeface="LilyUPC" panose="020B0604020202020204" pitchFamily="34" charset="-34"/>
              </a:rPr>
              <a:t>No debemos olvidar que el propósito final es fortalecer el cuerpo de Cristo que es la iglesia, de nuestro Señor Jesucristo; quien organizo bien su cuerpo en la tierra para que éste pudiera crecer y coordinarse. Esto lo podemos mirar en el pensamiento y sentimiento expresado en el siguiente mensaje.</a:t>
            </a:r>
            <a:endParaRPr lang="es-ES" sz="4000" dirty="0">
              <a:solidFill>
                <a:schemeClr val="tx2"/>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3642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982E532-EA42-45D3-982E-5189C48B2289}"/>
              </a:ext>
            </a:extLst>
          </p:cNvPr>
          <p:cNvSpPr/>
          <p:nvPr/>
        </p:nvSpPr>
        <p:spPr>
          <a:xfrm>
            <a:off x="251520" y="116632"/>
            <a:ext cx="8640960" cy="6494085"/>
          </a:xfrm>
          <a:prstGeom prst="rect">
            <a:avLst/>
          </a:prstGeom>
        </p:spPr>
        <p:txBody>
          <a:bodyPr wrap="square">
            <a:spAutoFit/>
          </a:bodyPr>
          <a:lstStyle/>
          <a:p>
            <a:r>
              <a:rPr lang="es-SV" sz="3200" dirty="0">
                <a:solidFill>
                  <a:schemeClr val="tx2"/>
                </a:solidFill>
                <a:latin typeface="LilyUPC" panose="020B0604020202020204" pitchFamily="34" charset="-34"/>
                <a:cs typeface="LilyUPC" panose="020B0604020202020204" pitchFamily="34" charset="-34"/>
              </a:rPr>
              <a:t>“Y él mismo constituyó a unos, apóstoles; a otros, profetas; a otros, evangelistas; a otros, pastores y maestros, a fin de perfeccionar a los santos para la obra del ministerio, para la edificación del cuerpo de Cristo, hasta que todos lleguemos a la unidad de la fe y del conocimiento del Hijo de Dios, a un varón perfecto, a la medida de la estatura de la plenitud de Cristo; </a:t>
            </a:r>
            <a:r>
              <a:rPr lang="es-SV" sz="3200" u="sng" dirty="0">
                <a:solidFill>
                  <a:srgbClr val="C00000"/>
                </a:solidFill>
                <a:latin typeface="LilyUPC" panose="020B0604020202020204" pitchFamily="34" charset="-34"/>
                <a:cs typeface="LilyUPC" panose="020B0604020202020204" pitchFamily="34" charset="-34"/>
              </a:rPr>
              <a:t>para que ya no seamos niños fluctuantes, llevados por doquiera de todo viento de doctrina</a:t>
            </a:r>
            <a:r>
              <a:rPr lang="es-SV" sz="3200" dirty="0">
                <a:solidFill>
                  <a:schemeClr val="tx2"/>
                </a:solidFill>
                <a:latin typeface="LilyUPC" panose="020B0604020202020204" pitchFamily="34" charset="-34"/>
                <a:cs typeface="LilyUPC" panose="020B0604020202020204" pitchFamily="34" charset="-34"/>
              </a:rPr>
              <a:t>, por estratagema de hombres que para engañar emplean con astucia las artimañas del error, sino que siguiendo la verdad en amor, crezcamos en todo en aquel que es la cabeza, esto es, Cristo, de quien todo el cuerpo, bien concertado y unido entre sí por todas las coyunturas que se ayudan mutuamente, según la actividad propia de cada miembro, recibe su crecimiento para ir edificándose en amor” (Efesios 4.11 – 16)</a:t>
            </a:r>
            <a:endParaRPr lang="es-ES" sz="3200" dirty="0">
              <a:solidFill>
                <a:schemeClr val="tx2"/>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23057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32EF14-2243-4615-BF27-E101F89ECAE8}"/>
              </a:ext>
            </a:extLst>
          </p:cNvPr>
          <p:cNvSpPr>
            <a:spLocks noGrp="1"/>
          </p:cNvSpPr>
          <p:nvPr>
            <p:ph idx="1"/>
          </p:nvPr>
        </p:nvSpPr>
        <p:spPr>
          <a:xfrm>
            <a:off x="1003852" y="1074709"/>
            <a:ext cx="7202776" cy="888504"/>
          </a:xfrm>
        </p:spPr>
        <p:txBody>
          <a:bodyPr>
            <a:normAutofit/>
          </a:bodyPr>
          <a:lstStyle/>
          <a:p>
            <a:pPr marL="0" indent="0">
              <a:buNone/>
            </a:pPr>
            <a:r>
              <a:rPr lang="es-SV" b="1" dirty="0"/>
              <a:t>Cumpliendo las instrucciones de Jesús, entre los apóstoles, Pablo escribió: </a:t>
            </a:r>
            <a:endParaRPr lang="es-ES" b="1" dirty="0"/>
          </a:p>
        </p:txBody>
      </p:sp>
      <p:sp>
        <p:nvSpPr>
          <p:cNvPr id="4" name="Título 12">
            <a:extLst>
              <a:ext uri="{FF2B5EF4-FFF2-40B4-BE49-F238E27FC236}">
                <a16:creationId xmlns:a16="http://schemas.microsoft.com/office/drawing/2014/main" id="{43E06777-997F-48F5-AF42-E504646435C2}"/>
              </a:ext>
            </a:extLst>
          </p:cNvPr>
          <p:cNvSpPr txBox="1">
            <a:spLocks/>
          </p:cNvSpPr>
          <p:nvPr/>
        </p:nvSpPr>
        <p:spPr>
          <a:xfrm>
            <a:off x="1035630" y="116632"/>
            <a:ext cx="7202776" cy="759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latin typeface="Berlin Sans FB Demi" panose="020E0802020502020306" pitchFamily="34" charset="0"/>
              </a:rPr>
              <a:t>INTRODUCCIÓN</a:t>
            </a:r>
          </a:p>
        </p:txBody>
      </p:sp>
      <p:sp>
        <p:nvSpPr>
          <p:cNvPr id="7" name="Rectángulo 6">
            <a:extLst>
              <a:ext uri="{FF2B5EF4-FFF2-40B4-BE49-F238E27FC236}">
                <a16:creationId xmlns:a16="http://schemas.microsoft.com/office/drawing/2014/main" id="{47553145-0F4A-4315-B95C-F9AC61098110}"/>
              </a:ext>
            </a:extLst>
          </p:cNvPr>
          <p:cNvSpPr/>
          <p:nvPr/>
        </p:nvSpPr>
        <p:spPr>
          <a:xfrm>
            <a:off x="788816" y="1973963"/>
            <a:ext cx="7959648" cy="4524315"/>
          </a:xfrm>
          <a:prstGeom prst="rect">
            <a:avLst/>
          </a:prstGeom>
        </p:spPr>
        <p:txBody>
          <a:bodyPr wrap="square">
            <a:spAutoFit/>
          </a:bodyPr>
          <a:lstStyle/>
          <a:p>
            <a:r>
              <a:rPr lang="es-ES" sz="3600" i="1" dirty="0">
                <a:latin typeface="LilyUPC" panose="020B0604020202020204" pitchFamily="34" charset="-34"/>
                <a:ea typeface="Calibri" panose="020F0502020204030204" pitchFamily="34" charset="0"/>
                <a:cs typeface="LilyUPC" panose="020B0604020202020204" pitchFamily="34" charset="-34"/>
              </a:rPr>
              <a:t>“a quienes Dios quiso dar a conocer las riquezas de la gloria de este misterio entre los gentiles; que es Cristo en vosotros, la esperanza de gloria, a quien anunciamos, amonestando a todo hombre, y </a:t>
            </a:r>
            <a:r>
              <a:rPr lang="es-ES" sz="3600" b="1" i="1" u="sng" dirty="0">
                <a:solidFill>
                  <a:srgbClr val="002060"/>
                </a:solidFill>
                <a:latin typeface="LilyUPC" panose="020B0604020202020204" pitchFamily="34" charset="-34"/>
                <a:ea typeface="Calibri" panose="020F0502020204030204" pitchFamily="34" charset="0"/>
                <a:cs typeface="LilyUPC" panose="020B0604020202020204" pitchFamily="34" charset="-34"/>
              </a:rPr>
              <a:t>enseñando a todo hombre en toda sabiduría, a fin de presentar perfecto en Cristo Jesús a todo hombre</a:t>
            </a:r>
            <a:r>
              <a:rPr lang="es-ES" sz="3600" i="1" dirty="0">
                <a:latin typeface="LilyUPC" panose="020B0604020202020204" pitchFamily="34" charset="-34"/>
                <a:ea typeface="Calibri" panose="020F0502020204030204" pitchFamily="34" charset="0"/>
                <a:cs typeface="LilyUPC" panose="020B0604020202020204" pitchFamily="34" charset="-34"/>
              </a:rPr>
              <a:t>; para lo cual también trabajo, luchando según la potencia de él, la cual actúa poderosamente en mí.</a:t>
            </a:r>
            <a:r>
              <a:rPr lang="es-ES" sz="3600" dirty="0">
                <a:latin typeface="LilyUPC" panose="020B0604020202020204" pitchFamily="34" charset="-34"/>
                <a:ea typeface="Calibri" panose="020F0502020204030204" pitchFamily="34" charset="0"/>
                <a:cs typeface="LilyUPC" panose="020B0604020202020204" pitchFamily="34" charset="-34"/>
              </a:rPr>
              <a:t>” </a:t>
            </a:r>
            <a:r>
              <a:rPr lang="es-ES" sz="3600" dirty="0">
                <a:solidFill>
                  <a:srgbClr val="FF0000"/>
                </a:solidFill>
                <a:latin typeface="LilyUPC" panose="020B0604020202020204" pitchFamily="34" charset="-34"/>
                <a:ea typeface="Calibri" panose="020F0502020204030204" pitchFamily="34" charset="0"/>
                <a:cs typeface="LilyUPC" panose="020B0604020202020204" pitchFamily="34" charset="-34"/>
              </a:rPr>
              <a:t>(Colosenses 1.27 – 29)</a:t>
            </a:r>
            <a:endParaRPr lang="es-ES" sz="3600" dirty="0">
              <a:solidFill>
                <a:srgbClr val="FF0000"/>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982E532-EA42-45D3-982E-5189C48B2289}"/>
              </a:ext>
            </a:extLst>
          </p:cNvPr>
          <p:cNvSpPr/>
          <p:nvPr/>
        </p:nvSpPr>
        <p:spPr>
          <a:xfrm>
            <a:off x="1321645" y="2060848"/>
            <a:ext cx="6840760" cy="4401205"/>
          </a:xfrm>
          <a:prstGeom prst="rect">
            <a:avLst/>
          </a:prstGeom>
        </p:spPr>
        <p:txBody>
          <a:bodyPr wrap="square">
            <a:spAutoFit/>
          </a:bodyPr>
          <a:lstStyle/>
          <a:p>
            <a:pPr algn="ctr"/>
            <a:r>
              <a:rPr lang="es-SV" sz="4000" dirty="0">
                <a:solidFill>
                  <a:schemeClr val="tx2"/>
                </a:solidFill>
                <a:latin typeface="LilyUPC" panose="020B0604020202020204" pitchFamily="34" charset="-34"/>
                <a:cs typeface="LilyUPC" panose="020B0604020202020204" pitchFamily="34" charset="-34"/>
              </a:rPr>
              <a:t>No hay duda de que Dios se ha provisto y siempre se proveerá de un pueblo que le busque le honre y le ame y le sirva. </a:t>
            </a:r>
          </a:p>
          <a:p>
            <a:endParaRPr lang="es-SV" sz="4000" dirty="0">
              <a:solidFill>
                <a:schemeClr val="tx2"/>
              </a:solidFill>
              <a:latin typeface="LilyUPC" panose="020B0604020202020204" pitchFamily="34" charset="-34"/>
              <a:cs typeface="LilyUPC" panose="020B0604020202020204" pitchFamily="34" charset="-34"/>
            </a:endParaRPr>
          </a:p>
          <a:p>
            <a:pPr algn="ctr"/>
            <a:r>
              <a:rPr lang="es-SV" sz="4000" dirty="0">
                <a:solidFill>
                  <a:schemeClr val="tx2"/>
                </a:solidFill>
                <a:latin typeface="LilyUPC" panose="020B0604020202020204" pitchFamily="34" charset="-34"/>
                <a:cs typeface="LilyUPC" panose="020B0604020202020204" pitchFamily="34" charset="-34"/>
              </a:rPr>
              <a:t>¿Quiere usted ser parte de él?</a:t>
            </a:r>
          </a:p>
          <a:p>
            <a:pPr algn="ctr"/>
            <a:endParaRPr lang="es-SV" sz="4000" dirty="0">
              <a:solidFill>
                <a:schemeClr val="tx2"/>
              </a:solidFill>
              <a:latin typeface="LilyUPC" panose="020B0604020202020204" pitchFamily="34" charset="-34"/>
              <a:cs typeface="LilyUPC" panose="020B0604020202020204" pitchFamily="34" charset="-34"/>
            </a:endParaRPr>
          </a:p>
          <a:p>
            <a:pPr algn="ctr"/>
            <a:r>
              <a:rPr lang="es-SV" sz="4000" dirty="0">
                <a:solidFill>
                  <a:srgbClr val="C00000"/>
                </a:solidFill>
                <a:latin typeface="LilyUPC" panose="020B0604020202020204" pitchFamily="34" charset="-34"/>
                <a:cs typeface="LilyUPC" panose="020B0604020202020204" pitchFamily="34" charset="-34"/>
                <a:hlinkClick r:id="rId3"/>
              </a:rPr>
              <a:t>http://www.iglesiadecristousulutan.org</a:t>
            </a:r>
            <a:r>
              <a:rPr lang="es-SV" sz="4000" dirty="0">
                <a:solidFill>
                  <a:srgbClr val="C00000"/>
                </a:solidFill>
                <a:latin typeface="LilyUPC" panose="020B0604020202020204" pitchFamily="34" charset="-34"/>
                <a:cs typeface="LilyUPC" panose="020B0604020202020204" pitchFamily="34" charset="-34"/>
              </a:rPr>
              <a:t> </a:t>
            </a:r>
            <a:endParaRPr lang="es-ES" sz="4000" dirty="0">
              <a:solidFill>
                <a:srgbClr val="C00000"/>
              </a:solidFill>
              <a:latin typeface="LilyUPC" panose="020B0604020202020204" pitchFamily="34" charset="-34"/>
              <a:cs typeface="LilyUPC" panose="020B0604020202020204" pitchFamily="34" charset="-34"/>
            </a:endParaRPr>
          </a:p>
        </p:txBody>
      </p:sp>
      <p:sp>
        <p:nvSpPr>
          <p:cNvPr id="2" name="Rectángulo 1">
            <a:extLst>
              <a:ext uri="{FF2B5EF4-FFF2-40B4-BE49-F238E27FC236}">
                <a16:creationId xmlns:a16="http://schemas.microsoft.com/office/drawing/2014/main" id="{DF6BE208-5689-42AE-9101-1456B1D28648}"/>
              </a:ext>
            </a:extLst>
          </p:cNvPr>
          <p:cNvSpPr/>
          <p:nvPr/>
        </p:nvSpPr>
        <p:spPr>
          <a:xfrm>
            <a:off x="1355045" y="620688"/>
            <a:ext cx="6192721" cy="923330"/>
          </a:xfrm>
          <a:prstGeom prst="rect">
            <a:avLst/>
          </a:prstGeom>
          <a:noFill/>
        </p:spPr>
        <p:txBody>
          <a:bodyPr wrap="none" lIns="91440" tIns="45720" rIns="91440" bIns="45720">
            <a:spAutoFit/>
          </a:bodyPr>
          <a:lstStyle/>
          <a:p>
            <a:pPr algn="ctr"/>
            <a:r>
              <a:rPr lang="es-ES" sz="5400" b="1" cap="none" spc="0"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Conclusiones finales</a:t>
            </a:r>
          </a:p>
        </p:txBody>
      </p:sp>
    </p:spTree>
    <p:extLst>
      <p:ext uri="{BB962C8B-B14F-4D97-AF65-F5344CB8AC3E}">
        <p14:creationId xmlns:p14="http://schemas.microsoft.com/office/powerpoint/2010/main" val="344303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32EF14-2243-4615-BF27-E101F89ECAE8}"/>
              </a:ext>
            </a:extLst>
          </p:cNvPr>
          <p:cNvSpPr>
            <a:spLocks noGrp="1"/>
          </p:cNvSpPr>
          <p:nvPr>
            <p:ph idx="1"/>
          </p:nvPr>
        </p:nvSpPr>
        <p:spPr>
          <a:xfrm>
            <a:off x="1003852" y="1074709"/>
            <a:ext cx="7202776" cy="888504"/>
          </a:xfrm>
        </p:spPr>
        <p:txBody>
          <a:bodyPr>
            <a:normAutofit/>
          </a:bodyPr>
          <a:lstStyle/>
          <a:p>
            <a:pPr marL="0" indent="0">
              <a:buNone/>
            </a:pPr>
            <a:r>
              <a:rPr lang="es-SV" b="1" dirty="0"/>
              <a:t>Cumpliendo las instrucciones de Jesús, entre los apóstoles, Pablo escribió: </a:t>
            </a:r>
            <a:endParaRPr lang="es-ES" b="1" dirty="0"/>
          </a:p>
        </p:txBody>
      </p:sp>
      <p:sp>
        <p:nvSpPr>
          <p:cNvPr id="4" name="Título 12">
            <a:extLst>
              <a:ext uri="{FF2B5EF4-FFF2-40B4-BE49-F238E27FC236}">
                <a16:creationId xmlns:a16="http://schemas.microsoft.com/office/drawing/2014/main" id="{43E06777-997F-48F5-AF42-E504646435C2}"/>
              </a:ext>
            </a:extLst>
          </p:cNvPr>
          <p:cNvSpPr txBox="1">
            <a:spLocks/>
          </p:cNvSpPr>
          <p:nvPr/>
        </p:nvSpPr>
        <p:spPr>
          <a:xfrm>
            <a:off x="1035630" y="116632"/>
            <a:ext cx="7202776" cy="759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latin typeface="Berlin Sans FB Demi" panose="020E0802020502020306" pitchFamily="34" charset="0"/>
              </a:rPr>
              <a:t>INTRODUCCIÓN</a:t>
            </a:r>
          </a:p>
        </p:txBody>
      </p:sp>
      <p:sp>
        <p:nvSpPr>
          <p:cNvPr id="7" name="Rectángulo 6">
            <a:extLst>
              <a:ext uri="{FF2B5EF4-FFF2-40B4-BE49-F238E27FC236}">
                <a16:creationId xmlns:a16="http://schemas.microsoft.com/office/drawing/2014/main" id="{47553145-0F4A-4315-B95C-F9AC61098110}"/>
              </a:ext>
            </a:extLst>
          </p:cNvPr>
          <p:cNvSpPr/>
          <p:nvPr/>
        </p:nvSpPr>
        <p:spPr>
          <a:xfrm>
            <a:off x="788816" y="1973963"/>
            <a:ext cx="7671616" cy="3970318"/>
          </a:xfrm>
          <a:prstGeom prst="rect">
            <a:avLst/>
          </a:prstGeom>
        </p:spPr>
        <p:txBody>
          <a:bodyPr wrap="square">
            <a:spAutoFit/>
          </a:bodyPr>
          <a:lstStyle/>
          <a:p>
            <a:r>
              <a:rPr lang="es-SV" sz="3600" i="1" dirty="0">
                <a:latin typeface="LilyUPC" panose="020B0604020202020204" pitchFamily="34" charset="-34"/>
                <a:ea typeface="Calibri" panose="020F0502020204030204" pitchFamily="34" charset="0"/>
                <a:cs typeface="LilyUPC" panose="020B0604020202020204" pitchFamily="34" charset="-34"/>
              </a:rPr>
              <a:t>“Lo que has oído de mí ante muchos testigos, esto encarga a hombres fieles que sean idóneos para enseñar también a otros” </a:t>
            </a:r>
            <a:r>
              <a:rPr lang="es-SV" sz="3600" i="1" dirty="0">
                <a:solidFill>
                  <a:srgbClr val="C00000"/>
                </a:solidFill>
                <a:latin typeface="LilyUPC" panose="020B0604020202020204" pitchFamily="34" charset="-34"/>
                <a:ea typeface="Calibri" panose="020F0502020204030204" pitchFamily="34" charset="0"/>
                <a:cs typeface="LilyUPC" panose="020B0604020202020204" pitchFamily="34" charset="-34"/>
              </a:rPr>
              <a:t>(2ª Timoteo_2.2) </a:t>
            </a:r>
          </a:p>
          <a:p>
            <a:endParaRPr lang="es-SV" sz="3600" i="1" dirty="0">
              <a:latin typeface="LilyUPC" panose="020B0604020202020204" pitchFamily="34" charset="-34"/>
              <a:ea typeface="Calibri" panose="020F0502020204030204" pitchFamily="34" charset="0"/>
              <a:cs typeface="LilyUPC" panose="020B0604020202020204" pitchFamily="34" charset="-34"/>
            </a:endParaRPr>
          </a:p>
          <a:p>
            <a:r>
              <a:rPr lang="es-SV" sz="3600" i="1" dirty="0">
                <a:latin typeface="LilyUPC" panose="020B0604020202020204" pitchFamily="34" charset="-34"/>
                <a:ea typeface="Calibri" panose="020F0502020204030204" pitchFamily="34" charset="0"/>
                <a:cs typeface="LilyUPC" panose="020B0604020202020204" pitchFamily="34" charset="-34"/>
              </a:rPr>
              <a:t>“Os alabo, hermanos, porque en todo os acordáis de mí, y retenéis las instrucciones tal como os las entregué” </a:t>
            </a:r>
            <a:r>
              <a:rPr lang="es-SV" sz="3600" i="1" dirty="0">
                <a:solidFill>
                  <a:srgbClr val="C00000"/>
                </a:solidFill>
                <a:latin typeface="LilyUPC" panose="020B0604020202020204" pitchFamily="34" charset="-34"/>
                <a:ea typeface="Calibri" panose="020F0502020204030204" pitchFamily="34" charset="0"/>
                <a:cs typeface="LilyUPC" panose="020B0604020202020204" pitchFamily="34" charset="-34"/>
              </a:rPr>
              <a:t>(1ª Corintios_11.2)</a:t>
            </a:r>
            <a:endParaRPr lang="es-ES" sz="3600" dirty="0">
              <a:solidFill>
                <a:srgbClr val="C00000"/>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26540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1035630" y="116632"/>
            <a:ext cx="7202776" cy="7592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latin typeface="Berlin Sans FB Demi" panose="020E0802020502020306" pitchFamily="34" charset="0"/>
              </a:rPr>
              <a:t>INTRODUCCIÓN</a:t>
            </a:r>
          </a:p>
        </p:txBody>
      </p:sp>
      <p:sp>
        <p:nvSpPr>
          <p:cNvPr id="7" name="Rectángulo 6">
            <a:extLst>
              <a:ext uri="{FF2B5EF4-FFF2-40B4-BE49-F238E27FC236}">
                <a16:creationId xmlns:a16="http://schemas.microsoft.com/office/drawing/2014/main" id="{47553145-0F4A-4315-B95C-F9AC61098110}"/>
              </a:ext>
            </a:extLst>
          </p:cNvPr>
          <p:cNvSpPr/>
          <p:nvPr/>
        </p:nvSpPr>
        <p:spPr>
          <a:xfrm>
            <a:off x="801210" y="1196752"/>
            <a:ext cx="7671616" cy="5078313"/>
          </a:xfrm>
          <a:prstGeom prst="rect">
            <a:avLst/>
          </a:prstGeom>
        </p:spPr>
        <p:txBody>
          <a:bodyPr wrap="square">
            <a:spAutoFit/>
          </a:bodyPr>
          <a:lstStyle/>
          <a:p>
            <a:r>
              <a:rPr lang="es-SV" sz="3600" i="1" dirty="0">
                <a:latin typeface="LilyUPC" panose="020B0604020202020204" pitchFamily="34" charset="-34"/>
                <a:ea typeface="Calibri" panose="020F0502020204030204" pitchFamily="34" charset="0"/>
                <a:cs typeface="LilyUPC" panose="020B0604020202020204" pitchFamily="34" charset="-34"/>
              </a:rPr>
              <a:t>Ellos y otros se involucraron en la enseñanza de la doctrina de Dios. Hoy día, tenemos que aceptar el reto para </a:t>
            </a:r>
            <a:r>
              <a:rPr lang="es-SV" sz="3600" i="1" dirty="0">
                <a:solidFill>
                  <a:srgbClr val="C00000"/>
                </a:solidFill>
                <a:latin typeface="LilyUPC" panose="020B0604020202020204" pitchFamily="34" charset="-34"/>
                <a:ea typeface="Calibri" panose="020F0502020204030204" pitchFamily="34" charset="0"/>
                <a:cs typeface="LilyUPC" panose="020B0604020202020204" pitchFamily="34" charset="-34"/>
              </a:rPr>
              <a:t>desarrollar las habilidades y actitudes </a:t>
            </a:r>
            <a:r>
              <a:rPr lang="es-SV" sz="3600" i="1" dirty="0">
                <a:latin typeface="LilyUPC" panose="020B0604020202020204" pitchFamily="34" charset="-34"/>
                <a:ea typeface="Calibri" panose="020F0502020204030204" pitchFamily="34" charset="0"/>
                <a:cs typeface="LilyUPC" panose="020B0604020202020204" pitchFamily="34" charset="-34"/>
              </a:rPr>
              <a:t>que son necesarios para comunicar en verdad la Palabra de Dios para que los que nos escuchan puedan </a:t>
            </a:r>
            <a:r>
              <a:rPr lang="es-SV" sz="3600" i="1" dirty="0">
                <a:solidFill>
                  <a:srgbClr val="FF0000"/>
                </a:solidFill>
                <a:latin typeface="LilyUPC" panose="020B0604020202020204" pitchFamily="34" charset="-34"/>
                <a:ea typeface="Calibri" panose="020F0502020204030204" pitchFamily="34" charset="0"/>
                <a:cs typeface="LilyUPC" panose="020B0604020202020204" pitchFamily="34" charset="-34"/>
              </a:rPr>
              <a:t>entender, conocer y crecer</a:t>
            </a:r>
            <a:r>
              <a:rPr lang="es-SV" sz="3600" i="1" dirty="0">
                <a:latin typeface="LilyUPC" panose="020B0604020202020204" pitchFamily="34" charset="-34"/>
                <a:ea typeface="Calibri" panose="020F0502020204030204" pitchFamily="34" charset="0"/>
                <a:cs typeface="LilyUPC" panose="020B0604020202020204" pitchFamily="34" charset="-34"/>
              </a:rPr>
              <a:t>. En esto radica la importancia de la enseñanza o instrucción; porque en la medida que nos ayudamos, crecemos en la plenitud de aquél en quien fuimos llamados.</a:t>
            </a:r>
            <a:endParaRPr lang="es-ES" sz="3600" dirty="0">
              <a:solidFill>
                <a:srgbClr val="C00000"/>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09151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1035630" y="116632"/>
            <a:ext cx="7856850" cy="648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latin typeface="Berlin Sans FB Demi" panose="020E0802020502020306" pitchFamily="34" charset="0"/>
              </a:rPr>
              <a:t>¿Por qué es necesaria la enseñanza?</a:t>
            </a:r>
          </a:p>
        </p:txBody>
      </p:sp>
      <p:sp>
        <p:nvSpPr>
          <p:cNvPr id="7" name="Rectángulo 6">
            <a:extLst>
              <a:ext uri="{FF2B5EF4-FFF2-40B4-BE49-F238E27FC236}">
                <a16:creationId xmlns:a16="http://schemas.microsoft.com/office/drawing/2014/main" id="{47553145-0F4A-4315-B95C-F9AC61098110}"/>
              </a:ext>
            </a:extLst>
          </p:cNvPr>
          <p:cNvSpPr/>
          <p:nvPr/>
        </p:nvSpPr>
        <p:spPr>
          <a:xfrm>
            <a:off x="801210" y="1196752"/>
            <a:ext cx="7671616" cy="4524315"/>
          </a:xfrm>
          <a:prstGeom prst="rect">
            <a:avLst/>
          </a:prstGeom>
        </p:spPr>
        <p:txBody>
          <a:bodyPr wrap="square">
            <a:spAutoFit/>
          </a:bodyPr>
          <a:lstStyle/>
          <a:p>
            <a:r>
              <a:rPr lang="es-SV" sz="3600" i="1" dirty="0">
                <a:latin typeface="LilyUPC" panose="020B0604020202020204" pitchFamily="34" charset="-34"/>
                <a:ea typeface="Calibri" panose="020F0502020204030204" pitchFamily="34" charset="0"/>
                <a:cs typeface="LilyUPC" panose="020B0604020202020204" pitchFamily="34" charset="-34"/>
              </a:rPr>
              <a:t>Es necesaria la enseñanza o instrucción por parte de los líderes o grupos de lideresas que conozcan la doctrina, que se vuelvan seres idóneos, para transmitir las enseñanzas de Dios, esto porque, la iglesia tiene grupos de todas las edades: </a:t>
            </a:r>
            <a:r>
              <a:rPr lang="es-SV" sz="3600" i="1" dirty="0">
                <a:solidFill>
                  <a:srgbClr val="C00000"/>
                </a:solidFill>
                <a:latin typeface="LilyUPC" panose="020B0604020202020204" pitchFamily="34" charset="-34"/>
                <a:ea typeface="Calibri" panose="020F0502020204030204" pitchFamily="34" charset="0"/>
                <a:cs typeface="LilyUPC" panose="020B0604020202020204" pitchFamily="34" charset="-34"/>
              </a:rPr>
              <a:t>ancianos, adultos, jóvenes, y niños</a:t>
            </a:r>
            <a:r>
              <a:rPr lang="es-SV" sz="3600" i="1" dirty="0">
                <a:latin typeface="LilyUPC" panose="020B0604020202020204" pitchFamily="34" charset="-34"/>
                <a:ea typeface="Calibri" panose="020F0502020204030204" pitchFamily="34" charset="0"/>
                <a:cs typeface="LilyUPC" panose="020B0604020202020204" pitchFamily="34" charset="-34"/>
              </a:rPr>
              <a:t>; quizás debimos comenzar por los niños; que es la etapa más delicada para la enseñanza; porque esta se convertirá en un principio que regirá toda su vida.</a:t>
            </a:r>
            <a:endParaRPr lang="es-ES" sz="3600" dirty="0">
              <a:solidFill>
                <a:srgbClr val="C00000"/>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05253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1035630" y="116632"/>
            <a:ext cx="7856850" cy="648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latin typeface="Berlin Sans FB Demi" panose="020E0802020502020306" pitchFamily="34" charset="0"/>
              </a:rPr>
              <a:t>¿Por qué es necesaria la enseñanza</a:t>
            </a:r>
          </a:p>
        </p:txBody>
      </p:sp>
      <p:sp>
        <p:nvSpPr>
          <p:cNvPr id="7" name="Rectángulo 6">
            <a:extLst>
              <a:ext uri="{FF2B5EF4-FFF2-40B4-BE49-F238E27FC236}">
                <a16:creationId xmlns:a16="http://schemas.microsoft.com/office/drawing/2014/main" id="{47553145-0F4A-4315-B95C-F9AC61098110}"/>
              </a:ext>
            </a:extLst>
          </p:cNvPr>
          <p:cNvSpPr/>
          <p:nvPr/>
        </p:nvSpPr>
        <p:spPr>
          <a:xfrm>
            <a:off x="801210" y="1196752"/>
            <a:ext cx="7671616" cy="4524315"/>
          </a:xfrm>
          <a:prstGeom prst="rect">
            <a:avLst/>
          </a:prstGeom>
        </p:spPr>
        <p:txBody>
          <a:bodyPr wrap="square">
            <a:spAutoFit/>
          </a:bodyPr>
          <a:lstStyle/>
          <a:p>
            <a:r>
              <a:rPr lang="es-SV" sz="3600" i="1" dirty="0">
                <a:latin typeface="LilyUPC" panose="020B0604020202020204" pitchFamily="34" charset="-34"/>
                <a:ea typeface="Calibri" panose="020F0502020204030204" pitchFamily="34" charset="0"/>
                <a:cs typeface="LilyUPC" panose="020B0604020202020204" pitchFamily="34" charset="-34"/>
              </a:rPr>
              <a:t>Es de hacer notar que dentro de estos grupos, que conforman la iglesia; hay algunos que pueden leer; otros no pueden. Y casi siempre hay antecedentes muy diversos en la congregación: Experiencias,</a:t>
            </a:r>
          </a:p>
          <a:p>
            <a:r>
              <a:rPr lang="es-SV" sz="3600" i="1" dirty="0">
                <a:latin typeface="LilyUPC" panose="020B0604020202020204" pitchFamily="34" charset="-34"/>
                <a:ea typeface="Calibri" panose="020F0502020204030204" pitchFamily="34" charset="0"/>
                <a:cs typeface="LilyUPC" panose="020B0604020202020204" pitchFamily="34" charset="-34"/>
              </a:rPr>
              <a:t>educación, trabajo, riqueza, y pobreza. Decimos esto, porque no todos los miembros tienen el mismo nivel académico, ni el mismo tipo de empleo o trabajo, y eso delimita también su condición económica. </a:t>
            </a:r>
            <a:endParaRPr lang="es-ES" sz="3600" dirty="0">
              <a:solidFill>
                <a:srgbClr val="C00000"/>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23583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552739" y="116632"/>
            <a:ext cx="8424936" cy="648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Berlin Sans FB Demi" panose="020E0802020502020306" pitchFamily="34" charset="0"/>
              </a:rPr>
              <a:t>¿Por qué es importante la enseñanza</a:t>
            </a:r>
          </a:p>
        </p:txBody>
      </p:sp>
      <p:sp>
        <p:nvSpPr>
          <p:cNvPr id="7" name="Rectángulo 6">
            <a:extLst>
              <a:ext uri="{FF2B5EF4-FFF2-40B4-BE49-F238E27FC236}">
                <a16:creationId xmlns:a16="http://schemas.microsoft.com/office/drawing/2014/main" id="{47553145-0F4A-4315-B95C-F9AC61098110}"/>
              </a:ext>
            </a:extLst>
          </p:cNvPr>
          <p:cNvSpPr/>
          <p:nvPr/>
        </p:nvSpPr>
        <p:spPr>
          <a:xfrm>
            <a:off x="827584" y="980728"/>
            <a:ext cx="7875246" cy="5632311"/>
          </a:xfrm>
          <a:prstGeom prst="rect">
            <a:avLst/>
          </a:prstGeom>
        </p:spPr>
        <p:txBody>
          <a:bodyPr wrap="square">
            <a:spAutoFit/>
          </a:bodyPr>
          <a:lstStyle/>
          <a:p>
            <a:r>
              <a:rPr lang="es-SV" sz="3600" i="1" dirty="0">
                <a:latin typeface="LilyUPC" panose="020B0604020202020204" pitchFamily="34" charset="-34"/>
                <a:ea typeface="Calibri" panose="020F0502020204030204" pitchFamily="34" charset="0"/>
                <a:cs typeface="LilyUPC" panose="020B0604020202020204" pitchFamily="34" charset="-34"/>
              </a:rPr>
              <a:t>Hay grandes diferencias entre grupos culturalmente hablando, a veces hay palabras que no se pueden entender; y es necesario explicar; un ejemplo de esto nos lo muestra el siguiente acontecimiento:</a:t>
            </a:r>
          </a:p>
          <a:p>
            <a:r>
              <a:rPr lang="es-SV" sz="3600" i="1" dirty="0">
                <a:latin typeface="LilyUPC" panose="020B0604020202020204" pitchFamily="34" charset="-34"/>
                <a:ea typeface="Calibri" panose="020F0502020204030204" pitchFamily="34" charset="0"/>
                <a:cs typeface="LilyUPC" panose="020B0604020202020204" pitchFamily="34" charset="-34"/>
              </a:rPr>
              <a:t>“</a:t>
            </a:r>
            <a:r>
              <a:rPr lang="es-SV" sz="3600" b="1" i="1" dirty="0">
                <a:solidFill>
                  <a:srgbClr val="7030A0"/>
                </a:solidFill>
                <a:latin typeface="LilyUPC" panose="020B0604020202020204" pitchFamily="34" charset="-34"/>
                <a:ea typeface="Calibri" panose="020F0502020204030204" pitchFamily="34" charset="0"/>
                <a:cs typeface="LilyUPC" panose="020B0604020202020204" pitchFamily="34" charset="-34"/>
              </a:rPr>
              <a:t>Y el Espíritu dijo a Felipe: Acércate y júntate a ese carro. Acudiendo Felipe, le oyó que leía al profeta Isaías, y dijo: Pero ¿entiendes lo que lees? Él dijo: ¿Y cómo podré, si alguno no me enseñare? Y rogó a Felipe que subiese y se sentara con él</a:t>
            </a:r>
            <a:r>
              <a:rPr lang="es-SV" sz="3600" i="1" dirty="0">
                <a:latin typeface="LilyUPC" panose="020B0604020202020204" pitchFamily="34" charset="-34"/>
                <a:ea typeface="Calibri" panose="020F0502020204030204" pitchFamily="34" charset="0"/>
                <a:cs typeface="LilyUPC" panose="020B0604020202020204" pitchFamily="34" charset="-34"/>
              </a:rPr>
              <a:t>” (</a:t>
            </a:r>
            <a:r>
              <a:rPr lang="es-SV" sz="3600" i="1" dirty="0">
                <a:solidFill>
                  <a:srgbClr val="C00000"/>
                </a:solidFill>
                <a:latin typeface="LilyUPC" panose="020B0604020202020204" pitchFamily="34" charset="-34"/>
                <a:ea typeface="Calibri" panose="020F0502020204030204" pitchFamily="34" charset="0"/>
                <a:cs typeface="LilyUPC" panose="020B0604020202020204" pitchFamily="34" charset="-34"/>
              </a:rPr>
              <a:t>Hechos_8.29 – 31</a:t>
            </a:r>
            <a:r>
              <a:rPr lang="es-SV" sz="3600" i="1" dirty="0">
                <a:latin typeface="LilyUPC" panose="020B0604020202020204" pitchFamily="34" charset="-34"/>
                <a:ea typeface="Calibri" panose="020F0502020204030204" pitchFamily="34" charset="0"/>
                <a:cs typeface="LilyUPC" panose="020B0604020202020204" pitchFamily="34" charset="-34"/>
              </a:rPr>
              <a:t>)</a:t>
            </a:r>
          </a:p>
        </p:txBody>
      </p:sp>
    </p:spTree>
    <p:extLst>
      <p:ext uri="{BB962C8B-B14F-4D97-AF65-F5344CB8AC3E}">
        <p14:creationId xmlns:p14="http://schemas.microsoft.com/office/powerpoint/2010/main" val="339989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43E06777-997F-48F5-AF42-E504646435C2}"/>
              </a:ext>
            </a:extLst>
          </p:cNvPr>
          <p:cNvSpPr txBox="1">
            <a:spLocks/>
          </p:cNvSpPr>
          <p:nvPr/>
        </p:nvSpPr>
        <p:spPr>
          <a:xfrm>
            <a:off x="552739" y="116632"/>
            <a:ext cx="8424936" cy="648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Berlin Sans FB Demi" panose="020E0802020502020306" pitchFamily="34" charset="0"/>
              </a:rPr>
              <a:t>¿Por qué es importante la enseñanza</a:t>
            </a:r>
          </a:p>
        </p:txBody>
      </p:sp>
      <p:sp>
        <p:nvSpPr>
          <p:cNvPr id="7" name="Rectángulo 6">
            <a:extLst>
              <a:ext uri="{FF2B5EF4-FFF2-40B4-BE49-F238E27FC236}">
                <a16:creationId xmlns:a16="http://schemas.microsoft.com/office/drawing/2014/main" id="{47553145-0F4A-4315-B95C-F9AC61098110}"/>
              </a:ext>
            </a:extLst>
          </p:cNvPr>
          <p:cNvSpPr/>
          <p:nvPr/>
        </p:nvSpPr>
        <p:spPr>
          <a:xfrm>
            <a:off x="827584" y="980728"/>
            <a:ext cx="7875246" cy="1200329"/>
          </a:xfrm>
          <a:prstGeom prst="rect">
            <a:avLst/>
          </a:prstGeom>
        </p:spPr>
        <p:txBody>
          <a:bodyPr wrap="square">
            <a:spAutoFit/>
          </a:bodyPr>
          <a:lstStyle/>
          <a:p>
            <a:pPr algn="ctr"/>
            <a:r>
              <a:rPr lang="es-SV" sz="3600" dirty="0">
                <a:latin typeface="LilyUPC" panose="020B0604020202020204" pitchFamily="34" charset="-34"/>
                <a:ea typeface="Calibri" panose="020F0502020204030204" pitchFamily="34" charset="0"/>
                <a:cs typeface="LilyUPC" panose="020B0604020202020204" pitchFamily="34" charset="-34"/>
              </a:rPr>
              <a:t>Existe la necesidad de educar, de enseñar a la iglesia para que todos seamos llenos de la sabiduría de Dios:</a:t>
            </a:r>
          </a:p>
        </p:txBody>
      </p:sp>
      <p:sp>
        <p:nvSpPr>
          <p:cNvPr id="2" name="Rectángulo 1">
            <a:extLst>
              <a:ext uri="{FF2B5EF4-FFF2-40B4-BE49-F238E27FC236}">
                <a16:creationId xmlns:a16="http://schemas.microsoft.com/office/drawing/2014/main" id="{998695A8-8BFD-4BC7-9506-3C2608835931}"/>
              </a:ext>
            </a:extLst>
          </p:cNvPr>
          <p:cNvSpPr/>
          <p:nvPr/>
        </p:nvSpPr>
        <p:spPr>
          <a:xfrm>
            <a:off x="799795" y="2181057"/>
            <a:ext cx="8177880" cy="4031873"/>
          </a:xfrm>
          <a:prstGeom prst="rect">
            <a:avLst/>
          </a:prstGeom>
        </p:spPr>
        <p:txBody>
          <a:bodyPr wrap="square">
            <a:spAutoFit/>
          </a:bodyPr>
          <a:lstStyle/>
          <a:p>
            <a:r>
              <a:rPr lang="es-SV" sz="2800" dirty="0">
                <a:effectLst>
                  <a:outerShdw blurRad="38100" dist="38100" dir="2700000" algn="tl">
                    <a:srgbClr val="000000">
                      <a:alpha val="43137"/>
                    </a:srgbClr>
                  </a:outerShdw>
                </a:effectLst>
                <a:latin typeface="Berlin Sans FB" panose="020E0602020502020306" pitchFamily="34" charset="0"/>
              </a:rPr>
              <a:t>“</a:t>
            </a:r>
            <a:r>
              <a:rPr lang="es-SV"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MT Condensed Extra Bold" panose="020B0A06030101010103" pitchFamily="34" charset="0"/>
              </a:rPr>
              <a:t>Por lo cual también nosotros, desde el día que lo oímos, no cesamos de orar por vosotros, y de pedir que seáis llenos del conocimiento de su voluntad en toda sabiduría e inteligencia espiritual, para que andéis como es digno del Señor, agradándole en todo, llevando fruto en toda buena obra, y creciendo en el conocimiento de Dios</a:t>
            </a:r>
            <a:r>
              <a:rPr lang="es-SV" sz="2800" dirty="0">
                <a:effectLst>
                  <a:outerShdw blurRad="38100" dist="38100" dir="2700000" algn="tl">
                    <a:srgbClr val="000000">
                      <a:alpha val="43137"/>
                    </a:srgbClr>
                  </a:outerShdw>
                </a:effectLst>
                <a:latin typeface="Berlin Sans FB" panose="020E0602020502020306" pitchFamily="34" charset="0"/>
              </a:rPr>
              <a:t>” </a:t>
            </a:r>
            <a:r>
              <a:rPr lang="es-SV" sz="2800" dirty="0">
                <a:solidFill>
                  <a:srgbClr val="C00000"/>
                </a:solidFill>
                <a:effectLst>
                  <a:outerShdw blurRad="38100" dist="38100" dir="2700000" algn="tl">
                    <a:srgbClr val="000000">
                      <a:alpha val="43137"/>
                    </a:srgbClr>
                  </a:outerShdw>
                </a:effectLst>
                <a:latin typeface="Berlin Sans FB" panose="020E0602020502020306" pitchFamily="34" charset="0"/>
              </a:rPr>
              <a:t>(Colosenses_ 1:9-10)</a:t>
            </a:r>
            <a:endParaRPr lang="es-ES" sz="2800" dirty="0">
              <a:solidFill>
                <a:srgbClr val="C00000"/>
              </a:solidFill>
              <a:effectLst>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322986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de la serenidad de la naturaleza (pantalla panorámica)</Template>
  <TotalTime>150</TotalTime>
  <Words>2787</Words>
  <Application>Microsoft Office PowerPoint</Application>
  <PresentationFormat>Presentación en pantalla (4:3)</PresentationFormat>
  <Paragraphs>152</Paragraphs>
  <Slides>30</Slides>
  <Notes>30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30</vt:i4>
      </vt:variant>
    </vt:vector>
  </HeadingPairs>
  <TitlesOfParts>
    <vt:vector size="43" baseType="lpstr">
      <vt:lpstr>Abadi MT Condensed Extra Bold</vt:lpstr>
      <vt:lpstr>Arial</vt:lpstr>
      <vt:lpstr>Arial Narrow</vt:lpstr>
      <vt:lpstr>Berlin Sans FB</vt:lpstr>
      <vt:lpstr>Berlin Sans FB Demi</vt:lpstr>
      <vt:lpstr>Calibri</vt:lpstr>
      <vt:lpstr>Estrangelo Edessa</vt:lpstr>
      <vt:lpstr>Euphemia</vt:lpstr>
      <vt:lpstr>Impact</vt:lpstr>
      <vt:lpstr>LilyUPC</vt:lpstr>
      <vt:lpstr>Times New Roman</vt:lpstr>
      <vt:lpstr>Wingdings</vt:lpstr>
      <vt:lpstr>Serenidad 16x9</vt:lpstr>
      <vt:lpstr>La enseñanza y la vida cristiana</vt:lpstr>
      <vt:lpstr>NUESTROS 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CE12583 GERBER REYES</dc:creator>
  <cp:lastModifiedBy>CE12583 GERBER REYES</cp:lastModifiedBy>
  <cp:revision>20</cp:revision>
  <dcterms:created xsi:type="dcterms:W3CDTF">2017-09-16T02:39:33Z</dcterms:created>
  <dcterms:modified xsi:type="dcterms:W3CDTF">2017-09-16T16:06:38Z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