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94" r:id="rId2"/>
    <p:sldId id="256" r:id="rId3"/>
    <p:sldId id="257" r:id="rId4"/>
    <p:sldId id="281" r:id="rId5"/>
    <p:sldId id="282" r:id="rId6"/>
    <p:sldId id="283" r:id="rId7"/>
    <p:sldId id="284" r:id="rId8"/>
    <p:sldId id="300" r:id="rId9"/>
    <p:sldId id="258" r:id="rId10"/>
    <p:sldId id="280" r:id="rId11"/>
    <p:sldId id="286" r:id="rId12"/>
    <p:sldId id="295" r:id="rId13"/>
    <p:sldId id="259" r:id="rId14"/>
    <p:sldId id="287" r:id="rId15"/>
    <p:sldId id="260" r:id="rId16"/>
    <p:sldId id="261" r:id="rId17"/>
    <p:sldId id="262" r:id="rId18"/>
    <p:sldId id="289" r:id="rId19"/>
    <p:sldId id="288" r:id="rId20"/>
    <p:sldId id="263" r:id="rId21"/>
    <p:sldId id="264" r:id="rId22"/>
    <p:sldId id="290" r:id="rId23"/>
    <p:sldId id="291" r:id="rId24"/>
    <p:sldId id="265" r:id="rId25"/>
    <p:sldId id="292" r:id="rId26"/>
    <p:sldId id="266" r:id="rId27"/>
    <p:sldId id="296" r:id="rId28"/>
    <p:sldId id="297" r:id="rId29"/>
    <p:sldId id="267" r:id="rId30"/>
    <p:sldId id="268" r:id="rId31"/>
    <p:sldId id="269" r:id="rId32"/>
    <p:sldId id="270" r:id="rId33"/>
    <p:sldId id="298" r:id="rId34"/>
    <p:sldId id="299" r:id="rId35"/>
    <p:sldId id="271" r:id="rId36"/>
    <p:sldId id="272" r:id="rId37"/>
    <p:sldId id="273" r:id="rId38"/>
    <p:sldId id="274" r:id="rId39"/>
    <p:sldId id="275" r:id="rId40"/>
    <p:sldId id="276" r:id="rId41"/>
    <p:sldId id="277" r:id="rId42"/>
    <p:sldId id="278" r:id="rId43"/>
    <p:sldId id="279" r:id="rId44"/>
    <p:sldId id="29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5521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1250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9197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8384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1918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47796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77267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95295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9133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3765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376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212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685331" y="3051013"/>
            <a:ext cx="3829520"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4629150" y="3051013"/>
            <a:ext cx="382905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9191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068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7696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5947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8696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12/1/2017</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84152286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B81F4B-5305-40F3-A9CC-25D7632BE67E}"/>
              </a:ext>
            </a:extLst>
          </p:cNvPr>
          <p:cNvPicPr>
            <a:picLocks noChangeAspect="1"/>
          </p:cNvPicPr>
          <p:nvPr/>
        </p:nvPicPr>
        <p:blipFill>
          <a:blip r:embed="rId2"/>
          <a:stretch>
            <a:fillRect/>
          </a:stretch>
        </p:blipFill>
        <p:spPr>
          <a:xfrm>
            <a:off x="-1774758" y="-569843"/>
            <a:ext cx="9840536" cy="2703444"/>
          </a:xfrm>
          <a:prstGeom prst="rect">
            <a:avLst/>
          </a:prstGeom>
        </p:spPr>
      </p:pic>
      <p:pic>
        <p:nvPicPr>
          <p:cNvPr id="7" name="Imagen 6">
            <a:extLst>
              <a:ext uri="{FF2B5EF4-FFF2-40B4-BE49-F238E27FC236}">
                <a16:creationId xmlns:a16="http://schemas.microsoft.com/office/drawing/2014/main" id="{BAF95ACF-7315-45D1-8E07-9A2B195F275D}"/>
              </a:ext>
            </a:extLst>
          </p:cNvPr>
          <p:cNvPicPr>
            <a:picLocks noChangeAspect="1"/>
          </p:cNvPicPr>
          <p:nvPr/>
        </p:nvPicPr>
        <p:blipFill>
          <a:blip r:embed="rId3"/>
          <a:stretch>
            <a:fillRect/>
          </a:stretch>
        </p:blipFill>
        <p:spPr>
          <a:xfrm>
            <a:off x="2027584" y="1789044"/>
            <a:ext cx="6289986" cy="4973477"/>
          </a:xfrm>
          <a:prstGeom prst="rect">
            <a:avLst/>
          </a:prstGeom>
        </p:spPr>
      </p:pic>
    </p:spTree>
    <p:extLst>
      <p:ext uri="{BB962C8B-B14F-4D97-AF65-F5344CB8AC3E}">
        <p14:creationId xmlns:p14="http://schemas.microsoft.com/office/powerpoint/2010/main" val="403086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4AAB08E-781B-4E29-8E89-63692BD04F6D}"/>
              </a:ext>
            </a:extLst>
          </p:cNvPr>
          <p:cNvSpPr/>
          <p:nvPr/>
        </p:nvSpPr>
        <p:spPr>
          <a:xfrm>
            <a:off x="781877" y="1085526"/>
            <a:ext cx="7871791" cy="4216539"/>
          </a:xfrm>
          <a:prstGeom prst="rect">
            <a:avLst/>
          </a:prstGeom>
        </p:spPr>
        <p:txBody>
          <a:bodyPr wrap="square">
            <a:spAutoFit/>
          </a:bodyPr>
          <a:lstStyle/>
          <a:p>
            <a:endParaRPr lang="es-ES" sz="2800" dirty="0"/>
          </a:p>
          <a:p>
            <a:pPr algn="ctr"/>
            <a:r>
              <a:rPr lang="es-ES" sz="4800" dirty="0"/>
              <a:t>“</a:t>
            </a:r>
            <a:r>
              <a:rPr lang="es-ES" sz="4800" b="1" i="1" dirty="0"/>
              <a:t>Orando en todo tiempo con toda oración y súplica en el Espíritu, y velando en ello con toda </a:t>
            </a:r>
            <a:r>
              <a:rPr lang="es-ES" sz="4800" b="1" i="1" u="sng" dirty="0">
                <a:effectLst>
                  <a:outerShdw blurRad="38100" dist="38100" dir="2700000" algn="tl">
                    <a:srgbClr val="000000">
                      <a:alpha val="43137"/>
                    </a:srgbClr>
                  </a:outerShdw>
                </a:effectLst>
              </a:rPr>
              <a:t>perseverancia</a:t>
            </a:r>
            <a:r>
              <a:rPr lang="es-ES" sz="4800" b="1" i="1" dirty="0"/>
              <a:t> y súplica por todos los santos</a:t>
            </a:r>
            <a:r>
              <a:rPr lang="es-ES" sz="4800" dirty="0"/>
              <a:t>” </a:t>
            </a:r>
            <a:r>
              <a:rPr lang="es-ES" sz="4800" b="1" dirty="0">
                <a:solidFill>
                  <a:srgbClr val="0070C0"/>
                </a:solidFill>
              </a:rPr>
              <a:t>Efesios 6.18</a:t>
            </a:r>
          </a:p>
        </p:txBody>
      </p:sp>
      <p:sp>
        <p:nvSpPr>
          <p:cNvPr id="3" name="Título 1">
            <a:extLst>
              <a:ext uri="{FF2B5EF4-FFF2-40B4-BE49-F238E27FC236}">
                <a16:creationId xmlns:a16="http://schemas.microsoft.com/office/drawing/2014/main" id="{4C83ACBF-ACB3-4134-9F95-B7D398ED35C2}"/>
              </a:ext>
            </a:extLst>
          </p:cNvPr>
          <p:cNvSpPr>
            <a:spLocks noGrp="1"/>
          </p:cNvSpPr>
          <p:nvPr>
            <p:ph type="title"/>
          </p:nvPr>
        </p:nvSpPr>
        <p:spPr>
          <a:xfrm>
            <a:off x="937121" y="234207"/>
            <a:ext cx="7773338" cy="93198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5400" b="1" cap="none" dirty="0">
                <a:ln/>
                <a:solidFill>
                  <a:schemeClr val="accent6">
                    <a:lumMod val="75000"/>
                  </a:schemeClr>
                </a:solidFill>
              </a:rPr>
              <a:t>¿Qué es la perseverancia?</a:t>
            </a:r>
          </a:p>
        </p:txBody>
      </p:sp>
    </p:spTree>
    <p:extLst>
      <p:ext uri="{BB962C8B-B14F-4D97-AF65-F5344CB8AC3E}">
        <p14:creationId xmlns:p14="http://schemas.microsoft.com/office/powerpoint/2010/main" val="387350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23BF222-3E9E-4A2C-9949-FEA6056BF01D}"/>
              </a:ext>
            </a:extLst>
          </p:cNvPr>
          <p:cNvSpPr/>
          <p:nvPr/>
        </p:nvSpPr>
        <p:spPr>
          <a:xfrm>
            <a:off x="410817" y="1133856"/>
            <a:ext cx="8358807" cy="5632311"/>
          </a:xfrm>
          <a:prstGeom prst="rect">
            <a:avLst/>
          </a:prstGeom>
        </p:spPr>
        <p:txBody>
          <a:bodyPr wrap="square">
            <a:spAutoFit/>
          </a:bodyPr>
          <a:lstStyle/>
          <a:p>
            <a:pPr algn="ctr"/>
            <a:r>
              <a:rPr lang="es-ES" sz="4000" dirty="0">
                <a:latin typeface="Abadi MT Condensed Extra Bold" panose="020B0A06030101010103" pitchFamily="34" charset="0"/>
              </a:rPr>
              <a:t>Se usa en Marcos_3:9 </a:t>
            </a:r>
          </a:p>
          <a:p>
            <a:r>
              <a:rPr lang="es-ES" sz="4000" dirty="0">
                <a:latin typeface="Abadi MT Condensed Extra Bold" panose="020B0A06030101010103" pitchFamily="34" charset="0"/>
              </a:rPr>
              <a:t>“</a:t>
            </a:r>
            <a:r>
              <a:rPr lang="es-ES" sz="4000" b="1" i="1" dirty="0">
                <a:solidFill>
                  <a:srgbClr val="002060"/>
                </a:solidFill>
                <a:latin typeface="Abadi MT Condensed Extra Bold" panose="020B0A06030101010103" pitchFamily="34" charset="0"/>
              </a:rPr>
              <a:t>Y dijo a sus discípulos que le tuviesen siempre lista la barca, a causa del gentío, para que no le oprimiesen</a:t>
            </a:r>
            <a:r>
              <a:rPr lang="es-ES" sz="4000" dirty="0">
                <a:latin typeface="Abadi MT Condensed Extra Bold" panose="020B0A06030101010103" pitchFamily="34" charset="0"/>
              </a:rPr>
              <a:t>”  </a:t>
            </a:r>
          </a:p>
          <a:p>
            <a:endParaRPr lang="es-ES" sz="3600" dirty="0">
              <a:latin typeface="Abadi MT Condensed Extra Bold" panose="020B0A06030101010103" pitchFamily="34" charset="0"/>
            </a:endParaRPr>
          </a:p>
          <a:p>
            <a:r>
              <a:rPr lang="es-ES" sz="4000" dirty="0">
                <a:latin typeface="Abadi MT Condensed Extra Bold" panose="020B0A06030101010103" pitchFamily="34" charset="0"/>
              </a:rPr>
              <a:t>Para describir a un esquife esperando tranquilamente el momento conveniente para alejar a Jesús de la agitada multitud.</a:t>
            </a:r>
            <a:endParaRPr lang="es-ES" sz="4000" b="1" dirty="0">
              <a:solidFill>
                <a:srgbClr val="0070C0"/>
              </a:solidFill>
              <a:latin typeface="Abadi MT Condensed Extra Bold" panose="020B0A06030101010103" pitchFamily="34" charset="0"/>
            </a:endParaRPr>
          </a:p>
        </p:txBody>
      </p:sp>
      <p:sp>
        <p:nvSpPr>
          <p:cNvPr id="5" name="Título 1">
            <a:extLst>
              <a:ext uri="{FF2B5EF4-FFF2-40B4-BE49-F238E27FC236}">
                <a16:creationId xmlns:a16="http://schemas.microsoft.com/office/drawing/2014/main" id="{30AB05E2-5DD2-4557-B23C-DC9300EFDA34}"/>
              </a:ext>
            </a:extLst>
          </p:cNvPr>
          <p:cNvSpPr>
            <a:spLocks noGrp="1"/>
          </p:cNvSpPr>
          <p:nvPr>
            <p:ph type="title"/>
          </p:nvPr>
        </p:nvSpPr>
        <p:spPr>
          <a:xfrm>
            <a:off x="996286" y="201870"/>
            <a:ext cx="7773338" cy="93198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5400" b="1" cap="none" dirty="0">
                <a:ln/>
                <a:solidFill>
                  <a:schemeClr val="accent1"/>
                </a:solidFill>
              </a:rPr>
              <a:t>¿Qué es la perseverancia?</a:t>
            </a:r>
          </a:p>
        </p:txBody>
      </p:sp>
    </p:spTree>
    <p:extLst>
      <p:ext uri="{BB962C8B-B14F-4D97-AF65-F5344CB8AC3E}">
        <p14:creationId xmlns:p14="http://schemas.microsoft.com/office/powerpoint/2010/main" val="242137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48853-1452-483E-B355-B97A8EECF448}"/>
              </a:ext>
            </a:extLst>
          </p:cNvPr>
          <p:cNvSpPr>
            <a:spLocks noGrp="1"/>
          </p:cNvSpPr>
          <p:nvPr>
            <p:ph type="title"/>
          </p:nvPr>
        </p:nvSpPr>
        <p:spPr>
          <a:xfrm>
            <a:off x="938251" y="171435"/>
            <a:ext cx="7773338" cy="1596177"/>
          </a:xfrm>
        </p:spPr>
        <p:txBody>
          <a:bodyPr>
            <a:noAutofit/>
          </a:bodyPr>
          <a:lstStyle/>
          <a:p>
            <a:r>
              <a:rPr lang="es-ES" sz="72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Nuestra reflexión de perseverancia</a:t>
            </a:r>
          </a:p>
        </p:txBody>
      </p:sp>
      <p:sp>
        <p:nvSpPr>
          <p:cNvPr id="4" name="Rectángulo 3">
            <a:extLst>
              <a:ext uri="{FF2B5EF4-FFF2-40B4-BE49-F238E27FC236}">
                <a16:creationId xmlns:a16="http://schemas.microsoft.com/office/drawing/2014/main" id="{091E23F5-6B21-4C92-B9F5-07219991F980}"/>
              </a:ext>
            </a:extLst>
          </p:cNvPr>
          <p:cNvSpPr/>
          <p:nvPr/>
        </p:nvSpPr>
        <p:spPr>
          <a:xfrm>
            <a:off x="432411" y="2089424"/>
            <a:ext cx="8279178" cy="3416320"/>
          </a:xfrm>
          <a:prstGeom prst="rect">
            <a:avLst/>
          </a:prstGeom>
        </p:spPr>
        <p:txBody>
          <a:bodyPr wrap="square">
            <a:spAutoFit/>
          </a:bodyPr>
          <a:lstStyle/>
          <a:p>
            <a:pPr algn="ctr"/>
            <a:r>
              <a:rPr lang="es-SV" sz="5400" b="1" dirty="0">
                <a:effectLst>
                  <a:outerShdw blurRad="38100" dist="38100" dir="2700000" algn="tl">
                    <a:srgbClr val="000000">
                      <a:alpha val="43137"/>
                    </a:srgbClr>
                  </a:outerShdw>
                </a:effectLst>
                <a:latin typeface="Arial Narrow" panose="020B0606020202030204" pitchFamily="34" charset="0"/>
              </a:rPr>
              <a:t>Velad, estad firmes en la fe; portaos varonilmente, y esforzaos. </a:t>
            </a:r>
            <a:r>
              <a:rPr lang="es-SV" sz="5400" b="1" dirty="0">
                <a:solidFill>
                  <a:prstClr val="black"/>
                </a:solidFill>
                <a:effectLst>
                  <a:outerShdw blurRad="38100" dist="38100" dir="2700000" algn="tl">
                    <a:srgbClr val="000000">
                      <a:alpha val="43137"/>
                    </a:srgbClr>
                  </a:outerShdw>
                </a:effectLst>
                <a:latin typeface="Arial Narrow" panose="020B0606020202030204" pitchFamily="34" charset="0"/>
              </a:rPr>
              <a:t> Todas vuestras cosas sean hechas con amor. </a:t>
            </a:r>
          </a:p>
        </p:txBody>
      </p:sp>
      <p:sp>
        <p:nvSpPr>
          <p:cNvPr id="5" name="Rectángulo 4">
            <a:extLst>
              <a:ext uri="{FF2B5EF4-FFF2-40B4-BE49-F238E27FC236}">
                <a16:creationId xmlns:a16="http://schemas.microsoft.com/office/drawing/2014/main" id="{7B72C6D6-A2B6-40DD-BA08-CB4A1D61A14B}"/>
              </a:ext>
            </a:extLst>
          </p:cNvPr>
          <p:cNvSpPr/>
          <p:nvPr/>
        </p:nvSpPr>
        <p:spPr>
          <a:xfrm>
            <a:off x="1260837" y="5505744"/>
            <a:ext cx="6622326" cy="923330"/>
          </a:xfrm>
          <a:prstGeom prst="rect">
            <a:avLst/>
          </a:prstGeom>
          <a:noFill/>
        </p:spPr>
        <p:txBody>
          <a:bodyPr wrap="none" lIns="91440" tIns="45720" rIns="91440" bIns="45720">
            <a:spAutoFit/>
          </a:bodyPr>
          <a:lstStyle/>
          <a:p>
            <a:pPr algn="ctr"/>
            <a:r>
              <a:rPr lang="es-ES" sz="5400" b="1" cap="none" spc="0" dirty="0">
                <a:ln w="0"/>
                <a:solidFill>
                  <a:schemeClr val="accent1">
                    <a:lumMod val="50000"/>
                  </a:schemeClr>
                </a:solidFill>
                <a:effectLst>
                  <a:reflection blurRad="6350" stA="53000" endA="300" endPos="35500" dir="5400000" sy="-90000" algn="bl" rotWithShape="0"/>
                </a:effectLst>
              </a:rPr>
              <a:t>1ª Corintios 16.13 - 14</a:t>
            </a:r>
          </a:p>
        </p:txBody>
      </p:sp>
    </p:spTree>
    <p:extLst>
      <p:ext uri="{BB962C8B-B14F-4D97-AF65-F5344CB8AC3E}">
        <p14:creationId xmlns:p14="http://schemas.microsoft.com/office/powerpoint/2010/main" val="26165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609600" y="1842053"/>
            <a:ext cx="7924800" cy="5509200"/>
          </a:xfrm>
          <a:prstGeom prst="rect">
            <a:avLst/>
          </a:prstGeom>
        </p:spPr>
        <p:txBody>
          <a:bodyPr wrap="square">
            <a:spAutoFit/>
          </a:bodyPr>
          <a:lstStyle/>
          <a:p>
            <a:r>
              <a:rPr lang="es-ES" sz="4400" dirty="0">
                <a:latin typeface="Abadi MT Condensed Extra Bold" panose="020B0A06030101010103" pitchFamily="34" charset="0"/>
              </a:rPr>
              <a:t>La relación con la idea de constancia, paciencia, persistencia, se confirma por el uso del verbo </a:t>
            </a:r>
            <a:r>
              <a:rPr lang="es-ES" sz="4400" dirty="0" err="1">
                <a:latin typeface="Abadi MT Condensed Extra Bold" panose="020B0A06030101010103" pitchFamily="34" charset="0"/>
              </a:rPr>
              <a:t>proskartereo</a:t>
            </a:r>
            <a:r>
              <a:rPr lang="es-ES" sz="4400" dirty="0">
                <a:latin typeface="Abadi MT Condensed Extra Bold" panose="020B0A06030101010103" pitchFamily="34" charset="0"/>
              </a:rPr>
              <a:t>µ, que significa: atender constantemente, continuar sin desvíos, adherirse firmemente, agarrarse bien de. </a:t>
            </a:r>
          </a:p>
          <a:p>
            <a:endParaRPr lang="es-ES" sz="4400" dirty="0">
              <a:latin typeface="Abadi MT Condensed Extra Bold" panose="020B0A06030101010103" pitchFamily="34" charset="0"/>
            </a:endParaRPr>
          </a:p>
        </p:txBody>
      </p:sp>
      <p:sp>
        <p:nvSpPr>
          <p:cNvPr id="3" name="Título 1">
            <a:extLst>
              <a:ext uri="{FF2B5EF4-FFF2-40B4-BE49-F238E27FC236}">
                <a16:creationId xmlns:a16="http://schemas.microsoft.com/office/drawing/2014/main" id="{CB1235A8-A846-45E9-ADB3-52BE4124631D}"/>
              </a:ext>
            </a:extLst>
          </p:cNvPr>
          <p:cNvSpPr>
            <a:spLocks noGrp="1"/>
          </p:cNvSpPr>
          <p:nvPr>
            <p:ph type="title"/>
          </p:nvPr>
        </p:nvSpPr>
        <p:spPr>
          <a:xfrm>
            <a:off x="251791" y="234206"/>
            <a:ext cx="8680174" cy="171386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5400" cap="none" dirty="0">
                <a:ln/>
                <a:solidFill>
                  <a:srgbClr val="0070C0"/>
                </a:solidFill>
                <a:latin typeface="Berlin Sans FB Demi" panose="020E0802020502020306" pitchFamily="34" charset="0"/>
              </a:rPr>
              <a:t>¿Cómo entender la perseverancia?</a:t>
            </a:r>
          </a:p>
        </p:txBody>
      </p:sp>
    </p:spTree>
    <p:extLst>
      <p:ext uri="{BB962C8B-B14F-4D97-AF65-F5344CB8AC3E}">
        <p14:creationId xmlns:p14="http://schemas.microsoft.com/office/powerpoint/2010/main" val="12181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guardas cornelio biblia">
            <a:extLst>
              <a:ext uri="{FF2B5EF4-FFF2-40B4-BE49-F238E27FC236}">
                <a16:creationId xmlns:a16="http://schemas.microsoft.com/office/drawing/2014/main" id="{3002B85B-1059-4FA2-B742-57FFA36C4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2" y="0"/>
            <a:ext cx="9098563" cy="6858001"/>
          </a:xfrm>
          <a:prstGeom prst="rect">
            <a:avLst/>
          </a:prstGeom>
          <a:noFill/>
          <a:effectLst>
            <a:glow rad="127000">
              <a:schemeClr val="accent1">
                <a:alpha val="98000"/>
              </a:schemeClr>
            </a:glo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665EE85-18C7-445E-90FF-C31B8A1DE562}"/>
              </a:ext>
            </a:extLst>
          </p:cNvPr>
          <p:cNvSpPr/>
          <p:nvPr/>
        </p:nvSpPr>
        <p:spPr>
          <a:xfrm>
            <a:off x="22717" y="421269"/>
            <a:ext cx="1700066" cy="3416320"/>
          </a:xfrm>
          <a:prstGeom prst="rect">
            <a:avLst/>
          </a:prstGeom>
        </p:spPr>
        <p:txBody>
          <a:bodyPr wrap="square">
            <a:spAutoFit/>
          </a:bodyPr>
          <a:lstStyle/>
          <a:p>
            <a:r>
              <a:rPr lang="es-SV" sz="24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Para los soldados de la guardia personal de Cornelio que estaban a sus órdenes ininterrumpidamente. </a:t>
            </a:r>
          </a:p>
        </p:txBody>
      </p:sp>
      <p:sp>
        <p:nvSpPr>
          <p:cNvPr id="5" name="Rectángulo 4">
            <a:extLst>
              <a:ext uri="{FF2B5EF4-FFF2-40B4-BE49-F238E27FC236}">
                <a16:creationId xmlns:a16="http://schemas.microsoft.com/office/drawing/2014/main" id="{3C637886-49B0-4611-8652-2B4D9361A71C}"/>
              </a:ext>
            </a:extLst>
          </p:cNvPr>
          <p:cNvSpPr/>
          <p:nvPr/>
        </p:nvSpPr>
        <p:spPr>
          <a:xfrm>
            <a:off x="7101741" y="421269"/>
            <a:ext cx="1869982" cy="1938992"/>
          </a:xfrm>
          <a:prstGeom prst="rect">
            <a:avLst/>
          </a:prstGeom>
        </p:spPr>
        <p:txBody>
          <a:bodyPr wrap="square">
            <a:spAutoFit/>
          </a:bodyPr>
          <a:lstStyle/>
          <a:p>
            <a:r>
              <a:rPr lang="es-SV" sz="24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Es decir perseveraban siempre en su servicio con devoción.</a:t>
            </a:r>
            <a:endParaRPr lang="es-ES" sz="2400" dirty="0">
              <a:ln w="0"/>
              <a:solidFill>
                <a:schemeClr val="bg1"/>
              </a:solidFill>
              <a:effectLst>
                <a:outerShdw blurRad="38100" dist="19050" dir="2700000" algn="tl" rotWithShape="0">
                  <a:schemeClr val="dk1">
                    <a:alpha val="40000"/>
                  </a:schemeClr>
                </a:outerShdw>
              </a:effectLst>
            </a:endParaRPr>
          </a:p>
        </p:txBody>
      </p:sp>
      <p:sp>
        <p:nvSpPr>
          <p:cNvPr id="7" name="Título 1">
            <a:extLst>
              <a:ext uri="{FF2B5EF4-FFF2-40B4-BE49-F238E27FC236}">
                <a16:creationId xmlns:a16="http://schemas.microsoft.com/office/drawing/2014/main" id="{9401C7A2-2293-4D27-957D-737E915B5996}"/>
              </a:ext>
            </a:extLst>
          </p:cNvPr>
          <p:cNvSpPr>
            <a:spLocks noGrp="1"/>
          </p:cNvSpPr>
          <p:nvPr>
            <p:ph type="title"/>
          </p:nvPr>
        </p:nvSpPr>
        <p:spPr>
          <a:xfrm>
            <a:off x="685330" y="108828"/>
            <a:ext cx="7773338" cy="624883"/>
          </a:xfrm>
        </p:spPr>
        <p:txBody>
          <a:bodyPr>
            <a:normAutofit/>
          </a:bodyPr>
          <a:lstStyle/>
          <a:p>
            <a:r>
              <a:rPr lang="es-ES"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¿Qué es la perseverancia?</a:t>
            </a:r>
          </a:p>
        </p:txBody>
      </p:sp>
    </p:spTree>
    <p:extLst>
      <p:ext uri="{BB962C8B-B14F-4D97-AF65-F5344CB8AC3E}">
        <p14:creationId xmlns:p14="http://schemas.microsoft.com/office/powerpoint/2010/main" val="192691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159027" y="1662358"/>
            <a:ext cx="8570841" cy="4247317"/>
          </a:xfrm>
          <a:prstGeom prst="rect">
            <a:avLst/>
          </a:prstGeom>
        </p:spPr>
        <p:txBody>
          <a:bodyPr wrap="square">
            <a:spAutoFit/>
          </a:bodyPr>
          <a:lstStyle/>
          <a:p>
            <a:pPr algn="ctr"/>
            <a:r>
              <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Impact" panose="020B0806030902050204" pitchFamily="34" charset="0"/>
              </a:rPr>
              <a:t>“</a:t>
            </a: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Ido el ángel que hablaba con Cornelio, éste llamó a dos de sus criados, y a un </a:t>
            </a:r>
            <a:r>
              <a:rPr lang="es-ES" sz="54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devoto</a:t>
            </a:r>
            <a:r>
              <a:rPr lang="es-E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Berlin Sans FB Demi" panose="020E0802020502020306" pitchFamily="34" charset="0"/>
              </a:rPr>
              <a:t> soldado de los que le asistían</a:t>
            </a:r>
            <a:r>
              <a:rPr lang="es-E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Impact" panose="020B0806030902050204" pitchFamily="34" charset="0"/>
              </a:rPr>
              <a:t>” </a:t>
            </a:r>
          </a:p>
        </p:txBody>
      </p:sp>
      <p:sp>
        <p:nvSpPr>
          <p:cNvPr id="3" name="Título 1">
            <a:extLst>
              <a:ext uri="{FF2B5EF4-FFF2-40B4-BE49-F238E27FC236}">
                <a16:creationId xmlns:a16="http://schemas.microsoft.com/office/drawing/2014/main" id="{7A1B1427-6610-4C4E-B69E-FFFF339D5AE5}"/>
              </a:ext>
            </a:extLst>
          </p:cNvPr>
          <p:cNvSpPr>
            <a:spLocks noGrp="1"/>
          </p:cNvSpPr>
          <p:nvPr>
            <p:ph type="title"/>
          </p:nvPr>
        </p:nvSpPr>
        <p:spPr>
          <a:xfrm>
            <a:off x="956530" y="16339"/>
            <a:ext cx="7773338" cy="93198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5400" b="1" cap="none" dirty="0">
                <a:ln/>
                <a:solidFill>
                  <a:schemeClr val="accent1"/>
                </a:solidFill>
              </a:rPr>
              <a:t>¿Qué es la perseverancia?</a:t>
            </a:r>
          </a:p>
        </p:txBody>
      </p:sp>
      <p:sp>
        <p:nvSpPr>
          <p:cNvPr id="2" name="Rectángulo 1">
            <a:extLst>
              <a:ext uri="{FF2B5EF4-FFF2-40B4-BE49-F238E27FC236}">
                <a16:creationId xmlns:a16="http://schemas.microsoft.com/office/drawing/2014/main" id="{121FE2C8-67DB-42C7-BB52-3E74153F71BE}"/>
              </a:ext>
            </a:extLst>
          </p:cNvPr>
          <p:cNvSpPr/>
          <p:nvPr/>
        </p:nvSpPr>
        <p:spPr>
          <a:xfrm>
            <a:off x="3115802" y="948325"/>
            <a:ext cx="3454793" cy="830997"/>
          </a:xfrm>
          <a:prstGeom prst="rect">
            <a:avLst/>
          </a:prstGeom>
        </p:spPr>
        <p:txBody>
          <a:bodyPr wrap="none">
            <a:spAutoFit/>
          </a:bodyPr>
          <a:lstStyle/>
          <a:p>
            <a:pPr algn="ctr"/>
            <a:r>
              <a:rPr lang="es-E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mpact" panose="020B0806030902050204" pitchFamily="34" charset="0"/>
              </a:rPr>
              <a:t>Hechos_10:7 </a:t>
            </a:r>
          </a:p>
        </p:txBody>
      </p:sp>
      <p:sp>
        <p:nvSpPr>
          <p:cNvPr id="5" name="CuadroTexto 4">
            <a:extLst>
              <a:ext uri="{FF2B5EF4-FFF2-40B4-BE49-F238E27FC236}">
                <a16:creationId xmlns:a16="http://schemas.microsoft.com/office/drawing/2014/main" id="{566FE05D-98ED-4DBC-AC62-85C50F84DAE1}"/>
              </a:ext>
            </a:extLst>
          </p:cNvPr>
          <p:cNvSpPr txBox="1"/>
          <p:nvPr/>
        </p:nvSpPr>
        <p:spPr>
          <a:xfrm>
            <a:off x="159027" y="5195642"/>
            <a:ext cx="2464904" cy="1569660"/>
          </a:xfrm>
          <a:prstGeom prst="rect">
            <a:avLst/>
          </a:prstGeom>
          <a:noFill/>
        </p:spPr>
        <p:txBody>
          <a:bodyPr wrap="square" rtlCol="0">
            <a:spAutoFit/>
          </a:bodyPr>
          <a:lstStyle/>
          <a:p>
            <a:pPr algn="ctr"/>
            <a:r>
              <a:rPr lang="es-ES" sz="3200" b="1" dirty="0">
                <a:latin typeface="Arial" panose="020B0604020202020204" pitchFamily="34" charset="0"/>
                <a:cs typeface="Arial" panose="020B0604020202020204" pitchFamily="34" charset="0"/>
              </a:rPr>
              <a:t>Compárese 2ª Timoteo 2.3 – 4 </a:t>
            </a:r>
          </a:p>
        </p:txBody>
      </p:sp>
    </p:spTree>
    <p:extLst>
      <p:ext uri="{BB962C8B-B14F-4D97-AF65-F5344CB8AC3E}">
        <p14:creationId xmlns:p14="http://schemas.microsoft.com/office/powerpoint/2010/main" val="27587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niña orando">
            <a:extLst>
              <a:ext uri="{FF2B5EF4-FFF2-40B4-BE49-F238E27FC236}">
                <a16:creationId xmlns:a16="http://schemas.microsoft.com/office/drawing/2014/main" id="{476F3999-ADAA-4B56-B616-B6917836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6338" y="730311"/>
            <a:ext cx="3046862" cy="4983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1A188A5-96D5-4062-B967-3C2B93F68834}"/>
              </a:ext>
            </a:extLst>
          </p:cNvPr>
          <p:cNvSpPr/>
          <p:nvPr/>
        </p:nvSpPr>
        <p:spPr>
          <a:xfrm>
            <a:off x="191219" y="1234042"/>
            <a:ext cx="7495042" cy="4893647"/>
          </a:xfrm>
          <a:prstGeom prst="rect">
            <a:avLst/>
          </a:prstGeom>
        </p:spPr>
        <p:txBody>
          <a:bodyPr wrap="square">
            <a:spAutoFit/>
          </a:bodyPr>
          <a:lstStyle/>
          <a:p>
            <a:r>
              <a:rPr lang="es-ES" sz="4000" dirty="0">
                <a:latin typeface="Berlin Sans FB Demi" panose="020E0802020502020306" pitchFamily="34" charset="0"/>
              </a:rPr>
              <a:t>En su aplicación espiritual siempre tiene que ver con la perseverancia en la vida cristiana, particularmente en relación con la oración.</a:t>
            </a:r>
          </a:p>
          <a:p>
            <a:endParaRPr lang="es-ES" sz="1400" dirty="0"/>
          </a:p>
          <a:p>
            <a:pPr algn="ctr"/>
            <a:r>
              <a:rPr lang="es-ES" sz="3200" dirty="0"/>
              <a:t> </a:t>
            </a:r>
            <a:r>
              <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Tal como se muestra a continuación </a:t>
            </a:r>
            <a:endParaRPr lang="es-ES" sz="3200" b="1" dirty="0"/>
          </a:p>
        </p:txBody>
      </p:sp>
      <p:sp>
        <p:nvSpPr>
          <p:cNvPr id="3" name="Título 1">
            <a:extLst>
              <a:ext uri="{FF2B5EF4-FFF2-40B4-BE49-F238E27FC236}">
                <a16:creationId xmlns:a16="http://schemas.microsoft.com/office/drawing/2014/main" id="{0E38B60D-CBA6-474B-AB37-ACFB9FB3B9F1}"/>
              </a:ext>
            </a:extLst>
          </p:cNvPr>
          <p:cNvSpPr>
            <a:spLocks noGrp="1"/>
          </p:cNvSpPr>
          <p:nvPr>
            <p:ph type="title"/>
          </p:nvPr>
        </p:nvSpPr>
        <p:spPr>
          <a:xfrm>
            <a:off x="956530" y="387400"/>
            <a:ext cx="7773338" cy="931986"/>
          </a:xfrm>
        </p:spPr>
        <p:txBody>
          <a:bodyPr>
            <a:normAutofit/>
          </a:bodyPr>
          <a:lstStyle/>
          <a:p>
            <a:r>
              <a:rPr lang="es-ES" sz="54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la perseverancia?</a:t>
            </a:r>
          </a:p>
        </p:txBody>
      </p:sp>
    </p:spTree>
    <p:extLst>
      <p:ext uri="{BB962C8B-B14F-4D97-AF65-F5344CB8AC3E}">
        <p14:creationId xmlns:p14="http://schemas.microsoft.com/office/powerpoint/2010/main" val="21168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niña orando">
            <a:extLst>
              <a:ext uri="{FF2B5EF4-FFF2-40B4-BE49-F238E27FC236}">
                <a16:creationId xmlns:a16="http://schemas.microsoft.com/office/drawing/2014/main" id="{60B3FA18-BFF3-4945-A076-97CE446C7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896" y="24688"/>
            <a:ext cx="3046862" cy="498388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1A188A5-96D5-4062-B967-3C2B93F68834}"/>
              </a:ext>
            </a:extLst>
          </p:cNvPr>
          <p:cNvSpPr/>
          <p:nvPr/>
        </p:nvSpPr>
        <p:spPr>
          <a:xfrm>
            <a:off x="155243" y="1061138"/>
            <a:ext cx="6179296" cy="5078313"/>
          </a:xfrm>
          <a:prstGeom prst="rect">
            <a:avLst/>
          </a:prstGeom>
        </p:spPr>
        <p:txBody>
          <a:bodyPr wrap="square">
            <a:spAutoFit/>
          </a:bodyPr>
          <a:lstStyle/>
          <a:p>
            <a:r>
              <a:rPr lang="es-ES" sz="4400" dirty="0"/>
              <a:t>“</a:t>
            </a:r>
            <a:r>
              <a:rPr lang="es-ES" sz="4000" dirty="0">
                <a:latin typeface="Berlin Sans FB" panose="020E0602020502020306" pitchFamily="34" charset="0"/>
              </a:rPr>
              <a:t>Todos éstos perseveraban </a:t>
            </a:r>
            <a:r>
              <a:rPr lang="es-ES" sz="4000" dirty="0">
                <a:solidFill>
                  <a:srgbClr val="0070C0"/>
                </a:solidFill>
                <a:latin typeface="Berlin Sans FB" panose="020E0602020502020306" pitchFamily="34" charset="0"/>
              </a:rPr>
              <a:t>unánimes en oración y ruego</a:t>
            </a:r>
            <a:r>
              <a:rPr lang="es-ES" sz="4000" dirty="0">
                <a:latin typeface="Berlin Sans FB" panose="020E0602020502020306" pitchFamily="34" charset="0"/>
              </a:rPr>
              <a:t>, con las mujeres, y con María la madre de Jesús, y con sus hermanos. Y nosotros </a:t>
            </a:r>
            <a:r>
              <a:rPr lang="es-ES" sz="4000" dirty="0">
                <a:solidFill>
                  <a:srgbClr val="7030A0"/>
                </a:solidFill>
                <a:latin typeface="Berlin Sans FB" panose="020E0602020502020306" pitchFamily="34" charset="0"/>
              </a:rPr>
              <a:t>persistiremos en la oración </a:t>
            </a:r>
            <a:r>
              <a:rPr lang="es-ES" sz="4000" dirty="0">
                <a:latin typeface="Berlin Sans FB" panose="020E0602020502020306" pitchFamily="34" charset="0"/>
              </a:rPr>
              <a:t>y en el ministerio de la palabra</a:t>
            </a:r>
            <a:r>
              <a:rPr lang="es-ES" sz="4000" dirty="0">
                <a:latin typeface="Berlin Sans FB Demi" panose="020E0802020502020306" pitchFamily="34" charset="0"/>
              </a:rPr>
              <a:t>” </a:t>
            </a:r>
            <a:endParaRPr lang="es-ES" sz="4400" dirty="0">
              <a:latin typeface="Berlin Sans FB Demi" panose="020E0802020502020306" pitchFamily="34" charset="0"/>
            </a:endParaRPr>
          </a:p>
        </p:txBody>
      </p:sp>
      <p:sp>
        <p:nvSpPr>
          <p:cNvPr id="3" name="Rectángulo 2">
            <a:extLst>
              <a:ext uri="{FF2B5EF4-FFF2-40B4-BE49-F238E27FC236}">
                <a16:creationId xmlns:a16="http://schemas.microsoft.com/office/drawing/2014/main" id="{CD9B7229-A7CE-4A19-94A9-7F7694264BFB}"/>
              </a:ext>
            </a:extLst>
          </p:cNvPr>
          <p:cNvSpPr/>
          <p:nvPr/>
        </p:nvSpPr>
        <p:spPr>
          <a:xfrm>
            <a:off x="5257329" y="5355373"/>
            <a:ext cx="3886671" cy="584775"/>
          </a:xfrm>
          <a:prstGeom prst="rect">
            <a:avLst/>
          </a:prstGeom>
        </p:spPr>
        <p:txBody>
          <a:bodyPr wrap="square">
            <a:spAutoFit/>
          </a:bodyPr>
          <a:lstStyle/>
          <a:p>
            <a:pPr algn="ctr"/>
            <a:r>
              <a:rPr lang="es-ES" sz="3200" b="1" i="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Hechos_1:14; 6:4 </a:t>
            </a:r>
          </a:p>
        </p:txBody>
      </p:sp>
      <p:sp>
        <p:nvSpPr>
          <p:cNvPr id="6" name="Título 1">
            <a:extLst>
              <a:ext uri="{FF2B5EF4-FFF2-40B4-BE49-F238E27FC236}">
                <a16:creationId xmlns:a16="http://schemas.microsoft.com/office/drawing/2014/main" id="{CD1C84F7-C4FF-4A13-91D7-9DF473C15763}"/>
              </a:ext>
            </a:extLst>
          </p:cNvPr>
          <p:cNvSpPr>
            <a:spLocks noGrp="1"/>
          </p:cNvSpPr>
          <p:nvPr>
            <p:ph type="title"/>
          </p:nvPr>
        </p:nvSpPr>
        <p:spPr>
          <a:xfrm>
            <a:off x="426443" y="0"/>
            <a:ext cx="7773338" cy="931986"/>
          </a:xfrm>
        </p:spPr>
        <p:txBody>
          <a:bodyPr>
            <a:normAutofit/>
          </a:bodyPr>
          <a:lstStyle/>
          <a:p>
            <a:r>
              <a:rPr lang="es-ES" sz="54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¿Qué es la perseverancia?</a:t>
            </a:r>
          </a:p>
        </p:txBody>
      </p:sp>
      <p:sp>
        <p:nvSpPr>
          <p:cNvPr id="7" name="Rectángulo 6">
            <a:extLst>
              <a:ext uri="{FF2B5EF4-FFF2-40B4-BE49-F238E27FC236}">
                <a16:creationId xmlns:a16="http://schemas.microsoft.com/office/drawing/2014/main" id="{71756A11-9E7A-40DE-9626-9DA9B826A802}"/>
              </a:ext>
            </a:extLst>
          </p:cNvPr>
          <p:cNvSpPr/>
          <p:nvPr/>
        </p:nvSpPr>
        <p:spPr>
          <a:xfrm>
            <a:off x="1086678" y="6129893"/>
            <a:ext cx="6970643" cy="584775"/>
          </a:xfrm>
          <a:prstGeom prst="rect">
            <a:avLst/>
          </a:prstGeom>
        </p:spPr>
        <p:txBody>
          <a:bodyPr wrap="square">
            <a:spAutoFit/>
          </a:bodyPr>
          <a:lstStyle/>
          <a:p>
            <a:pPr algn="ctr"/>
            <a:r>
              <a:rPr lang="es-ES" sz="3200" b="1" i="1" dirty="0">
                <a:ln w="9525">
                  <a:solidFill>
                    <a:schemeClr val="bg1"/>
                  </a:solidFill>
                  <a:prstDash val="solid"/>
                </a:ln>
                <a:effectLst>
                  <a:outerShdw blurRad="12700" dist="38100" dir="2700000" algn="tl" rotWithShape="0">
                    <a:schemeClr val="bg1">
                      <a:lumMod val="50000"/>
                    </a:schemeClr>
                  </a:outerShdw>
                </a:effectLst>
                <a:latin typeface="Impact" panose="020B0806030902050204" pitchFamily="34" charset="0"/>
              </a:rPr>
              <a:t>Así era la vida de los primeros cristianos</a:t>
            </a:r>
          </a:p>
        </p:txBody>
      </p:sp>
    </p:spTree>
    <p:extLst>
      <p:ext uri="{BB962C8B-B14F-4D97-AF65-F5344CB8AC3E}">
        <p14:creationId xmlns:p14="http://schemas.microsoft.com/office/powerpoint/2010/main" val="25095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niña orando">
            <a:extLst>
              <a:ext uri="{FF2B5EF4-FFF2-40B4-BE49-F238E27FC236}">
                <a16:creationId xmlns:a16="http://schemas.microsoft.com/office/drawing/2014/main" id="{8D82C11B-E0CA-472D-B611-8AD2099A2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14" t="6956" r="5725" b="7826"/>
          <a:stretch/>
        </p:blipFill>
        <p:spPr bwMode="auto">
          <a:xfrm>
            <a:off x="-2246" y="-39142"/>
            <a:ext cx="914624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6DC36F6-55C9-4389-8F9A-5EB5A5E7CBFC}"/>
              </a:ext>
            </a:extLst>
          </p:cNvPr>
          <p:cNvSpPr/>
          <p:nvPr/>
        </p:nvSpPr>
        <p:spPr>
          <a:xfrm>
            <a:off x="5740437" y="-78284"/>
            <a:ext cx="3310798" cy="3785652"/>
          </a:xfrm>
          <a:prstGeom prst="rect">
            <a:avLst/>
          </a:prstGeom>
        </p:spPr>
        <p:txBody>
          <a:bodyPr wrap="square">
            <a:spAutoFit/>
          </a:bodyPr>
          <a:lstStyle/>
          <a:p>
            <a:r>
              <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Narrow" panose="020B0606020202030204" pitchFamily="34" charset="0"/>
              </a:rPr>
              <a:t>“También creyó Simón mismo, y habiéndose bautizado, estaba siempre con Felipe …</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Narrow" panose="020B0606020202030204" pitchFamily="34" charset="0"/>
              <a:cs typeface="Arial" panose="020B0604020202020204" pitchFamily="34" charset="0"/>
            </a:endParaRPr>
          </a:p>
        </p:txBody>
      </p:sp>
      <p:sp>
        <p:nvSpPr>
          <p:cNvPr id="5" name="Título 1">
            <a:extLst>
              <a:ext uri="{FF2B5EF4-FFF2-40B4-BE49-F238E27FC236}">
                <a16:creationId xmlns:a16="http://schemas.microsoft.com/office/drawing/2014/main" id="{2888B652-A744-4098-AF7B-6A615C1CCBD3}"/>
              </a:ext>
            </a:extLst>
          </p:cNvPr>
          <p:cNvSpPr>
            <a:spLocks noGrp="1"/>
          </p:cNvSpPr>
          <p:nvPr>
            <p:ph type="title"/>
          </p:nvPr>
        </p:nvSpPr>
        <p:spPr>
          <a:xfrm>
            <a:off x="92764" y="-39142"/>
            <a:ext cx="6016487" cy="1421666"/>
          </a:xfrm>
        </p:spPr>
        <p:txBody>
          <a:bodyPr>
            <a:noAutofit/>
          </a:bodyPr>
          <a:lstStyle/>
          <a:p>
            <a:r>
              <a:rPr lang="es-ES" sz="48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La perseverancia nos hace creyentes…</a:t>
            </a:r>
          </a:p>
        </p:txBody>
      </p:sp>
      <p:sp>
        <p:nvSpPr>
          <p:cNvPr id="6" name="Rectángulo 5">
            <a:extLst>
              <a:ext uri="{FF2B5EF4-FFF2-40B4-BE49-F238E27FC236}">
                <a16:creationId xmlns:a16="http://schemas.microsoft.com/office/drawing/2014/main" id="{B750CD0A-55CE-452F-A01B-14174D235F02}"/>
              </a:ext>
            </a:extLst>
          </p:cNvPr>
          <p:cNvSpPr/>
          <p:nvPr/>
        </p:nvSpPr>
        <p:spPr>
          <a:xfrm>
            <a:off x="2378765" y="5994936"/>
            <a:ext cx="2688557" cy="707886"/>
          </a:xfrm>
          <a:prstGeom prst="rect">
            <a:avLst/>
          </a:prstGeom>
        </p:spPr>
        <p:txBody>
          <a:bodyPr wrap="none">
            <a:spAutoFit/>
          </a:bodyPr>
          <a:lstStyle/>
          <a:p>
            <a:r>
              <a:rPr lang="es-ES" sz="40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cs typeface="Arial" panose="020B0604020202020204" pitchFamily="34" charset="0"/>
              </a:rPr>
              <a:t>Hechos 8.13</a:t>
            </a:r>
            <a:endParaRPr lang="es-ES" sz="40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endParaRPr>
          </a:p>
        </p:txBody>
      </p:sp>
      <p:sp>
        <p:nvSpPr>
          <p:cNvPr id="7" name="Rectángulo 6">
            <a:extLst>
              <a:ext uri="{FF2B5EF4-FFF2-40B4-BE49-F238E27FC236}">
                <a16:creationId xmlns:a16="http://schemas.microsoft.com/office/drawing/2014/main" id="{5E865C31-1272-4865-9605-623ED4684144}"/>
              </a:ext>
            </a:extLst>
          </p:cNvPr>
          <p:cNvSpPr/>
          <p:nvPr/>
        </p:nvSpPr>
        <p:spPr>
          <a:xfrm>
            <a:off x="92765" y="4303455"/>
            <a:ext cx="4572000" cy="2554545"/>
          </a:xfrm>
          <a:prstGeom prst="rect">
            <a:avLst/>
          </a:prstGeom>
        </p:spPr>
        <p:txBody>
          <a:bodyPr>
            <a:spAutoFit/>
          </a:bodyPr>
          <a:lstStyle/>
          <a:p>
            <a:r>
              <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Narrow" panose="020B0606020202030204" pitchFamily="34" charset="0"/>
              </a:rPr>
              <a:t>y viendo las señales y grandes milagros que se hacían, estaba atónito”</a:t>
            </a:r>
            <a:endParaRPr lang="es-ES" sz="4000" dirty="0"/>
          </a:p>
        </p:txBody>
      </p:sp>
    </p:spTree>
    <p:extLst>
      <p:ext uri="{BB962C8B-B14F-4D97-AF65-F5344CB8AC3E}">
        <p14:creationId xmlns:p14="http://schemas.microsoft.com/office/powerpoint/2010/main" val="11715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CC4B5CA-9157-4A24-ACE3-1AE1B7C377AA}"/>
              </a:ext>
            </a:extLst>
          </p:cNvPr>
          <p:cNvSpPr/>
          <p:nvPr/>
        </p:nvSpPr>
        <p:spPr>
          <a:xfrm>
            <a:off x="463826" y="1434959"/>
            <a:ext cx="8216348" cy="4401205"/>
          </a:xfrm>
          <a:prstGeom prst="rect">
            <a:avLst/>
          </a:prstGeom>
        </p:spPr>
        <p:txBody>
          <a:bodyPr wrap="square">
            <a:spAutoFit/>
          </a:bodyPr>
          <a:lstStyle/>
          <a:p>
            <a:r>
              <a:rPr lang="es-ES" sz="4000"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Gozosos en la esperanza; sufridos en la tribulación; </a:t>
            </a:r>
            <a:r>
              <a:rPr lang="es-ES" sz="4000" i="1"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constantes en la oración</a:t>
            </a:r>
            <a:r>
              <a:rPr lang="es-ES" sz="4000"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 Pues por esto pagáis también los tributos, porque son </a:t>
            </a:r>
            <a:r>
              <a:rPr lang="es-ES" sz="4000" i="1"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servidores de Dios que atienden continuamente</a:t>
            </a:r>
            <a:r>
              <a:rPr lang="es-ES" sz="4000"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 a esto mismo. Perseverad en la oración, </a:t>
            </a:r>
            <a:r>
              <a:rPr lang="es-ES" sz="4000" i="1"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velando </a:t>
            </a:r>
            <a:r>
              <a:rPr lang="es-ES" sz="4000" dirty="0">
                <a:ln w="0"/>
                <a:solidFill>
                  <a:srgbClr val="7030A0"/>
                </a:solidFill>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en ella con acción de gracias”.</a:t>
            </a:r>
          </a:p>
        </p:txBody>
      </p:sp>
      <p:sp>
        <p:nvSpPr>
          <p:cNvPr id="5" name="Rectángulo 4">
            <a:extLst>
              <a:ext uri="{FF2B5EF4-FFF2-40B4-BE49-F238E27FC236}">
                <a16:creationId xmlns:a16="http://schemas.microsoft.com/office/drawing/2014/main" id="{3D76030A-FEAC-4B18-A514-F123E10B6A05}"/>
              </a:ext>
            </a:extLst>
          </p:cNvPr>
          <p:cNvSpPr/>
          <p:nvPr/>
        </p:nvSpPr>
        <p:spPr>
          <a:xfrm>
            <a:off x="939768" y="5836164"/>
            <a:ext cx="7021794" cy="646331"/>
          </a:xfrm>
          <a:prstGeom prst="rect">
            <a:avLst/>
          </a:prstGeom>
        </p:spPr>
        <p:txBody>
          <a:bodyPr wrap="none">
            <a:spAutoFit/>
          </a:bodyPr>
          <a:lstStyle/>
          <a:p>
            <a:r>
              <a:rPr lang="es-ES" sz="3600" b="1" i="1" dirty="0"/>
              <a:t>Romanos_12:12; 13:6; Colosenses_4:2</a:t>
            </a:r>
            <a:endParaRPr lang="es-ES" sz="3600" dirty="0"/>
          </a:p>
        </p:txBody>
      </p:sp>
      <p:sp>
        <p:nvSpPr>
          <p:cNvPr id="6" name="Título 1">
            <a:extLst>
              <a:ext uri="{FF2B5EF4-FFF2-40B4-BE49-F238E27FC236}">
                <a16:creationId xmlns:a16="http://schemas.microsoft.com/office/drawing/2014/main" id="{17F3F208-4B99-4CCD-9D53-5174F502C89D}"/>
              </a:ext>
            </a:extLst>
          </p:cNvPr>
          <p:cNvSpPr>
            <a:spLocks noGrp="1"/>
          </p:cNvSpPr>
          <p:nvPr>
            <p:ph type="title"/>
          </p:nvPr>
        </p:nvSpPr>
        <p:spPr>
          <a:xfrm>
            <a:off x="1285461" y="133136"/>
            <a:ext cx="6944139" cy="1421666"/>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4800" b="1" cap="none" dirty="0">
                <a:ln/>
                <a:solidFill>
                  <a:schemeClr val="accent3"/>
                </a:solidFill>
                <a:latin typeface="Abadi MT Condensed Extra Bold" panose="020B0A06030101010103" pitchFamily="34" charset="0"/>
              </a:rPr>
              <a:t>La perseverancia nos trae alegría, esperanza y fe …</a:t>
            </a:r>
          </a:p>
        </p:txBody>
      </p:sp>
    </p:spTree>
    <p:extLst>
      <p:ext uri="{BB962C8B-B14F-4D97-AF65-F5344CB8AC3E}">
        <p14:creationId xmlns:p14="http://schemas.microsoft.com/office/powerpoint/2010/main" val="21153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35041C-6AD7-4B42-BBCC-02457723CB19}"/>
              </a:ext>
            </a:extLst>
          </p:cNvPr>
          <p:cNvSpPr>
            <a:spLocks noGrp="1"/>
          </p:cNvSpPr>
          <p:nvPr>
            <p:ph type="ctrTitle"/>
          </p:nvPr>
        </p:nvSpPr>
        <p:spPr>
          <a:xfrm>
            <a:off x="410816" y="1219201"/>
            <a:ext cx="8188119" cy="1212572"/>
          </a:xfrm>
        </p:spPr>
        <p:txBody>
          <a:bodyPr>
            <a:normAutofit/>
          </a:bodyPr>
          <a:lstStyle/>
          <a:p>
            <a:r>
              <a:rPr lang="es-ES" sz="8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Impact" panose="020B0806030902050204" pitchFamily="34" charset="0"/>
              </a:rPr>
              <a:t>LA PERSEVERANCIA</a:t>
            </a:r>
          </a:p>
        </p:txBody>
      </p:sp>
      <p:sp>
        <p:nvSpPr>
          <p:cNvPr id="6" name="CuadroTexto 5">
            <a:extLst>
              <a:ext uri="{FF2B5EF4-FFF2-40B4-BE49-F238E27FC236}">
                <a16:creationId xmlns:a16="http://schemas.microsoft.com/office/drawing/2014/main" id="{35919B26-5053-4A58-95B8-0AEEE7F958FA}"/>
              </a:ext>
            </a:extLst>
          </p:cNvPr>
          <p:cNvSpPr txBox="1"/>
          <p:nvPr/>
        </p:nvSpPr>
        <p:spPr>
          <a:xfrm>
            <a:off x="3140765" y="410818"/>
            <a:ext cx="5830957" cy="369332"/>
          </a:xfrm>
          <a:prstGeom prst="rect">
            <a:avLst/>
          </a:prstGeom>
          <a:noFill/>
        </p:spPr>
        <p:txBody>
          <a:bodyPr wrap="square" rtlCol="0">
            <a:spAutoFit/>
          </a:bodyPr>
          <a:lstStyle/>
          <a:p>
            <a:r>
              <a:rPr lang="es-ES" b="1" dirty="0">
                <a:latin typeface="Arial Narrow" panose="020B0606020202030204" pitchFamily="34" charset="0"/>
              </a:rPr>
              <a:t>IGLESIA DE CRISTO USULUTÁN – 05 DE NOVIEMBRE DE 2017</a:t>
            </a:r>
          </a:p>
        </p:txBody>
      </p:sp>
      <p:sp>
        <p:nvSpPr>
          <p:cNvPr id="7" name="Rectángulo 6">
            <a:extLst>
              <a:ext uri="{FF2B5EF4-FFF2-40B4-BE49-F238E27FC236}">
                <a16:creationId xmlns:a16="http://schemas.microsoft.com/office/drawing/2014/main" id="{7DA2E870-E3DE-4D13-B8AB-E516C6B25855}"/>
              </a:ext>
            </a:extLst>
          </p:cNvPr>
          <p:cNvSpPr/>
          <p:nvPr/>
        </p:nvSpPr>
        <p:spPr>
          <a:xfrm>
            <a:off x="787638" y="2870824"/>
            <a:ext cx="7084153" cy="3477875"/>
          </a:xfrm>
          <a:prstGeom prst="rect">
            <a:avLst/>
          </a:prstGeom>
        </p:spPr>
        <p:txBody>
          <a:bodyPr wrap="square">
            <a:spAutoFit/>
          </a:bodyPr>
          <a:lstStyle/>
          <a:p>
            <a:pPr algn="ctr"/>
            <a:r>
              <a:rPr lang="es-SV" sz="4400" dirty="0">
                <a:ln w="0"/>
                <a:effectLst>
                  <a:outerShdw blurRad="38100" dist="19050" dir="2700000" algn="tl" rotWithShape="0">
                    <a:schemeClr val="dk1">
                      <a:alpha val="40000"/>
                    </a:schemeClr>
                  </a:outerShdw>
                </a:effectLst>
                <a:latin typeface="Abadi MT Condensed Extra Bold" panose="020B0A06030101010103" pitchFamily="34" charset="0"/>
              </a:rPr>
              <a:t>“Orando en todo tiempo con toda oración y súplica en el Espíritu, y velando en ello con toda perseverancia y súplica por todos los santos”</a:t>
            </a:r>
            <a:endParaRPr lang="es-ES" sz="44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8" name="CuadroTexto 7">
            <a:extLst>
              <a:ext uri="{FF2B5EF4-FFF2-40B4-BE49-F238E27FC236}">
                <a16:creationId xmlns:a16="http://schemas.microsoft.com/office/drawing/2014/main" id="{6C8DFC86-9EFB-4A60-A455-6D795CF16E1C}"/>
              </a:ext>
            </a:extLst>
          </p:cNvPr>
          <p:cNvSpPr txBox="1"/>
          <p:nvPr/>
        </p:nvSpPr>
        <p:spPr>
          <a:xfrm>
            <a:off x="3140765" y="2224493"/>
            <a:ext cx="3405809" cy="646331"/>
          </a:xfrm>
          <a:prstGeom prst="rect">
            <a:avLst/>
          </a:prstGeom>
          <a:noFill/>
        </p:spPr>
        <p:txBody>
          <a:bodyPr wrap="square" rtlCol="0">
            <a:spAutoFit/>
          </a:bodyPr>
          <a:lstStyle/>
          <a:p>
            <a:r>
              <a:rPr lang="es-ES" sz="3600" dirty="0">
                <a:ln w="0"/>
                <a:effectLst>
                  <a:outerShdw blurRad="38100" dist="19050" dir="2700000" algn="tl" rotWithShape="0">
                    <a:schemeClr val="dk1">
                      <a:alpha val="40000"/>
                    </a:schemeClr>
                  </a:outerShdw>
                </a:effectLst>
                <a:latin typeface="Abadi MT Condensed Extra Bold" panose="020B0A06030101010103" pitchFamily="34" charset="0"/>
                <a:cs typeface="Arial" panose="020B0604020202020204" pitchFamily="34" charset="0"/>
              </a:rPr>
              <a:t>EFESIOS 6.18</a:t>
            </a:r>
          </a:p>
        </p:txBody>
      </p:sp>
    </p:spTree>
    <p:extLst>
      <p:ext uri="{BB962C8B-B14F-4D97-AF65-F5344CB8AC3E}">
        <p14:creationId xmlns:p14="http://schemas.microsoft.com/office/powerpoint/2010/main" val="4294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659295" y="2781934"/>
            <a:ext cx="7825409" cy="3970318"/>
          </a:xfrm>
          <a:prstGeom prst="rect">
            <a:avLst/>
          </a:prstGeom>
        </p:spPr>
        <p:txBody>
          <a:bodyPr wrap="square">
            <a:spAutoFit/>
          </a:bodyPr>
          <a:lstStyle/>
          <a:p>
            <a:pPr algn="ctr"/>
            <a:r>
              <a:rPr lang="es-ES" sz="36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Existe un trasfondo doctrinal respecto a este término en el Nuevo Testamento. Se relaciona siempre con la continua y paciente dependencia del cristiano de Cristo. La parábola de nuestro Señor referente a la viuda insistente constituye el ejemplo más pertinente. </a:t>
            </a:r>
          </a:p>
        </p:txBody>
      </p:sp>
      <p:sp>
        <p:nvSpPr>
          <p:cNvPr id="3" name="Título 1">
            <a:extLst>
              <a:ext uri="{FF2B5EF4-FFF2-40B4-BE49-F238E27FC236}">
                <a16:creationId xmlns:a16="http://schemas.microsoft.com/office/drawing/2014/main" id="{1668A3F7-53EC-4FA3-BB3B-54A2FE30ED76}"/>
              </a:ext>
            </a:extLst>
          </p:cNvPr>
          <p:cNvSpPr>
            <a:spLocks noGrp="1"/>
          </p:cNvSpPr>
          <p:nvPr>
            <p:ph type="title"/>
          </p:nvPr>
        </p:nvSpPr>
        <p:spPr>
          <a:xfrm>
            <a:off x="659295" y="0"/>
            <a:ext cx="8272670" cy="2781933"/>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4800" b="1" cap="none" dirty="0">
                <a:ln/>
                <a:solidFill>
                  <a:schemeClr val="accent3"/>
                </a:solidFill>
                <a:latin typeface="Abadi MT Condensed Extra Bold" panose="020B0A06030101010103" pitchFamily="34" charset="0"/>
              </a:rPr>
              <a:t>La perseverancia nos permite depender siempre de la fuente…de todo poder que es Dios.</a:t>
            </a:r>
          </a:p>
        </p:txBody>
      </p:sp>
    </p:spTree>
    <p:extLst>
      <p:ext uri="{BB962C8B-B14F-4D97-AF65-F5344CB8AC3E}">
        <p14:creationId xmlns:p14="http://schemas.microsoft.com/office/powerpoint/2010/main" val="10176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n relacionada">
            <a:extLst>
              <a:ext uri="{FF2B5EF4-FFF2-40B4-BE49-F238E27FC236}">
                <a16:creationId xmlns:a16="http://schemas.microsoft.com/office/drawing/2014/main" id="{AAB2AF77-E52F-450A-BE66-2AF1904E4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616" y="1487436"/>
            <a:ext cx="4406348" cy="440634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1A188A5-96D5-4062-B967-3C2B93F68834}"/>
              </a:ext>
            </a:extLst>
          </p:cNvPr>
          <p:cNvSpPr/>
          <p:nvPr/>
        </p:nvSpPr>
        <p:spPr>
          <a:xfrm>
            <a:off x="212036" y="1243058"/>
            <a:ext cx="4406348" cy="3785652"/>
          </a:xfrm>
          <a:prstGeom prst="rect">
            <a:avLst/>
          </a:prstGeom>
        </p:spPr>
        <p:txBody>
          <a:bodyPr wrap="square">
            <a:spAutoFit/>
          </a:bodyPr>
          <a:lstStyle/>
          <a:p>
            <a:r>
              <a:rPr lang="es-ES" sz="4000" dirty="0">
                <a:latin typeface="Abadi MT Condensed Extra Bold" panose="020B0A06030101010103" pitchFamily="34" charset="0"/>
              </a:rPr>
              <a:t>También les refirió Jesús una parábola sobre la necesidad de orar siempre, y </a:t>
            </a:r>
            <a:r>
              <a:rPr lang="es-ES" sz="4000" b="1" dirty="0">
                <a:latin typeface="Abadi MT Condensed Extra Bold" panose="020B0A06030101010103" pitchFamily="34" charset="0"/>
              </a:rPr>
              <a:t>no desmayar</a:t>
            </a:r>
            <a:r>
              <a:rPr lang="es-ES" sz="4000" dirty="0">
                <a:latin typeface="Abadi MT Condensed Extra Bold" panose="020B0A06030101010103" pitchFamily="34" charset="0"/>
              </a:rPr>
              <a:t>,  diciendo:</a:t>
            </a:r>
          </a:p>
        </p:txBody>
      </p:sp>
      <p:sp>
        <p:nvSpPr>
          <p:cNvPr id="3" name="Título 1">
            <a:extLst>
              <a:ext uri="{FF2B5EF4-FFF2-40B4-BE49-F238E27FC236}">
                <a16:creationId xmlns:a16="http://schemas.microsoft.com/office/drawing/2014/main" id="{D6763F86-87A3-437F-8619-79218650DDC6}"/>
              </a:ext>
            </a:extLst>
          </p:cNvPr>
          <p:cNvSpPr>
            <a:spLocks noGrp="1"/>
          </p:cNvSpPr>
          <p:nvPr>
            <p:ph type="title"/>
          </p:nvPr>
        </p:nvSpPr>
        <p:spPr>
          <a:xfrm>
            <a:off x="1605201" y="150695"/>
            <a:ext cx="7172740" cy="1219200"/>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4800" b="1" cap="none" dirty="0">
                <a:ln/>
                <a:solidFill>
                  <a:schemeClr val="accent3"/>
                </a:solidFill>
                <a:latin typeface="Abadi MT Condensed Extra Bold" panose="020B0A06030101010103" pitchFamily="34" charset="0"/>
              </a:rPr>
              <a:t>La perseverancia: Orar siempre y no desmayar.</a:t>
            </a:r>
          </a:p>
        </p:txBody>
      </p:sp>
      <p:sp>
        <p:nvSpPr>
          <p:cNvPr id="2" name="Rectángulo 1">
            <a:extLst>
              <a:ext uri="{FF2B5EF4-FFF2-40B4-BE49-F238E27FC236}">
                <a16:creationId xmlns:a16="http://schemas.microsoft.com/office/drawing/2014/main" id="{B72C75F5-E8CA-4D04-A149-0CE82C7F75DD}"/>
              </a:ext>
            </a:extLst>
          </p:cNvPr>
          <p:cNvSpPr/>
          <p:nvPr/>
        </p:nvSpPr>
        <p:spPr>
          <a:xfrm>
            <a:off x="5191571" y="1376552"/>
            <a:ext cx="2436886" cy="523220"/>
          </a:xfrm>
          <a:prstGeom prst="rect">
            <a:avLst/>
          </a:prstGeom>
        </p:spPr>
        <p:txBody>
          <a:bodyPr wrap="none">
            <a:spAutoFit/>
          </a:bodyPr>
          <a:lstStyle/>
          <a:p>
            <a:r>
              <a:rPr lang="es-ES" sz="2800" b="1" dirty="0"/>
              <a:t>Lucas 18.1 – 8 </a:t>
            </a:r>
          </a:p>
        </p:txBody>
      </p:sp>
      <p:sp>
        <p:nvSpPr>
          <p:cNvPr id="5" name="Rectángulo 4">
            <a:extLst>
              <a:ext uri="{FF2B5EF4-FFF2-40B4-BE49-F238E27FC236}">
                <a16:creationId xmlns:a16="http://schemas.microsoft.com/office/drawing/2014/main" id="{B02CDF40-F7D3-4BB2-8388-41AF746426EE}"/>
              </a:ext>
            </a:extLst>
          </p:cNvPr>
          <p:cNvSpPr/>
          <p:nvPr/>
        </p:nvSpPr>
        <p:spPr>
          <a:xfrm>
            <a:off x="212036" y="4958229"/>
            <a:ext cx="5518631" cy="1938992"/>
          </a:xfrm>
          <a:prstGeom prst="rect">
            <a:avLst/>
          </a:prstGeom>
        </p:spPr>
        <p:txBody>
          <a:bodyPr wrap="square">
            <a:spAutoFit/>
          </a:bodyPr>
          <a:lstStyle/>
          <a:p>
            <a:r>
              <a:rPr lang="es-ES" sz="4000" dirty="0">
                <a:ln w="0"/>
                <a:effectLst>
                  <a:outerShdw blurRad="38100" dist="19050" dir="2700000" algn="tl" rotWithShape="0">
                    <a:schemeClr val="dk1">
                      <a:alpha val="40000"/>
                    </a:schemeClr>
                  </a:outerShdw>
                </a:effectLst>
                <a:latin typeface="Abadi MT Condensed Extra Bold" panose="020B0A06030101010103" pitchFamily="34" charset="0"/>
              </a:rPr>
              <a:t>Había en una ciudad un juez, que ni temía a Dios, ni respetaba a hombre. </a:t>
            </a:r>
            <a:endParaRPr lang="es-ES" sz="4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27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n relacionada">
            <a:extLst>
              <a:ext uri="{FF2B5EF4-FFF2-40B4-BE49-F238E27FC236}">
                <a16:creationId xmlns:a16="http://schemas.microsoft.com/office/drawing/2014/main" id="{572D9C64-8684-4F19-BC1D-7F4D669DC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9348" y="53734"/>
            <a:ext cx="3525078" cy="3525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C2924F4-2220-4230-89CD-E46625F5A4F9}"/>
              </a:ext>
            </a:extLst>
          </p:cNvPr>
          <p:cNvSpPr/>
          <p:nvPr/>
        </p:nvSpPr>
        <p:spPr>
          <a:xfrm>
            <a:off x="165652" y="296880"/>
            <a:ext cx="5705062" cy="3970318"/>
          </a:xfrm>
          <a:prstGeom prst="rect">
            <a:avLst/>
          </a:prstGeom>
        </p:spPr>
        <p:txBody>
          <a:bodyPr wrap="square">
            <a:spAutoFit/>
          </a:bodyPr>
          <a:lstStyle/>
          <a:p>
            <a:r>
              <a:rPr lang="es-ES" sz="3600" dirty="0">
                <a:ln w="0"/>
                <a:effectLst>
                  <a:outerShdw blurRad="38100" dist="19050" dir="2700000" algn="tl" rotWithShape="0">
                    <a:schemeClr val="dk1">
                      <a:alpha val="40000"/>
                    </a:schemeClr>
                  </a:outerShdw>
                </a:effectLst>
                <a:latin typeface="Abadi MT Condensed Extra Bold" panose="020B0A06030101010103" pitchFamily="34" charset="0"/>
              </a:rPr>
              <a:t>Había también en aquella ciudad una viuda, la cual venía a él, diciendo: Hazme justicia de mi adversario. Y él no quiso por algún tiempo; pero después de esto dijo dentro de sí:</a:t>
            </a:r>
          </a:p>
        </p:txBody>
      </p:sp>
      <p:sp>
        <p:nvSpPr>
          <p:cNvPr id="7" name="Rectángulo 6">
            <a:extLst>
              <a:ext uri="{FF2B5EF4-FFF2-40B4-BE49-F238E27FC236}">
                <a16:creationId xmlns:a16="http://schemas.microsoft.com/office/drawing/2014/main" id="{07AFDA57-712D-467F-8F98-B1EAED7B3527}"/>
              </a:ext>
            </a:extLst>
          </p:cNvPr>
          <p:cNvSpPr/>
          <p:nvPr/>
        </p:nvSpPr>
        <p:spPr>
          <a:xfrm>
            <a:off x="636105" y="4267198"/>
            <a:ext cx="8342243" cy="2308324"/>
          </a:xfrm>
          <a:prstGeom prst="rect">
            <a:avLst/>
          </a:prstGeom>
        </p:spPr>
        <p:txBody>
          <a:bodyPr wrap="square">
            <a:spAutoFit/>
          </a:bodyPr>
          <a:lstStyle/>
          <a:p>
            <a:r>
              <a:rPr lang="es-ES" sz="3600"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rPr>
              <a:t>Aunque ni temo a Dios, ni tengo respeto a hombre, sin embargo, porque esta viuda me es molesta, le haré justicia, no sea que viniendo de continuo, me agote la paciencia. </a:t>
            </a:r>
            <a:endParaRPr lang="es-ES" sz="3600"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160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ED7D0DC-E3FC-482A-AED5-C3E6B7B6D1DD}"/>
              </a:ext>
            </a:extLst>
          </p:cNvPr>
          <p:cNvSpPr/>
          <p:nvPr/>
        </p:nvSpPr>
        <p:spPr>
          <a:xfrm>
            <a:off x="3882887" y="243942"/>
            <a:ext cx="5022574" cy="3785652"/>
          </a:xfrm>
          <a:prstGeom prst="rect">
            <a:avLst/>
          </a:prstGeom>
        </p:spPr>
        <p:txBody>
          <a:bodyPr wrap="square">
            <a:spAutoFit/>
          </a:bodyPr>
          <a:lstStyle/>
          <a:p>
            <a:r>
              <a:rPr lang="es-ES" sz="4000" dirty="0">
                <a:ln w="0"/>
                <a:effectLst>
                  <a:outerShdw blurRad="38100" dist="19050" dir="2700000" algn="tl" rotWithShape="0">
                    <a:schemeClr val="dk1">
                      <a:alpha val="40000"/>
                    </a:schemeClr>
                  </a:outerShdw>
                </a:effectLst>
                <a:latin typeface="Abadi MT Condensed Extra Bold" panose="020B0A06030101010103" pitchFamily="34" charset="0"/>
              </a:rPr>
              <a:t>Y dijo el Señor: Oíd lo que dijo el juez injusto.  ¿Y acaso Dios no hará justicia a sus escogidos, que claman a él día y noche? </a:t>
            </a:r>
            <a:endParaRPr lang="es-ES" sz="4000" dirty="0">
              <a:ln w="0"/>
              <a:effectLst>
                <a:outerShdw blurRad="38100" dist="19050" dir="2700000" algn="tl" rotWithShape="0">
                  <a:schemeClr val="dk1">
                    <a:alpha val="40000"/>
                  </a:schemeClr>
                </a:outerShdw>
              </a:effectLst>
            </a:endParaRPr>
          </a:p>
        </p:txBody>
      </p:sp>
      <p:pic>
        <p:nvPicPr>
          <p:cNvPr id="8194" name="Picture 2" descr="Imagen relacionada">
            <a:extLst>
              <a:ext uri="{FF2B5EF4-FFF2-40B4-BE49-F238E27FC236}">
                <a16:creationId xmlns:a16="http://schemas.microsoft.com/office/drawing/2014/main" id="{7D112A8B-3858-4E55-95E8-BAEC3C574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82444" cy="3785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0B774988-E3C5-4F49-93B4-84D70D633F79}"/>
              </a:ext>
            </a:extLst>
          </p:cNvPr>
          <p:cNvSpPr/>
          <p:nvPr/>
        </p:nvSpPr>
        <p:spPr>
          <a:xfrm>
            <a:off x="344558" y="4273536"/>
            <a:ext cx="8560903" cy="1754326"/>
          </a:xfrm>
          <a:prstGeom prst="rect">
            <a:avLst/>
          </a:prstGeom>
        </p:spPr>
        <p:txBody>
          <a:bodyPr wrap="square">
            <a:spAutoFit/>
          </a:bodyPr>
          <a:lstStyle/>
          <a:p>
            <a:r>
              <a:rPr lang="es-ES" sz="3600" dirty="0">
                <a:ln w="0"/>
                <a:effectLst>
                  <a:outerShdw blurRad="38100" dist="19050" dir="2700000" algn="tl" rotWithShape="0">
                    <a:schemeClr val="dk1">
                      <a:alpha val="40000"/>
                    </a:schemeClr>
                  </a:outerShdw>
                </a:effectLst>
                <a:latin typeface="Abadi MT Condensed Extra Bold" panose="020B0A06030101010103" pitchFamily="34" charset="0"/>
              </a:rPr>
              <a:t>¿Se tardará en responderles?  Os digo que pronto les hará justicia. Pero cuando venga el Hijo del Hombre, ¿</a:t>
            </a:r>
            <a:r>
              <a:rPr lang="es-ES" sz="3600" i="1"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rPr>
              <a:t>hallará fe en la tierra</a:t>
            </a:r>
            <a:r>
              <a:rPr lang="es-ES" sz="3600" dirty="0">
                <a:ln w="0"/>
                <a:effectLst>
                  <a:outerShdw blurRad="38100" dist="19050" dir="2700000" algn="tl" rotWithShape="0">
                    <a:schemeClr val="dk1">
                      <a:alpha val="40000"/>
                    </a:schemeClr>
                  </a:outerShdw>
                </a:effectLst>
                <a:latin typeface="Abadi MT Condensed Extra Bold" panose="020B0A06030101010103" pitchFamily="34" charset="0"/>
              </a:rPr>
              <a:t>?” </a:t>
            </a:r>
            <a:endParaRPr lang="es-ES" sz="3600" dirty="0"/>
          </a:p>
        </p:txBody>
      </p:sp>
      <p:sp>
        <p:nvSpPr>
          <p:cNvPr id="6" name="Rectángulo 5">
            <a:extLst>
              <a:ext uri="{FF2B5EF4-FFF2-40B4-BE49-F238E27FC236}">
                <a16:creationId xmlns:a16="http://schemas.microsoft.com/office/drawing/2014/main" id="{0825288A-D851-420B-8810-A641BD7CC1D7}"/>
              </a:ext>
            </a:extLst>
          </p:cNvPr>
          <p:cNvSpPr/>
          <p:nvPr/>
        </p:nvSpPr>
        <p:spPr>
          <a:xfrm>
            <a:off x="502169" y="6195817"/>
            <a:ext cx="7742120" cy="523220"/>
          </a:xfrm>
          <a:prstGeom prst="rect">
            <a:avLst/>
          </a:prstGeom>
          <a:noFill/>
        </p:spPr>
        <p:txBody>
          <a:bodyPr wrap="none" lIns="91440" tIns="45720" rIns="91440" bIns="45720">
            <a:spAutoFit/>
          </a:bodyPr>
          <a:lstStyle/>
          <a:p>
            <a:pPr algn="ctr"/>
            <a:r>
              <a:rPr lang="es-ES" sz="2800" b="1" dirty="0">
                <a:ln w="0"/>
                <a:effectLst>
                  <a:outerShdw blurRad="38100" dist="19050" dir="2700000" algn="tl" rotWithShape="0">
                    <a:schemeClr val="dk1">
                      <a:alpha val="40000"/>
                    </a:schemeClr>
                  </a:outerShdw>
                </a:effectLst>
              </a:rPr>
              <a:t>Tomado de la versión Reina Valera Revisada 1960</a:t>
            </a:r>
          </a:p>
        </p:txBody>
      </p:sp>
    </p:spTree>
    <p:extLst>
      <p:ext uri="{BB962C8B-B14F-4D97-AF65-F5344CB8AC3E}">
        <p14:creationId xmlns:p14="http://schemas.microsoft.com/office/powerpoint/2010/main" val="99306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256795" y="1012357"/>
            <a:ext cx="4315205" cy="5078313"/>
          </a:xfrm>
          <a:prstGeom prst="rect">
            <a:avLst/>
          </a:prstGeom>
        </p:spPr>
        <p:txBody>
          <a:bodyPr wrap="square">
            <a:spAutoFit/>
          </a:bodyPr>
          <a:lstStyle/>
          <a:p>
            <a:r>
              <a:rPr lang="es-ES" sz="3600" dirty="0">
                <a:latin typeface="Berlin Sans FB" panose="020E0602020502020306" pitchFamily="34" charset="0"/>
              </a:rPr>
              <a:t>La perseverancia cristiana es un deber del creyente no solamente porque es un don de Dios. Sino que  también es mediante su poder que aquellos que confían en él,  son:</a:t>
            </a:r>
            <a:endParaRPr lang="es-ES" sz="4400" dirty="0">
              <a:latin typeface="Berlin Sans FB" panose="020E0602020502020306" pitchFamily="34" charset="0"/>
            </a:endParaRPr>
          </a:p>
        </p:txBody>
      </p:sp>
      <p:sp>
        <p:nvSpPr>
          <p:cNvPr id="3" name="Título 1">
            <a:extLst>
              <a:ext uri="{FF2B5EF4-FFF2-40B4-BE49-F238E27FC236}">
                <a16:creationId xmlns:a16="http://schemas.microsoft.com/office/drawing/2014/main" id="{DC3F5E3B-A1FF-4CCD-9C84-36EEAD869BC9}"/>
              </a:ext>
            </a:extLst>
          </p:cNvPr>
          <p:cNvSpPr>
            <a:spLocks noGrp="1"/>
          </p:cNvSpPr>
          <p:nvPr>
            <p:ph type="title"/>
          </p:nvPr>
        </p:nvSpPr>
        <p:spPr>
          <a:xfrm>
            <a:off x="256795" y="150695"/>
            <a:ext cx="8521146" cy="86166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s-ES" sz="4800" b="1" cap="none" dirty="0">
                <a:ln/>
                <a:solidFill>
                  <a:schemeClr val="accent3"/>
                </a:solidFill>
                <a:latin typeface="Abadi MT Condensed Extra Bold" panose="020B0A06030101010103" pitchFamily="34" charset="0"/>
              </a:rPr>
              <a:t>Cómo considerar la perseverancia</a:t>
            </a:r>
          </a:p>
        </p:txBody>
      </p:sp>
      <p:sp>
        <p:nvSpPr>
          <p:cNvPr id="2" name="Rectángulo 1">
            <a:extLst>
              <a:ext uri="{FF2B5EF4-FFF2-40B4-BE49-F238E27FC236}">
                <a16:creationId xmlns:a16="http://schemas.microsoft.com/office/drawing/2014/main" id="{81AFBA9D-351F-49DF-BEA5-DD779F576F77}"/>
              </a:ext>
            </a:extLst>
          </p:cNvPr>
          <p:cNvSpPr/>
          <p:nvPr/>
        </p:nvSpPr>
        <p:spPr>
          <a:xfrm>
            <a:off x="4770784" y="1012357"/>
            <a:ext cx="4116421" cy="5632311"/>
          </a:xfrm>
          <a:prstGeom prst="rect">
            <a:avLst/>
          </a:prstGeom>
        </p:spPr>
        <p:txBody>
          <a:bodyPr wrap="square">
            <a:spAutoFit/>
          </a:bodyPr>
          <a:lstStyle/>
          <a:p>
            <a:r>
              <a:rPr lang="es-ES" sz="4000" dirty="0"/>
              <a:t>“</a:t>
            </a:r>
            <a:r>
              <a:rPr lang="es-ES" sz="4000" dirty="0">
                <a:solidFill>
                  <a:srgbClr val="002060"/>
                </a:solidFill>
              </a:rPr>
              <a:t>guardados por el poder de Dios mediante la fe, </a:t>
            </a:r>
            <a:r>
              <a:rPr lang="es-ES" sz="4000" b="1" i="1" dirty="0">
                <a:solidFill>
                  <a:srgbClr val="002060"/>
                </a:solidFill>
              </a:rPr>
              <a:t>para alcanzar la salvación</a:t>
            </a:r>
            <a:r>
              <a:rPr lang="es-ES" sz="4000" dirty="0">
                <a:solidFill>
                  <a:srgbClr val="002060"/>
                </a:solidFill>
              </a:rPr>
              <a:t> que está preparada para ser manifestada en el tiempo postrero</a:t>
            </a:r>
            <a:r>
              <a:rPr lang="es-ES" sz="4000" dirty="0"/>
              <a:t>” </a:t>
            </a:r>
          </a:p>
          <a:p>
            <a:r>
              <a:rPr lang="es-ES" sz="4000" dirty="0"/>
              <a:t>(1ª Pedro_1:5).</a:t>
            </a:r>
          </a:p>
        </p:txBody>
      </p:sp>
    </p:spTree>
    <p:extLst>
      <p:ext uri="{BB962C8B-B14F-4D97-AF65-F5344CB8AC3E}">
        <p14:creationId xmlns:p14="http://schemas.microsoft.com/office/powerpoint/2010/main" val="310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CC1C584-FE62-4F76-BBDA-D31B8F039789}"/>
              </a:ext>
            </a:extLst>
          </p:cNvPr>
          <p:cNvPicPr>
            <a:picLocks noChangeAspect="1"/>
          </p:cNvPicPr>
          <p:nvPr/>
        </p:nvPicPr>
        <p:blipFill>
          <a:blip r:embed="rId2"/>
          <a:stretch>
            <a:fillRect/>
          </a:stretch>
        </p:blipFill>
        <p:spPr>
          <a:xfrm>
            <a:off x="0" y="0"/>
            <a:ext cx="9144000" cy="6858000"/>
          </a:xfrm>
          <a:prstGeom prst="rect">
            <a:avLst/>
          </a:prstGeom>
        </p:spPr>
      </p:pic>
      <p:sp>
        <p:nvSpPr>
          <p:cNvPr id="6" name="Título 1">
            <a:extLst>
              <a:ext uri="{FF2B5EF4-FFF2-40B4-BE49-F238E27FC236}">
                <a16:creationId xmlns:a16="http://schemas.microsoft.com/office/drawing/2014/main" id="{2B58FA80-7BED-4E36-A0E9-329A476B9C64}"/>
              </a:ext>
            </a:extLst>
          </p:cNvPr>
          <p:cNvSpPr>
            <a:spLocks noGrp="1"/>
          </p:cNvSpPr>
          <p:nvPr>
            <p:ph type="title"/>
          </p:nvPr>
        </p:nvSpPr>
        <p:spPr>
          <a:xfrm>
            <a:off x="256795" y="150695"/>
            <a:ext cx="8521146" cy="861662"/>
          </a:xfrm>
        </p:spPr>
        <p:txBody>
          <a:bodyPr>
            <a:noAutofit/>
          </a:bodyPr>
          <a:lstStyle/>
          <a:p>
            <a:r>
              <a:rPr lang="es-ES" sz="4800"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lin Sans FB Demi" panose="020E0802020502020306" pitchFamily="34" charset="0"/>
              </a:rPr>
              <a:t>Beneficios de la perseverancia</a:t>
            </a:r>
          </a:p>
        </p:txBody>
      </p:sp>
      <p:sp>
        <p:nvSpPr>
          <p:cNvPr id="7" name="Rectángulo 6">
            <a:extLst>
              <a:ext uri="{FF2B5EF4-FFF2-40B4-BE49-F238E27FC236}">
                <a16:creationId xmlns:a16="http://schemas.microsoft.com/office/drawing/2014/main" id="{F12CF2F4-058E-439D-9D37-E286BE5C14D9}"/>
              </a:ext>
            </a:extLst>
          </p:cNvPr>
          <p:cNvSpPr/>
          <p:nvPr/>
        </p:nvSpPr>
        <p:spPr>
          <a:xfrm>
            <a:off x="256795" y="1163052"/>
            <a:ext cx="8521145" cy="5509200"/>
          </a:xfrm>
          <a:prstGeom prst="rect">
            <a:avLst/>
          </a:prstGeom>
        </p:spPr>
        <p:txBody>
          <a:bodyPr wrap="square">
            <a:spAutoFit/>
          </a:bodyPr>
          <a:lstStyle/>
          <a:p>
            <a:pPr marL="285750" indent="-285750">
              <a:buFont typeface="Wingdings" panose="05000000000000000000" pitchFamily="2" charset="2"/>
              <a:buChar char="q"/>
            </a:pP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Mas el que </a:t>
            </a:r>
            <a:r>
              <a:rPr lang="es-ES" sz="3200" i="1"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persevere</a:t>
            </a: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 hasta el fin, éste será salvo. (</a:t>
            </a:r>
            <a:r>
              <a:rPr lang="es-ES" sz="3200" dirty="0">
                <a:ln w="0"/>
                <a:solidFill>
                  <a:srgbClr val="FFFF00"/>
                </a:solidFill>
                <a:effectLst>
                  <a:outerShdw blurRad="38100" dist="19050" dir="2700000" algn="tl" rotWithShape="0">
                    <a:schemeClr val="dk1">
                      <a:alpha val="40000"/>
                    </a:schemeClr>
                  </a:outerShdw>
                </a:effectLst>
                <a:latin typeface="Abadi MT Condensed Extra Bold" panose="020B0A06030101010103" pitchFamily="34" charset="0"/>
              </a:rPr>
              <a:t>Jesús en Mateo 24.13</a:t>
            </a: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a:t>
            </a:r>
          </a:p>
          <a:p>
            <a:pPr marL="285750" indent="-285750">
              <a:buFont typeface="Wingdings" panose="05000000000000000000" pitchFamily="2" charset="2"/>
              <a:buChar char="q"/>
            </a:pPr>
            <a:endPar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endParaRPr>
          </a:p>
          <a:p>
            <a:pPr marL="285750" indent="-285750">
              <a:buFont typeface="Wingdings" panose="05000000000000000000" pitchFamily="2" charset="2"/>
              <a:buChar char="q"/>
            </a:pP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Sois guardados por el poder de Dios mediante la fe, </a:t>
            </a:r>
            <a:r>
              <a:rPr lang="es-ES" sz="3200" i="1"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para alcanzar la salvación</a:t>
            </a: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 que está preparada para ser manifestada en el tiempo postrero. (</a:t>
            </a:r>
            <a:r>
              <a:rPr lang="es-ES" sz="3200" dirty="0">
                <a:ln w="0"/>
                <a:solidFill>
                  <a:srgbClr val="FFFF00"/>
                </a:solidFill>
                <a:effectLst>
                  <a:outerShdw blurRad="38100" dist="19050" dir="2700000" algn="tl" rotWithShape="0">
                    <a:schemeClr val="dk1">
                      <a:alpha val="40000"/>
                    </a:schemeClr>
                  </a:outerShdw>
                </a:effectLst>
                <a:latin typeface="Abadi MT Condensed Extra Bold" panose="020B0A06030101010103" pitchFamily="34" charset="0"/>
              </a:rPr>
              <a:t>apóstol</a:t>
            </a: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 </a:t>
            </a:r>
            <a:r>
              <a:rPr lang="es-ES" sz="3200" dirty="0">
                <a:ln w="0"/>
                <a:solidFill>
                  <a:srgbClr val="FFFF00"/>
                </a:solidFill>
                <a:effectLst>
                  <a:outerShdw blurRad="38100" dist="19050" dir="2700000" algn="tl" rotWithShape="0">
                    <a:schemeClr val="dk1">
                      <a:alpha val="40000"/>
                    </a:schemeClr>
                  </a:outerShdw>
                </a:effectLst>
                <a:latin typeface="Abadi MT Condensed Extra Bold" panose="020B0A06030101010103" pitchFamily="34" charset="0"/>
              </a:rPr>
              <a:t>Pedro en 1ª Pedro 1.5</a:t>
            </a:r>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a:t>
            </a:r>
          </a:p>
          <a:p>
            <a:pPr marL="285750" indent="-285750">
              <a:buFont typeface="Wingdings" panose="05000000000000000000" pitchFamily="2" charset="2"/>
              <a:buChar char="q"/>
            </a:pPr>
            <a:endPar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endParaRPr>
          </a:p>
          <a:p>
            <a:pPr marL="285750" indent="-285750">
              <a:buFont typeface="Wingdings" panose="05000000000000000000" pitchFamily="2" charset="2"/>
              <a:buChar char="q"/>
            </a:pPr>
            <a:r>
              <a:rPr lang="es-SV"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Ahora, pues, ¿por qué te detienes? Levántate y bautízate, y lava tus pecados, invocando su nombre. (</a:t>
            </a:r>
            <a:r>
              <a:rPr lang="es-SV" sz="3200" dirty="0">
                <a:ln w="0"/>
                <a:solidFill>
                  <a:srgbClr val="FFFF00"/>
                </a:solidFill>
                <a:effectLst>
                  <a:outerShdw blurRad="38100" dist="19050" dir="2700000" algn="tl" rotWithShape="0">
                    <a:schemeClr val="dk1">
                      <a:alpha val="40000"/>
                    </a:schemeClr>
                  </a:outerShdw>
                </a:effectLst>
                <a:latin typeface="Abadi MT Condensed Extra Bold" panose="020B0A06030101010103" pitchFamily="34" charset="0"/>
              </a:rPr>
              <a:t>apóstol Pablo en Hechos 22.16</a:t>
            </a:r>
            <a:r>
              <a:rPr lang="es-SV"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a:t>
            </a:r>
            <a:endPar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endParaRPr>
          </a:p>
        </p:txBody>
      </p:sp>
    </p:spTree>
    <p:extLst>
      <p:ext uri="{BB962C8B-B14F-4D97-AF65-F5344CB8AC3E}">
        <p14:creationId xmlns:p14="http://schemas.microsoft.com/office/powerpoint/2010/main" val="687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7791421-C736-43B4-B599-5E49424CC853}"/>
              </a:ext>
            </a:extLst>
          </p:cNvPr>
          <p:cNvPicPr>
            <a:picLocks noChangeAspect="1"/>
          </p:cNvPicPr>
          <p:nvPr/>
        </p:nvPicPr>
        <p:blipFill>
          <a:blip r:embed="rId2"/>
          <a:stretch>
            <a:fillRect/>
          </a:stretch>
        </p:blipFill>
        <p:spPr>
          <a:xfrm>
            <a:off x="0" y="0"/>
            <a:ext cx="9144000" cy="3457575"/>
          </a:xfrm>
          <a:prstGeom prst="rect">
            <a:avLst/>
          </a:prstGeom>
        </p:spPr>
      </p:pic>
      <p:sp>
        <p:nvSpPr>
          <p:cNvPr id="4" name="Rectángulo 3">
            <a:extLst>
              <a:ext uri="{FF2B5EF4-FFF2-40B4-BE49-F238E27FC236}">
                <a16:creationId xmlns:a16="http://schemas.microsoft.com/office/drawing/2014/main" id="{F1A188A5-96D5-4062-B967-3C2B93F68834}"/>
              </a:ext>
            </a:extLst>
          </p:cNvPr>
          <p:cNvSpPr/>
          <p:nvPr/>
        </p:nvSpPr>
        <p:spPr>
          <a:xfrm>
            <a:off x="192157" y="3332922"/>
            <a:ext cx="8845826" cy="3139321"/>
          </a:xfrm>
          <a:prstGeom prst="rect">
            <a:avLst/>
          </a:prstGeom>
        </p:spPr>
        <p:txBody>
          <a:bodyPr wrap="square">
            <a:spAutoFit/>
          </a:bodyPr>
          <a:lstStyle/>
          <a:p>
            <a:r>
              <a:rPr lang="es-ES" sz="3300" b="1" dirty="0">
                <a:latin typeface="Abadi MT Condensed Extra Bold" panose="020B0A06030101010103" pitchFamily="34" charset="0"/>
              </a:rPr>
              <a:t>La perseverancia consiste en permanecer firmes en el compromiso de ser fieles a los mandamientos de Dios a pesar de la tentación, la oposición o la adversidad; incluye también la abstención de ciertas cosas o productos que pueden llegar a resultar perjudiciales para la salud espiritual del creyente. </a:t>
            </a:r>
          </a:p>
        </p:txBody>
      </p:sp>
      <p:sp>
        <p:nvSpPr>
          <p:cNvPr id="2" name="Rectángulo 1">
            <a:extLst>
              <a:ext uri="{FF2B5EF4-FFF2-40B4-BE49-F238E27FC236}">
                <a16:creationId xmlns:a16="http://schemas.microsoft.com/office/drawing/2014/main" id="{D4A464BC-111C-4170-B521-8ED138A4D3E6}"/>
              </a:ext>
            </a:extLst>
          </p:cNvPr>
          <p:cNvSpPr/>
          <p:nvPr/>
        </p:nvSpPr>
        <p:spPr>
          <a:xfrm>
            <a:off x="2468511" y="131371"/>
            <a:ext cx="6141810" cy="923330"/>
          </a:xfrm>
          <a:prstGeom prst="rect">
            <a:avLst/>
          </a:prstGeom>
          <a:noFill/>
        </p:spPr>
        <p:txBody>
          <a:bodyPr wrap="none" lIns="91440" tIns="45720" rIns="91440" bIns="45720">
            <a:spAutoFit/>
          </a:bodyPr>
          <a:lstStyle/>
          <a:p>
            <a:pPr algn="ctr"/>
            <a:r>
              <a:rPr lang="es-ES" sz="5400" b="1" cap="all" dirty="0">
                <a:ln w="0"/>
                <a:solidFill>
                  <a:schemeClr val="accent5">
                    <a:lumMod val="75000"/>
                  </a:schemeClr>
                </a:solidFill>
                <a:effectLst>
                  <a:outerShdw blurRad="38100" dist="19050" dir="2700000" algn="tl" rotWithShape="0">
                    <a:schemeClr val="dk1">
                      <a:alpha val="40000"/>
                    </a:schemeClr>
                  </a:outerShdw>
                </a:effectLst>
                <a:latin typeface="Rockwell Condensed" panose="02060603050405020104" pitchFamily="18" charset="0"/>
                <a:cs typeface="Times New Roman" panose="02020603050405020304" pitchFamily="18" charset="0"/>
              </a:rPr>
              <a:t>En qué consiste la</a:t>
            </a:r>
          </a:p>
        </p:txBody>
      </p:sp>
    </p:spTree>
    <p:extLst>
      <p:ext uri="{BB962C8B-B14F-4D97-AF65-F5344CB8AC3E}">
        <p14:creationId xmlns:p14="http://schemas.microsoft.com/office/powerpoint/2010/main" val="36568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CC8C51E-29ED-46A6-AEC1-63E14DE8DC33}"/>
              </a:ext>
            </a:extLst>
          </p:cNvPr>
          <p:cNvPicPr>
            <a:picLocks noChangeAspect="1"/>
          </p:cNvPicPr>
          <p:nvPr/>
        </p:nvPicPr>
        <p:blipFill rotWithShape="1">
          <a:blip r:embed="rId2"/>
          <a:srcRect r="37971"/>
          <a:stretch/>
        </p:blipFill>
        <p:spPr>
          <a:xfrm>
            <a:off x="0" y="0"/>
            <a:ext cx="2835965" cy="3429000"/>
          </a:xfrm>
          <a:prstGeom prst="rect">
            <a:avLst/>
          </a:prstGeom>
        </p:spPr>
      </p:pic>
      <p:sp>
        <p:nvSpPr>
          <p:cNvPr id="5" name="Rectángulo 4">
            <a:extLst>
              <a:ext uri="{FF2B5EF4-FFF2-40B4-BE49-F238E27FC236}">
                <a16:creationId xmlns:a16="http://schemas.microsoft.com/office/drawing/2014/main" id="{CECCA642-4188-4FC2-AEB0-014319D9BE07}"/>
              </a:ext>
            </a:extLst>
          </p:cNvPr>
          <p:cNvSpPr/>
          <p:nvPr/>
        </p:nvSpPr>
        <p:spPr>
          <a:xfrm>
            <a:off x="2955234" y="713344"/>
            <a:ext cx="6056891" cy="6001643"/>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s-SV" sz="3200" b="1" dirty="0">
                <a:ln/>
                <a:solidFill>
                  <a:srgbClr val="C00000"/>
                </a:solidFill>
                <a:latin typeface="Abadi MT Condensed Extra Bold" panose="020B0A06030101010103" pitchFamily="34" charset="0"/>
              </a:rPr>
              <a:t>“Habla a los hijos de Israel y diles: El hombre o la mujer que se apartare haciendo voto de nazareo, para dedicarse a Jehová, se abstendrá de vino y de sidra; no beberá vinagre de vino, ni vinagre de sidra, ni beberá ningún licor de uvas, ni tampoco comerá uvas frescas ni secas. Todo el tiempo de su </a:t>
            </a:r>
            <a:r>
              <a:rPr lang="es-SV" sz="3200" b="1" dirty="0" err="1">
                <a:ln/>
                <a:solidFill>
                  <a:srgbClr val="C00000"/>
                </a:solidFill>
                <a:latin typeface="Abadi MT Condensed Extra Bold" panose="020B0A06030101010103" pitchFamily="34" charset="0"/>
              </a:rPr>
              <a:t>nazareato</a:t>
            </a:r>
            <a:r>
              <a:rPr lang="es-SV" sz="3200" b="1" dirty="0">
                <a:ln/>
                <a:solidFill>
                  <a:srgbClr val="C00000"/>
                </a:solidFill>
                <a:latin typeface="Abadi MT Condensed Extra Bold" panose="020B0A06030101010103" pitchFamily="34" charset="0"/>
              </a:rPr>
              <a:t>, de todo lo que se hace de la vid, desde los granillos hasta el hollejo, no comerá”. </a:t>
            </a:r>
          </a:p>
        </p:txBody>
      </p:sp>
      <p:sp>
        <p:nvSpPr>
          <p:cNvPr id="6" name="Rectángulo 5">
            <a:extLst>
              <a:ext uri="{FF2B5EF4-FFF2-40B4-BE49-F238E27FC236}">
                <a16:creationId xmlns:a16="http://schemas.microsoft.com/office/drawing/2014/main" id="{02C22540-2991-4CAE-8392-E36BC2836F2B}"/>
              </a:ext>
            </a:extLst>
          </p:cNvPr>
          <p:cNvSpPr/>
          <p:nvPr/>
        </p:nvSpPr>
        <p:spPr>
          <a:xfrm>
            <a:off x="3614085" y="0"/>
            <a:ext cx="5158854" cy="830997"/>
          </a:xfrm>
          <a:prstGeom prst="rect">
            <a:avLst/>
          </a:prstGeom>
        </p:spPr>
        <p:txBody>
          <a:bodyPr wrap="square">
            <a:spAutoFit/>
          </a:bodyPr>
          <a:lstStyle/>
          <a:p>
            <a:r>
              <a:rPr lang="es-E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(Números 6.2 – 4) </a:t>
            </a:r>
          </a:p>
        </p:txBody>
      </p:sp>
      <p:pic>
        <p:nvPicPr>
          <p:cNvPr id="1026" name="Picture 2" descr="Imagen relacionada">
            <a:extLst>
              <a:ext uri="{FF2B5EF4-FFF2-40B4-BE49-F238E27FC236}">
                <a16:creationId xmlns:a16="http://schemas.microsoft.com/office/drawing/2014/main" id="{4DE433B6-B816-4ED2-B65A-66318FEC0A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366" b="16621"/>
          <a:stretch/>
        </p:blipFill>
        <p:spPr bwMode="auto">
          <a:xfrm>
            <a:off x="1" y="3429000"/>
            <a:ext cx="2835962"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5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fondos">
            <a:extLst>
              <a:ext uri="{FF2B5EF4-FFF2-40B4-BE49-F238E27FC236}">
                <a16:creationId xmlns:a16="http://schemas.microsoft.com/office/drawing/2014/main" id="{7619DD72-0086-4F9F-8BA0-1603157B1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2"/>
            <a:ext cx="9144000" cy="666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773B19E-EA0D-489A-B8B6-42A4567315D0}"/>
              </a:ext>
            </a:extLst>
          </p:cNvPr>
          <p:cNvSpPr/>
          <p:nvPr/>
        </p:nvSpPr>
        <p:spPr>
          <a:xfrm>
            <a:off x="105670" y="181955"/>
            <a:ext cx="4466330" cy="6494085"/>
          </a:xfrm>
          <a:prstGeom prst="rect">
            <a:avLst/>
          </a:prstGeom>
        </p:spPr>
        <p:txBody>
          <a:bodyPr wrap="square">
            <a:spAutoFit/>
          </a:bodyPr>
          <a:lstStyle/>
          <a:p>
            <a:r>
              <a:rPr lang="es-ES" sz="3200" dirty="0">
                <a:ln w="0"/>
                <a:solidFill>
                  <a:schemeClr val="bg1"/>
                </a:solidFill>
                <a:effectLst>
                  <a:outerShdw blurRad="38100" dist="19050" dir="2700000" algn="tl" rotWithShape="0">
                    <a:schemeClr val="dk1">
                      <a:alpha val="40000"/>
                    </a:schemeClr>
                  </a:outerShdw>
                </a:effectLst>
                <a:latin typeface="Abadi MT Condensed Extra Bold" panose="020B0A06030101010103" pitchFamily="34" charset="0"/>
              </a:rPr>
              <a:t>También la perseverancia consiste en poner por obra todo mandamiento que haya puesto el creador para su pueblo; y persistir en ello con amor. La perseverancia como tal, le permite al creyente fiel, mantener una estrecha y buena relación con Dios; porque mantiene la esperanza, albergada en la fe que profesa.</a:t>
            </a:r>
          </a:p>
        </p:txBody>
      </p:sp>
      <p:sp>
        <p:nvSpPr>
          <p:cNvPr id="5" name="Rectángulo 4">
            <a:extLst>
              <a:ext uri="{FF2B5EF4-FFF2-40B4-BE49-F238E27FC236}">
                <a16:creationId xmlns:a16="http://schemas.microsoft.com/office/drawing/2014/main" id="{9D60A932-6C81-4CDE-9FDE-1B909E1A743F}"/>
              </a:ext>
            </a:extLst>
          </p:cNvPr>
          <p:cNvSpPr/>
          <p:nvPr/>
        </p:nvSpPr>
        <p:spPr>
          <a:xfrm>
            <a:off x="4638608" y="181957"/>
            <a:ext cx="4234814" cy="523220"/>
          </a:xfrm>
          <a:prstGeom prst="rect">
            <a:avLst/>
          </a:prstGeom>
        </p:spPr>
        <p:txBody>
          <a:bodyPr wrap="none">
            <a:spAutoFit/>
          </a:bodyPr>
          <a:lstStyle/>
          <a:p>
            <a:r>
              <a:rPr lang="es-ES" sz="28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(Deuteronomio_8.1) </a:t>
            </a:r>
          </a:p>
        </p:txBody>
      </p:sp>
      <p:sp>
        <p:nvSpPr>
          <p:cNvPr id="10" name="Rectángulo 9">
            <a:extLst>
              <a:ext uri="{FF2B5EF4-FFF2-40B4-BE49-F238E27FC236}">
                <a16:creationId xmlns:a16="http://schemas.microsoft.com/office/drawing/2014/main" id="{44CBAD3F-BFD0-4683-817A-7B1E4A0A4317}"/>
              </a:ext>
            </a:extLst>
          </p:cNvPr>
          <p:cNvSpPr/>
          <p:nvPr/>
        </p:nvSpPr>
        <p:spPr>
          <a:xfrm>
            <a:off x="4638608" y="1151453"/>
            <a:ext cx="4342682" cy="5078313"/>
          </a:xfrm>
          <a:prstGeom prst="rect">
            <a:avLst/>
          </a:prstGeom>
        </p:spPr>
        <p:txBody>
          <a:bodyPr wrap="square">
            <a:spAutoFit/>
          </a:bodyPr>
          <a:lstStyle/>
          <a:p>
            <a:pPr algn="ctr"/>
            <a:r>
              <a:rPr lang="es-SV" sz="3600" b="1" dirty="0">
                <a:ln w="0"/>
                <a:solidFill>
                  <a:schemeClr val="bg1"/>
                </a:solidFill>
                <a:effectLst>
                  <a:outerShdw blurRad="38100" dist="19050" dir="2700000" algn="tl" rotWithShape="0">
                    <a:schemeClr val="dk1">
                      <a:alpha val="40000"/>
                    </a:schemeClr>
                  </a:outerShdw>
                </a:effectLst>
                <a:latin typeface="Franklin Gothic Demi Cond" panose="020B0706030402020204" pitchFamily="34" charset="0"/>
              </a:rPr>
              <a:t>“Cuidaréis de poner por obra todo mandamiento que yo os ordeno hoy, para que viváis, y seáis multiplicados, y entréis y poseáis la tierra que Jehová prometió con juramento a vuestros padres” </a:t>
            </a:r>
          </a:p>
        </p:txBody>
      </p:sp>
    </p:spTree>
    <p:extLst>
      <p:ext uri="{BB962C8B-B14F-4D97-AF65-F5344CB8AC3E}">
        <p14:creationId xmlns:p14="http://schemas.microsoft.com/office/powerpoint/2010/main" val="16249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543340" y="877715"/>
            <a:ext cx="7792278" cy="5509200"/>
          </a:xfrm>
          <a:prstGeom prst="rect">
            <a:avLst/>
          </a:prstGeom>
        </p:spPr>
        <p:txBody>
          <a:bodyPr wrap="square">
            <a:spAutoFit/>
          </a:bodyPr>
          <a:lstStyle/>
          <a:p>
            <a:pPr algn="ctr"/>
            <a:r>
              <a:rPr lang="es-ES" sz="4400" dirty="0">
                <a:ln w="0"/>
                <a:effectLst>
                  <a:outerShdw blurRad="38100" dist="19050" dir="2700000" algn="tl" rotWithShape="0">
                    <a:schemeClr val="dk1">
                      <a:alpha val="40000"/>
                    </a:schemeClr>
                  </a:outerShdw>
                </a:effectLst>
                <a:latin typeface="Franklin Gothic Demi Cond" panose="020B0706030402020204" pitchFamily="34" charset="0"/>
              </a:rPr>
              <a:t>“Vino el Espíritu de Dios sobre Azarías hijo de Obed, y salió al encuentro de Asa, y le dijo: Oídme, Asa y todo Judá y Benjamín: Jehová estará con vosotros, si vosotros estuviereis con él y si le buscareis, será hallado de vosotros; más si le dejareis, él también os dejará”. </a:t>
            </a:r>
          </a:p>
        </p:txBody>
      </p:sp>
      <p:sp>
        <p:nvSpPr>
          <p:cNvPr id="2" name="Rectángulo 1">
            <a:extLst>
              <a:ext uri="{FF2B5EF4-FFF2-40B4-BE49-F238E27FC236}">
                <a16:creationId xmlns:a16="http://schemas.microsoft.com/office/drawing/2014/main" id="{1E7BC2A8-FA81-4BB8-9C1E-1E849151A7B9}"/>
              </a:ext>
            </a:extLst>
          </p:cNvPr>
          <p:cNvSpPr/>
          <p:nvPr/>
        </p:nvSpPr>
        <p:spPr>
          <a:xfrm>
            <a:off x="2672185" y="169829"/>
            <a:ext cx="5113900" cy="707886"/>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ES" sz="4000" b="1" dirty="0">
                <a:ln/>
                <a:solidFill>
                  <a:srgbClr val="C00000"/>
                </a:solidFill>
                <a:effectLst>
                  <a:outerShdw blurRad="38100" dist="38100" dir="2700000" algn="tl">
                    <a:srgbClr val="000000">
                      <a:alpha val="43137"/>
                    </a:srgbClr>
                  </a:outerShdw>
                </a:effectLst>
                <a:latin typeface="Abadi" panose="020B0604020104020204" pitchFamily="34" charset="0"/>
              </a:rPr>
              <a:t>(2º Crónicas 15.1 – 2) </a:t>
            </a:r>
          </a:p>
        </p:txBody>
      </p:sp>
    </p:spTree>
    <p:extLst>
      <p:ext uri="{BB962C8B-B14F-4D97-AF65-F5344CB8AC3E}">
        <p14:creationId xmlns:p14="http://schemas.microsoft.com/office/powerpoint/2010/main" val="11127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487014" y="1377075"/>
            <a:ext cx="8222976" cy="4708981"/>
          </a:xfrm>
          <a:prstGeom prst="rect">
            <a:avLst/>
          </a:prstGeom>
        </p:spPr>
        <p:txBody>
          <a:bodyPr wrap="square">
            <a:spAutoFit/>
          </a:bodyPr>
          <a:lstStyle/>
          <a:p>
            <a:pPr algn="ctr"/>
            <a:r>
              <a:rPr lang="es-SV" sz="6000" dirty="0">
                <a:ln w="0"/>
                <a:effectLst>
                  <a:outerShdw blurRad="38100" dist="19050" dir="2700000" algn="tl" rotWithShape="0">
                    <a:schemeClr val="dk1">
                      <a:alpha val="40000"/>
                    </a:schemeClr>
                  </a:outerShdw>
                </a:effectLst>
                <a:latin typeface="Abadi MT Condensed Extra Bold" panose="020B0A06030101010103" pitchFamily="34" charset="0"/>
              </a:rPr>
              <a:t>Y por haberse multiplicado la maldad, el amor de muchos se enfriará. </a:t>
            </a:r>
            <a:r>
              <a:rPr lang="es-ES" sz="6000" dirty="0">
                <a:ln w="0"/>
                <a:effectLst>
                  <a:outerShdw blurRad="38100" dist="19050" dir="2700000" algn="tl" rotWithShape="0">
                    <a:schemeClr val="dk1">
                      <a:alpha val="40000"/>
                    </a:schemeClr>
                  </a:outerShdw>
                </a:effectLst>
                <a:latin typeface="Abadi MT Condensed Extra Bold" panose="020B0A06030101010103" pitchFamily="34" charset="0"/>
              </a:rPr>
              <a:t>Mas el que </a:t>
            </a:r>
            <a:r>
              <a:rPr lang="es-ES" sz="6000" i="1" dirty="0">
                <a:ln w="0"/>
                <a:effectLst>
                  <a:outerShdw blurRad="38100" dist="19050" dir="2700000" algn="tl" rotWithShape="0">
                    <a:schemeClr val="dk1">
                      <a:alpha val="40000"/>
                    </a:schemeClr>
                  </a:outerShdw>
                </a:effectLst>
                <a:latin typeface="Abadi MT Condensed Extra Bold" panose="020B0A06030101010103" pitchFamily="34" charset="0"/>
              </a:rPr>
              <a:t>persevere</a:t>
            </a:r>
            <a:r>
              <a:rPr lang="es-ES" sz="6000" dirty="0">
                <a:ln w="0"/>
                <a:effectLst>
                  <a:outerShdw blurRad="38100" dist="19050" dir="2700000" algn="tl" rotWithShape="0">
                    <a:schemeClr val="dk1">
                      <a:alpha val="40000"/>
                    </a:schemeClr>
                  </a:outerShdw>
                </a:effectLst>
                <a:latin typeface="Abadi MT Condensed Extra Bold" panose="020B0A06030101010103" pitchFamily="34" charset="0"/>
              </a:rPr>
              <a:t> hasta el fin, éste será salvo.</a:t>
            </a:r>
            <a:endParaRPr lang="es-ES" sz="80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5" name="CuadroTexto 4">
            <a:extLst>
              <a:ext uri="{FF2B5EF4-FFF2-40B4-BE49-F238E27FC236}">
                <a16:creationId xmlns:a16="http://schemas.microsoft.com/office/drawing/2014/main" id="{B76C74B1-A024-4CA4-9C26-5C60C3A2C183}"/>
              </a:ext>
            </a:extLst>
          </p:cNvPr>
          <p:cNvSpPr txBox="1"/>
          <p:nvPr/>
        </p:nvSpPr>
        <p:spPr>
          <a:xfrm>
            <a:off x="2537789" y="376776"/>
            <a:ext cx="4121427" cy="523220"/>
          </a:xfrm>
          <a:prstGeom prst="rect">
            <a:avLst/>
          </a:prstGeom>
          <a:noFill/>
        </p:spPr>
        <p:txBody>
          <a:bodyPr wrap="square" rtlCol="0">
            <a:spAutoFit/>
          </a:bodyPr>
          <a:lstStyle/>
          <a:p>
            <a:r>
              <a:rPr lang="es-ES" sz="2800" b="1" dirty="0">
                <a:solidFill>
                  <a:srgbClr val="C00000"/>
                </a:solidFill>
                <a:latin typeface="Arial Black" panose="020B0A04020102020204" pitchFamily="34" charset="0"/>
              </a:rPr>
              <a:t>MATEO 24.12 – 13 </a:t>
            </a:r>
          </a:p>
        </p:txBody>
      </p:sp>
    </p:spTree>
    <p:extLst>
      <p:ext uri="{BB962C8B-B14F-4D97-AF65-F5344CB8AC3E}">
        <p14:creationId xmlns:p14="http://schemas.microsoft.com/office/powerpoint/2010/main" val="98445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ondos">
            <a:extLst>
              <a:ext uri="{FF2B5EF4-FFF2-40B4-BE49-F238E27FC236}">
                <a16:creationId xmlns:a16="http://schemas.microsoft.com/office/drawing/2014/main" id="{7CE832D7-935E-4C07-A0C6-2D1162680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1A188A5-96D5-4062-B967-3C2B93F68834}"/>
              </a:ext>
            </a:extLst>
          </p:cNvPr>
          <p:cNvSpPr/>
          <p:nvPr/>
        </p:nvSpPr>
        <p:spPr>
          <a:xfrm>
            <a:off x="516836" y="1831861"/>
            <a:ext cx="8110328" cy="5016758"/>
          </a:xfrm>
          <a:prstGeom prst="rect">
            <a:avLst/>
          </a:prstGeom>
        </p:spPr>
        <p:txBody>
          <a:bodyPr wrap="square">
            <a:spAutoFit/>
          </a:bodyPr>
          <a:lstStyle/>
          <a:p>
            <a:pPr algn="ctr"/>
            <a:r>
              <a:rPr lang="es-ES" sz="4000" b="1" dirty="0">
                <a:latin typeface="Abadi MT Condensed Extra Bold" panose="020B0A06030101010103" pitchFamily="34" charset="0"/>
              </a:rPr>
              <a:t>No hay duda que la dependencia del que profesa la fe cristiana; está en Dios y en su Cristo, porque la confianza le permite permanecer en la esperanza de la fe; de quien consumará la salvación de sus hijos, pues se mantiene firme en sus promesas con un corazón dispuesto y un Dios que no desampara. </a:t>
            </a:r>
          </a:p>
        </p:txBody>
      </p:sp>
      <p:sp>
        <p:nvSpPr>
          <p:cNvPr id="2" name="Rectángulo 1">
            <a:extLst>
              <a:ext uri="{FF2B5EF4-FFF2-40B4-BE49-F238E27FC236}">
                <a16:creationId xmlns:a16="http://schemas.microsoft.com/office/drawing/2014/main" id="{601F800A-BFFE-4638-B88F-9E6A0D50578A}"/>
              </a:ext>
            </a:extLst>
          </p:cNvPr>
          <p:cNvSpPr/>
          <p:nvPr/>
        </p:nvSpPr>
        <p:spPr>
          <a:xfrm>
            <a:off x="0" y="-107131"/>
            <a:ext cx="9149300" cy="1938992"/>
          </a:xfrm>
          <a:prstGeom prst="rect">
            <a:avLst/>
          </a:prstGeom>
          <a:noFill/>
        </p:spPr>
        <p:txBody>
          <a:bodyPr wrap="none" lIns="91440" tIns="45720" rIns="91440" bIns="45720">
            <a:spAutoFit/>
          </a:bodyPr>
          <a:lstStyle/>
          <a:p>
            <a:pPr algn="ctr"/>
            <a:r>
              <a:rPr lang="es-E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perseverancia como una </a:t>
            </a:r>
          </a:p>
          <a:p>
            <a:pPr algn="ctr"/>
            <a:r>
              <a:rPr lang="es-E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profesión de fe…</a:t>
            </a:r>
          </a:p>
        </p:txBody>
      </p:sp>
    </p:spTree>
    <p:extLst>
      <p:ext uri="{BB962C8B-B14F-4D97-AF65-F5344CB8AC3E}">
        <p14:creationId xmlns:p14="http://schemas.microsoft.com/office/powerpoint/2010/main" val="33093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463220" y="1217567"/>
            <a:ext cx="8362727" cy="5632311"/>
          </a:xfrm>
          <a:prstGeom prst="rect">
            <a:avLst/>
          </a:prstGeom>
        </p:spPr>
        <p:txBody>
          <a:bodyPr wrap="square">
            <a:spAutoFit/>
          </a:bodyPr>
          <a:lstStyle/>
          <a:p>
            <a:pPr algn="ctr"/>
            <a:r>
              <a:rPr lang="es-ES" sz="4000" dirty="0">
                <a:ln w="0"/>
                <a:effectLst>
                  <a:outerShdw blurRad="38100" dist="19050" dir="2700000" algn="tl" rotWithShape="0">
                    <a:schemeClr val="dk1">
                      <a:alpha val="40000"/>
                    </a:schemeClr>
                  </a:outerShdw>
                </a:effectLst>
                <a:latin typeface="Abadi MT Condensed Extra Bold" panose="020B0A06030101010103" pitchFamily="34" charset="0"/>
              </a:rPr>
              <a:t>“Enséñame, oh Jehová, tu camino; caminaré yo en tu verdad;  Afirma mi corazón para que tema tu nombre. Al único que hace grandes maravillas, Porque para siempre es su misericordia. Él es el que en nuestro abatimiento se acordó de nosotros, Porque para siempre es su misericordia</a:t>
            </a:r>
            <a:r>
              <a:rPr lang="es-ES" sz="4000" i="1" dirty="0">
                <a:ln w="0"/>
                <a:effectLst>
                  <a:outerShdw blurRad="38100" dist="19050" dir="2700000" algn="tl" rotWithShape="0">
                    <a:schemeClr val="dk1">
                      <a:alpha val="40000"/>
                    </a:schemeClr>
                  </a:outerShdw>
                </a:effectLst>
                <a:latin typeface="Abadi MT Condensed Extra Bold" panose="020B0A06030101010103" pitchFamily="34" charset="0"/>
              </a:rPr>
              <a:t>” </a:t>
            </a:r>
          </a:p>
          <a:p>
            <a:pPr algn="ctr"/>
            <a:endParaRPr lang="es-ES" sz="40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2" name="Rectángulo 1">
            <a:extLst>
              <a:ext uri="{FF2B5EF4-FFF2-40B4-BE49-F238E27FC236}">
                <a16:creationId xmlns:a16="http://schemas.microsoft.com/office/drawing/2014/main" id="{5219B6A6-3D75-4924-B35A-6DFD7C0927D0}"/>
              </a:ext>
            </a:extLst>
          </p:cNvPr>
          <p:cNvSpPr/>
          <p:nvPr/>
        </p:nvSpPr>
        <p:spPr>
          <a:xfrm>
            <a:off x="1132556" y="114139"/>
            <a:ext cx="7468711" cy="76944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ES" sz="4400" b="1" dirty="0">
                <a:ln/>
                <a:solidFill>
                  <a:schemeClr val="accent3"/>
                </a:solidFill>
                <a:latin typeface="Britannic Bold" panose="020B0903060703020204" pitchFamily="34" charset="0"/>
              </a:rPr>
              <a:t>(Salmos_ 86.11, 136.4, 23) </a:t>
            </a:r>
          </a:p>
        </p:txBody>
      </p:sp>
    </p:spTree>
    <p:extLst>
      <p:ext uri="{BB962C8B-B14F-4D97-AF65-F5344CB8AC3E}">
        <p14:creationId xmlns:p14="http://schemas.microsoft.com/office/powerpoint/2010/main" val="42997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5D7792C-24CA-4A3C-9070-C11BD32C1A3F}"/>
              </a:ext>
            </a:extLst>
          </p:cNvPr>
          <p:cNvPicPr>
            <a:picLocks noChangeAspect="1"/>
          </p:cNvPicPr>
          <p:nvPr/>
        </p:nvPicPr>
        <p:blipFill>
          <a:blip r:embed="rId2"/>
          <a:stretch>
            <a:fillRect/>
          </a:stretch>
        </p:blipFill>
        <p:spPr>
          <a:xfrm>
            <a:off x="-1" y="-1"/>
            <a:ext cx="9138699" cy="6858001"/>
          </a:xfrm>
          <a:prstGeom prst="rect">
            <a:avLst/>
          </a:prstGeom>
        </p:spPr>
      </p:pic>
      <p:sp>
        <p:nvSpPr>
          <p:cNvPr id="4" name="Rectángulo 3">
            <a:extLst>
              <a:ext uri="{FF2B5EF4-FFF2-40B4-BE49-F238E27FC236}">
                <a16:creationId xmlns:a16="http://schemas.microsoft.com/office/drawing/2014/main" id="{F1A188A5-96D5-4062-B967-3C2B93F68834}"/>
              </a:ext>
            </a:extLst>
          </p:cNvPr>
          <p:cNvSpPr/>
          <p:nvPr/>
        </p:nvSpPr>
        <p:spPr>
          <a:xfrm>
            <a:off x="277130" y="928188"/>
            <a:ext cx="8668088" cy="563231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rgbClr val="FFFF00"/>
                </a:solidFill>
                <a:latin typeface="Abadi MT Condensed Extra Bold" panose="020B0A06030101010103" pitchFamily="34" charset="0"/>
              </a:rPr>
              <a:t>Todo ser humano debería estar consciente de que el amor de Dios, se ha manifestado a la humanidad de la manera más sublime; que es mediante el sacrificio de Cristo en la cruz del calvario; sin embargo, el ser humano PERSISTE (persevera) en hacer el mal; y hacer el bien no supieron, pues el corazón humano se inclina hacia lo malo y a lo establecido por Dios se resiste. </a:t>
            </a:r>
          </a:p>
        </p:txBody>
      </p:sp>
      <p:sp>
        <p:nvSpPr>
          <p:cNvPr id="2" name="Rectángulo 1">
            <a:extLst>
              <a:ext uri="{FF2B5EF4-FFF2-40B4-BE49-F238E27FC236}">
                <a16:creationId xmlns:a16="http://schemas.microsoft.com/office/drawing/2014/main" id="{D6159225-1249-4483-89FD-DABFE2224206}"/>
              </a:ext>
            </a:extLst>
          </p:cNvPr>
          <p:cNvSpPr/>
          <p:nvPr/>
        </p:nvSpPr>
        <p:spPr>
          <a:xfrm>
            <a:off x="277146" y="0"/>
            <a:ext cx="8589724" cy="830997"/>
          </a:xfrm>
          <a:prstGeom prst="rect">
            <a:avLst/>
          </a:prstGeom>
          <a:noFill/>
        </p:spPr>
        <p:txBody>
          <a:bodyPr wrap="none" lIns="91440" tIns="45720" rIns="91440" bIns="45720">
            <a:spAutoFit/>
          </a:bodyPr>
          <a:lstStyle/>
          <a:p>
            <a:pPr algn="ctr"/>
            <a:r>
              <a:rPr lang="es-ES" sz="4800" b="1" spc="50" dirty="0">
                <a:ln w="9525" cmpd="sng">
                  <a:solidFill>
                    <a:schemeClr val="accent1"/>
                  </a:solidFill>
                  <a:prstDash val="solid"/>
                </a:ln>
                <a:solidFill>
                  <a:srgbClr val="70AD47">
                    <a:tint val="1000"/>
                  </a:srgbClr>
                </a:solidFill>
                <a:effectLst>
                  <a:glow rad="38100">
                    <a:schemeClr val="accent1">
                      <a:alpha val="40000"/>
                    </a:schemeClr>
                  </a:glow>
                </a:effectLst>
              </a:rPr>
              <a:t>En qué persevera el ser humano</a:t>
            </a:r>
          </a:p>
        </p:txBody>
      </p:sp>
    </p:spTree>
    <p:extLst>
      <p:ext uri="{BB962C8B-B14F-4D97-AF65-F5344CB8AC3E}">
        <p14:creationId xmlns:p14="http://schemas.microsoft.com/office/powerpoint/2010/main" val="206175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ondos cielo">
            <a:extLst>
              <a:ext uri="{FF2B5EF4-FFF2-40B4-BE49-F238E27FC236}">
                <a16:creationId xmlns:a16="http://schemas.microsoft.com/office/drawing/2014/main" id="{B9C726B8-2410-4C90-A035-761D28FC7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9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FCCE7226-87EE-414F-998F-73D3AC19E1E1}"/>
              </a:ext>
            </a:extLst>
          </p:cNvPr>
          <p:cNvSpPr/>
          <p:nvPr/>
        </p:nvSpPr>
        <p:spPr>
          <a:xfrm>
            <a:off x="518159" y="797510"/>
            <a:ext cx="8374049" cy="5262979"/>
          </a:xfrm>
          <a:prstGeom prst="rect">
            <a:avLst/>
          </a:prstGeom>
        </p:spPr>
        <p:txBody>
          <a:bodyPr wrap="square">
            <a:spAutoFit/>
          </a:bodyPr>
          <a:lstStyle/>
          <a:p>
            <a:pPr algn="ctr"/>
            <a:r>
              <a:rPr lang="es-SV" sz="4800" dirty="0">
                <a:ln w="0"/>
                <a:solidFill>
                  <a:schemeClr val="bg1"/>
                </a:solidFill>
                <a:effectLst>
                  <a:reflection blurRad="6350" stA="53000" endA="300" endPos="35500" dir="5400000" sy="-90000" algn="bl" rotWithShape="0"/>
                </a:effectLst>
                <a:latin typeface="Abadi MT Condensed Extra Bold" panose="020B0A06030101010103" pitchFamily="34" charset="0"/>
              </a:rPr>
              <a:t>Esto a pesar de que Dios nunca desamparó a su pueblo y nunca lo dejó sin mensaje, sino que perseveró en enviar una y otra vez a sus siervos; para anunciar el camino de la fe y de la salvación eterna.</a:t>
            </a:r>
            <a:endParaRPr lang="es-ES" sz="3600" dirty="0">
              <a:ln w="0"/>
              <a:solidFill>
                <a:schemeClr val="bg1"/>
              </a:solidFill>
              <a:effectLst>
                <a:reflection blurRad="6350" stA="53000" endA="300" endPos="35500" dir="5400000" sy="-90000" algn="bl" rotWithShape="0"/>
              </a:effectLst>
              <a:latin typeface="Abadi MT Condensed Extra Bold" panose="020B0A06030101010103" pitchFamily="34" charset="0"/>
            </a:endParaRPr>
          </a:p>
        </p:txBody>
      </p:sp>
    </p:spTree>
    <p:extLst>
      <p:ext uri="{BB962C8B-B14F-4D97-AF65-F5344CB8AC3E}">
        <p14:creationId xmlns:p14="http://schemas.microsoft.com/office/powerpoint/2010/main" val="31464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449AE3-C87E-403F-8CC8-C372BD418673}"/>
              </a:ext>
            </a:extLst>
          </p:cNvPr>
          <p:cNvSpPr/>
          <p:nvPr/>
        </p:nvSpPr>
        <p:spPr>
          <a:xfrm>
            <a:off x="354495" y="923330"/>
            <a:ext cx="8435009" cy="5909310"/>
          </a:xfrm>
          <a:prstGeom prst="rect">
            <a:avLst/>
          </a:prstGeom>
        </p:spPr>
        <p:txBody>
          <a:bodyPr wrap="square">
            <a:spAutoFit/>
          </a:bodyPr>
          <a:lstStyle/>
          <a:p>
            <a:pPr algn="ctr"/>
            <a:r>
              <a:rPr lang="es-SV" sz="4200" dirty="0">
                <a:ln w="0"/>
                <a:effectLst>
                  <a:outerShdw blurRad="38100" dist="19050" dir="2700000" algn="tl" rotWithShape="0">
                    <a:schemeClr val="dk1">
                      <a:alpha val="40000"/>
                    </a:schemeClr>
                  </a:outerShdw>
                </a:effectLst>
                <a:latin typeface="Berlin Sans FB Demi" panose="020E0802020502020306" pitchFamily="34" charset="0"/>
              </a:rPr>
              <a:t>“Fui buscado por los que no preguntaban por mí; fui hallado por los que no me buscaban. Dije a gente que no invocaba mi nombre: Heme aquí, heme aquí. Extendí mis manos todo el día a pueblo rebelde, el cual anda por camino no bueno, en </a:t>
            </a:r>
            <a:r>
              <a:rPr lang="es-SV" sz="4200" dirty="0" err="1">
                <a:ln w="0"/>
                <a:effectLst>
                  <a:outerShdw blurRad="38100" dist="19050" dir="2700000" algn="tl" rotWithShape="0">
                    <a:schemeClr val="dk1">
                      <a:alpha val="40000"/>
                    </a:schemeClr>
                  </a:outerShdw>
                </a:effectLst>
                <a:latin typeface="Berlin Sans FB Demi" panose="020E0802020502020306" pitchFamily="34" charset="0"/>
              </a:rPr>
              <a:t>pos</a:t>
            </a:r>
            <a:r>
              <a:rPr lang="es-SV" sz="4200" dirty="0">
                <a:ln w="0"/>
                <a:effectLst>
                  <a:outerShdw blurRad="38100" dist="19050" dir="2700000" algn="tl" rotWithShape="0">
                    <a:schemeClr val="dk1">
                      <a:alpha val="40000"/>
                    </a:schemeClr>
                  </a:outerShdw>
                </a:effectLst>
                <a:latin typeface="Berlin Sans FB Demi" panose="020E0802020502020306" pitchFamily="34" charset="0"/>
              </a:rPr>
              <a:t> de sus pensamientos”</a:t>
            </a:r>
            <a:endParaRPr lang="es-ES" sz="4200" dirty="0">
              <a:ln w="0"/>
              <a:effectLst>
                <a:outerShdw blurRad="38100" dist="19050" dir="2700000" algn="tl" rotWithShape="0">
                  <a:schemeClr val="dk1">
                    <a:alpha val="40000"/>
                  </a:schemeClr>
                </a:outerShdw>
              </a:effectLst>
              <a:latin typeface="Berlin Sans FB Demi" panose="020E0802020502020306" pitchFamily="34" charset="0"/>
            </a:endParaRPr>
          </a:p>
        </p:txBody>
      </p:sp>
      <p:sp>
        <p:nvSpPr>
          <p:cNvPr id="5" name="Rectángulo 4">
            <a:extLst>
              <a:ext uri="{FF2B5EF4-FFF2-40B4-BE49-F238E27FC236}">
                <a16:creationId xmlns:a16="http://schemas.microsoft.com/office/drawing/2014/main" id="{BCA40A2A-105B-4E62-860F-0CDAB353F308}"/>
              </a:ext>
            </a:extLst>
          </p:cNvPr>
          <p:cNvSpPr/>
          <p:nvPr/>
        </p:nvSpPr>
        <p:spPr>
          <a:xfrm>
            <a:off x="2860460" y="0"/>
            <a:ext cx="4645695" cy="923330"/>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s-SV" sz="5400" b="1" dirty="0">
                <a:ln/>
                <a:solidFill>
                  <a:schemeClr val="accent3"/>
                </a:solidFill>
                <a:latin typeface="Franklin Gothic Demi Cond" panose="020B0706030402020204" pitchFamily="34" charset="0"/>
              </a:rPr>
              <a:t>(Isaías 65.1 – 2 )</a:t>
            </a:r>
            <a:endParaRPr lang="es-ES" sz="5400" b="1" dirty="0">
              <a:ln/>
              <a:solidFill>
                <a:schemeClr val="accent3"/>
              </a:solidFill>
            </a:endParaRPr>
          </a:p>
        </p:txBody>
      </p:sp>
    </p:spTree>
    <p:extLst>
      <p:ext uri="{BB962C8B-B14F-4D97-AF65-F5344CB8AC3E}">
        <p14:creationId xmlns:p14="http://schemas.microsoft.com/office/powerpoint/2010/main" val="30020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331306" y="856357"/>
            <a:ext cx="8335616" cy="6001643"/>
          </a:xfrm>
          <a:prstGeom prst="rect">
            <a:avLst/>
          </a:prstGeom>
        </p:spPr>
        <p:txBody>
          <a:bodyPr wrap="square">
            <a:spAutoFit/>
          </a:bodyPr>
          <a:lstStyle/>
          <a:p>
            <a:pPr algn="ctr"/>
            <a:r>
              <a:rPr lang="es-ES" sz="3200" dirty="0">
                <a:latin typeface="Abadi MT Condensed Extra Bold" panose="020B0A06030101010103" pitchFamily="34" charset="0"/>
              </a:rPr>
              <a:t>“Y envió Jehová a vosotros todos sus siervos los profetas, enviándoles desde temprano y </a:t>
            </a:r>
            <a:r>
              <a:rPr lang="es-ES" sz="3200" b="1" i="1" dirty="0">
                <a:latin typeface="Abadi MT Condensed Extra Bold" panose="020B0A06030101010103" pitchFamily="34" charset="0"/>
              </a:rPr>
              <a:t>sin cesar</a:t>
            </a:r>
            <a:r>
              <a:rPr lang="es-ES" sz="3200" dirty="0">
                <a:latin typeface="Abadi MT Condensed Extra Bold" panose="020B0A06030101010103" pitchFamily="34" charset="0"/>
              </a:rPr>
              <a:t>; pero no oísteis, ni inclinasteis vuestro oído para escuchar.  Cuando decían: Volveos ahora de vuestro mal camino y de la maldad de vuestras obras, y moraréis en la tierra que os dio Jehová a vosotros y a vuestros padres para siempre;  y no vayáis en </a:t>
            </a:r>
            <a:r>
              <a:rPr lang="es-ES" sz="3200" dirty="0" err="1">
                <a:latin typeface="Abadi MT Condensed Extra Bold" panose="020B0A06030101010103" pitchFamily="34" charset="0"/>
              </a:rPr>
              <a:t>pos</a:t>
            </a:r>
            <a:r>
              <a:rPr lang="es-ES" sz="3200" dirty="0">
                <a:latin typeface="Abadi MT Condensed Extra Bold" panose="020B0A06030101010103" pitchFamily="34" charset="0"/>
              </a:rPr>
              <a:t> de dioses ajenos, sirviéndoles y adorándoles, ni me provoquéis a ira con la obra de vuestras manos; y no os haré mal.  Pero no me habéis oído, dice Jehová, para provocarme a ira con la obra de vuestras manos para mal vuestro” </a:t>
            </a:r>
          </a:p>
        </p:txBody>
      </p:sp>
      <p:sp>
        <p:nvSpPr>
          <p:cNvPr id="2" name="Rectángulo 1">
            <a:extLst>
              <a:ext uri="{FF2B5EF4-FFF2-40B4-BE49-F238E27FC236}">
                <a16:creationId xmlns:a16="http://schemas.microsoft.com/office/drawing/2014/main" id="{3FE3FA4F-8F5F-4223-951F-24FB21F6F456}"/>
              </a:ext>
            </a:extLst>
          </p:cNvPr>
          <p:cNvSpPr/>
          <p:nvPr/>
        </p:nvSpPr>
        <p:spPr>
          <a:xfrm>
            <a:off x="2108523" y="126136"/>
            <a:ext cx="4781182" cy="76944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s-ES" sz="4400" b="1" dirty="0">
                <a:ln/>
                <a:solidFill>
                  <a:schemeClr val="accent3"/>
                </a:solidFill>
                <a:latin typeface="Abadi MT Condensed Extra Bold" panose="020B0A06030101010103" pitchFamily="34" charset="0"/>
              </a:rPr>
              <a:t>(Jeremías_25.4 – 7)</a:t>
            </a:r>
          </a:p>
        </p:txBody>
      </p:sp>
    </p:spTree>
    <p:extLst>
      <p:ext uri="{BB962C8B-B14F-4D97-AF65-F5344CB8AC3E}">
        <p14:creationId xmlns:p14="http://schemas.microsoft.com/office/powerpoint/2010/main" val="2496354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E073EA-E436-41C0-939A-42EF1315C49C}"/>
              </a:ext>
            </a:extLst>
          </p:cNvPr>
          <p:cNvPicPr>
            <a:picLocks noChangeAspect="1"/>
          </p:cNvPicPr>
          <p:nvPr/>
        </p:nvPicPr>
        <p:blipFill>
          <a:blip r:embed="rId2"/>
          <a:stretch>
            <a:fillRect/>
          </a:stretch>
        </p:blipFill>
        <p:spPr>
          <a:xfrm>
            <a:off x="0" y="0"/>
            <a:ext cx="9146138" cy="6858000"/>
          </a:xfrm>
          <a:prstGeom prst="rect">
            <a:avLst/>
          </a:prstGeom>
        </p:spPr>
      </p:pic>
      <p:sp>
        <p:nvSpPr>
          <p:cNvPr id="4" name="Rectángulo 3">
            <a:extLst>
              <a:ext uri="{FF2B5EF4-FFF2-40B4-BE49-F238E27FC236}">
                <a16:creationId xmlns:a16="http://schemas.microsoft.com/office/drawing/2014/main" id="{F1A188A5-96D5-4062-B967-3C2B93F68834}"/>
              </a:ext>
            </a:extLst>
          </p:cNvPr>
          <p:cNvSpPr/>
          <p:nvPr/>
        </p:nvSpPr>
        <p:spPr>
          <a:xfrm>
            <a:off x="221417" y="901579"/>
            <a:ext cx="8701165" cy="5509200"/>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FFFF00"/>
                </a:solidFill>
                <a:latin typeface="Abadi MT Condensed Extra Bold" panose="020B0A06030101010103" pitchFamily="34" charset="0"/>
              </a:rPr>
              <a:t>La perseverancia, tiene dos caminos, distintos; pues si el ser humano busca a Dios y a sus preceptos; y se esfuerza por seguir y permanecer en ello, alcanzará la misericordia y las promesas; pero si insiste en vivir en el pecado, entonces la gracia huirá de él y será alcanzado por el mal. </a:t>
            </a:r>
          </a:p>
        </p:txBody>
      </p:sp>
      <p:sp>
        <p:nvSpPr>
          <p:cNvPr id="5" name="Rectángulo 4">
            <a:extLst>
              <a:ext uri="{FF2B5EF4-FFF2-40B4-BE49-F238E27FC236}">
                <a16:creationId xmlns:a16="http://schemas.microsoft.com/office/drawing/2014/main" id="{206AF00F-AF4D-481F-B605-1A3C75793A6E}"/>
              </a:ext>
            </a:extLst>
          </p:cNvPr>
          <p:cNvSpPr/>
          <p:nvPr/>
        </p:nvSpPr>
        <p:spPr>
          <a:xfrm>
            <a:off x="360565" y="70582"/>
            <a:ext cx="870116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800" b="1" cap="all" spc="0" dirty="0">
                <a:ln/>
                <a:solidFill>
                  <a:schemeClr val="bg1"/>
                </a:solidFill>
                <a:effectLst/>
              </a:rPr>
              <a:t>La ruta de la perseverancia</a:t>
            </a:r>
          </a:p>
        </p:txBody>
      </p:sp>
    </p:spTree>
    <p:extLst>
      <p:ext uri="{BB962C8B-B14F-4D97-AF65-F5344CB8AC3E}">
        <p14:creationId xmlns:p14="http://schemas.microsoft.com/office/powerpoint/2010/main" val="21994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543339" y="1325218"/>
            <a:ext cx="8057321" cy="4832092"/>
          </a:xfrm>
          <a:prstGeom prst="rect">
            <a:avLst/>
          </a:prstGeom>
        </p:spPr>
        <p:txBody>
          <a:bodyPr wrap="square">
            <a:spAutoFit/>
          </a:bodyPr>
          <a:lstStyle/>
          <a:p>
            <a:pPr algn="ctr"/>
            <a:r>
              <a:rPr lang="es-ES" sz="4400" b="1" dirty="0">
                <a:effectLst>
                  <a:outerShdw blurRad="38100" dist="38100" dir="2700000" algn="tl">
                    <a:srgbClr val="000000">
                      <a:alpha val="43137"/>
                    </a:srgbClr>
                  </a:outerShdw>
                </a:effectLst>
              </a:rPr>
              <a:t>“Solamente temed a Jehová y servidle de verdad con todo vuestro corazón, pues considerad cuán grandes cosas ha hecho por vosotros. Mas si perseverareis en hacer mal, vosotros y vuestro rey pereceréis”</a:t>
            </a:r>
            <a:endParaRPr lang="es-ES" sz="6600" b="1" dirty="0">
              <a:solidFill>
                <a:srgbClr val="C00000"/>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C3539FCD-4602-47AA-A9DB-2A6B4477842F}"/>
              </a:ext>
            </a:extLst>
          </p:cNvPr>
          <p:cNvSpPr/>
          <p:nvPr/>
        </p:nvSpPr>
        <p:spPr>
          <a:xfrm>
            <a:off x="2542059" y="190357"/>
            <a:ext cx="5742278" cy="769441"/>
          </a:xfrm>
          <a:prstGeom prst="rect">
            <a:avLst/>
          </a:prstGeom>
        </p:spPr>
        <p:txBody>
          <a:bodyPr wrap="none">
            <a:spAutoFit/>
          </a:bodyPr>
          <a:lstStyle/>
          <a:p>
            <a:r>
              <a:rPr lang="es-ES" sz="4400" b="1" dirty="0">
                <a:solidFill>
                  <a:srgbClr val="C00000"/>
                </a:solidFill>
                <a:effectLst>
                  <a:outerShdw blurRad="38100" dist="38100" dir="2700000" algn="tl">
                    <a:srgbClr val="000000">
                      <a:alpha val="43137"/>
                    </a:srgbClr>
                  </a:outerShdw>
                </a:effectLst>
              </a:rPr>
              <a:t>(1º Samuel 12.24 – 25) </a:t>
            </a:r>
            <a:endParaRPr lang="es-ES" sz="2400" b="1" dirty="0"/>
          </a:p>
        </p:txBody>
      </p:sp>
    </p:spTree>
    <p:extLst>
      <p:ext uri="{BB962C8B-B14F-4D97-AF65-F5344CB8AC3E}">
        <p14:creationId xmlns:p14="http://schemas.microsoft.com/office/powerpoint/2010/main" val="31282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914402" y="1138226"/>
            <a:ext cx="7606747" cy="5509200"/>
          </a:xfrm>
          <a:prstGeom prst="rect">
            <a:avLst/>
          </a:prstGeom>
        </p:spPr>
        <p:txBody>
          <a:bodyPr wrap="square">
            <a:spAutoFit/>
          </a:bodyPr>
          <a:lstStyle/>
          <a:p>
            <a:pPr algn="ctr"/>
            <a:r>
              <a:rPr lang="es-ES" sz="4400" b="1" dirty="0">
                <a:effectLst>
                  <a:outerShdw blurRad="38100" dist="38100" dir="2700000" algn="tl">
                    <a:srgbClr val="000000">
                      <a:alpha val="43137"/>
                    </a:srgbClr>
                  </a:outerShdw>
                </a:effectLst>
                <a:latin typeface="Rockwell Condensed" panose="02060603050405020104" pitchFamily="18" charset="0"/>
              </a:rPr>
              <a:t>De este hecho podemos destacar que la perseverancia, es en sí, la permanencia en Dios y en sus mandamientos: De fidelidad; es decir que la persona puede dejar de alcanzar el don de la gracia o la salvación si en su vida esto se descuida. </a:t>
            </a:r>
          </a:p>
        </p:txBody>
      </p:sp>
      <p:sp>
        <p:nvSpPr>
          <p:cNvPr id="2" name="Rectángulo 1">
            <a:extLst>
              <a:ext uri="{FF2B5EF4-FFF2-40B4-BE49-F238E27FC236}">
                <a16:creationId xmlns:a16="http://schemas.microsoft.com/office/drawing/2014/main" id="{1C376D9F-FD70-4072-A319-329EDC3088BB}"/>
              </a:ext>
            </a:extLst>
          </p:cNvPr>
          <p:cNvSpPr/>
          <p:nvPr/>
        </p:nvSpPr>
        <p:spPr>
          <a:xfrm>
            <a:off x="2274854" y="106017"/>
            <a:ext cx="5760488" cy="923330"/>
          </a:xfrm>
          <a:prstGeom prst="rect">
            <a:avLst/>
          </a:prstGeom>
          <a:noFill/>
        </p:spPr>
        <p:txBody>
          <a:bodyPr wrap="none" lIns="91440" tIns="45720" rIns="91440" bIns="45720">
            <a:spAutoFit/>
          </a:bodyPr>
          <a:lstStyle/>
          <a:p>
            <a:pPr algn="ctr"/>
            <a:r>
              <a:rPr lang="es-ES" sz="54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t>
            </a:r>
            <a:r>
              <a:rPr lang="es-E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Permaneced en mí!</a:t>
            </a:r>
          </a:p>
        </p:txBody>
      </p:sp>
    </p:spTree>
    <p:extLst>
      <p:ext uri="{BB962C8B-B14F-4D97-AF65-F5344CB8AC3E}">
        <p14:creationId xmlns:p14="http://schemas.microsoft.com/office/powerpoint/2010/main" val="10708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185529" y="671691"/>
            <a:ext cx="8560905" cy="6186309"/>
          </a:xfrm>
          <a:prstGeom prst="rect">
            <a:avLst/>
          </a:prstGeom>
        </p:spPr>
        <p:txBody>
          <a:bodyPr wrap="square">
            <a:spAutoFit/>
          </a:bodyPr>
          <a:lstStyle/>
          <a:p>
            <a:pPr algn="ctr"/>
            <a:r>
              <a:rPr lang="es-SV" sz="3600" b="1" dirty="0">
                <a:ln w="12700">
                  <a:solidFill>
                    <a:schemeClr val="accent3">
                      <a:lumMod val="50000"/>
                    </a:schemeClr>
                  </a:solidFill>
                  <a:prstDash val="solid"/>
                </a:ln>
                <a:effectLst>
                  <a:innerShdw blurRad="177800">
                    <a:schemeClr val="accent3">
                      <a:lumMod val="50000"/>
                    </a:schemeClr>
                  </a:innerShdw>
                </a:effectLst>
                <a:latin typeface="Berlin Sans FB Demi" panose="020E0802020502020306" pitchFamily="34" charset="0"/>
              </a:rPr>
              <a:t>“Por tanto, es necesario que con más diligencia atendamos a las cosas que hemos oído, no sea que nos deslicemos. Porque si la palabra dicha por medio de los ángeles fue firme, y toda transgresión y desobediencia recibió justa retribución, ¿cómo escaparemos nosotros, si descuidamos una salvación tan grande? La cual, habiendo sido anunciada primeramente por el Señor, nos fue confirmada por los que oyeron”. </a:t>
            </a:r>
          </a:p>
        </p:txBody>
      </p:sp>
      <p:sp>
        <p:nvSpPr>
          <p:cNvPr id="2" name="Rectángulo 1">
            <a:extLst>
              <a:ext uri="{FF2B5EF4-FFF2-40B4-BE49-F238E27FC236}">
                <a16:creationId xmlns:a16="http://schemas.microsoft.com/office/drawing/2014/main" id="{E5CF02C1-BDB8-490F-9DE6-AD0D258F7D9C}"/>
              </a:ext>
            </a:extLst>
          </p:cNvPr>
          <p:cNvSpPr/>
          <p:nvPr/>
        </p:nvSpPr>
        <p:spPr>
          <a:xfrm>
            <a:off x="3167752" y="0"/>
            <a:ext cx="4315605" cy="769441"/>
          </a:xfrm>
          <a:prstGeom prst="rect">
            <a:avLst/>
          </a:prstGeom>
        </p:spPr>
        <p:txBody>
          <a:bodyPr wrap="none">
            <a:spAutoFit/>
          </a:bodyPr>
          <a:lstStyle/>
          <a:p>
            <a:r>
              <a:rPr lang="es-SV" sz="4400" b="1" dirty="0">
                <a:solidFill>
                  <a:srgbClr val="C00000"/>
                </a:solidFill>
                <a:effectLst>
                  <a:outerShdw blurRad="38100" dist="38100" dir="2700000" algn="tl">
                    <a:srgbClr val="000000">
                      <a:alpha val="43137"/>
                    </a:srgbClr>
                  </a:outerShdw>
                </a:effectLst>
                <a:latin typeface="Rockwell" panose="02060603020205020403" pitchFamily="18" charset="0"/>
              </a:rPr>
              <a:t>Hebreos 2.1 – 3</a:t>
            </a:r>
            <a:endParaRPr lang="es-ES" sz="3200" dirty="0">
              <a:latin typeface="Rockwell" panose="02060603020205020403" pitchFamily="18" charset="0"/>
            </a:endParaRPr>
          </a:p>
        </p:txBody>
      </p:sp>
    </p:spTree>
    <p:extLst>
      <p:ext uri="{BB962C8B-B14F-4D97-AF65-F5344CB8AC3E}">
        <p14:creationId xmlns:p14="http://schemas.microsoft.com/office/powerpoint/2010/main" val="250399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54808-7738-436C-9761-638A50EE486C}"/>
              </a:ext>
            </a:extLst>
          </p:cNvPr>
          <p:cNvSpPr>
            <a:spLocks noGrp="1"/>
          </p:cNvSpPr>
          <p:nvPr>
            <p:ph type="title"/>
          </p:nvPr>
        </p:nvSpPr>
        <p:spPr>
          <a:xfrm>
            <a:off x="884113" y="207700"/>
            <a:ext cx="7773338" cy="984995"/>
          </a:xfrm>
        </p:spPr>
        <p:txBody>
          <a:bodyPr>
            <a:normAutofit fontScale="90000"/>
          </a:bodyPr>
          <a:lstStyle/>
          <a:p>
            <a:r>
              <a:rPr lang="es-ES" b="1" dirty="0">
                <a:effectLst>
                  <a:outerShdw blurRad="38100" dist="38100" dir="2700000" algn="tl">
                    <a:srgbClr val="000000">
                      <a:alpha val="43137"/>
                    </a:srgbClr>
                  </a:outerShdw>
                </a:effectLst>
              </a:rPr>
              <a:t>¿Por que perseverar se vuelve tan importante?</a:t>
            </a:r>
          </a:p>
        </p:txBody>
      </p:sp>
      <p:pic>
        <p:nvPicPr>
          <p:cNvPr id="5" name="Imagen 4">
            <a:extLst>
              <a:ext uri="{FF2B5EF4-FFF2-40B4-BE49-F238E27FC236}">
                <a16:creationId xmlns:a16="http://schemas.microsoft.com/office/drawing/2014/main" id="{FFFECB95-E720-4AFA-AE42-F3437B93A3CE}"/>
              </a:ext>
            </a:extLst>
          </p:cNvPr>
          <p:cNvPicPr>
            <a:picLocks noChangeAspect="1"/>
          </p:cNvPicPr>
          <p:nvPr/>
        </p:nvPicPr>
        <p:blipFill>
          <a:blip r:embed="rId2"/>
          <a:stretch>
            <a:fillRect/>
          </a:stretch>
        </p:blipFill>
        <p:spPr>
          <a:xfrm>
            <a:off x="0" y="1192694"/>
            <a:ext cx="7855192" cy="4108175"/>
          </a:xfrm>
          <a:prstGeom prst="rect">
            <a:avLst/>
          </a:prstGeom>
        </p:spPr>
      </p:pic>
      <p:pic>
        <p:nvPicPr>
          <p:cNvPr id="7" name="Imagen 6">
            <a:extLst>
              <a:ext uri="{FF2B5EF4-FFF2-40B4-BE49-F238E27FC236}">
                <a16:creationId xmlns:a16="http://schemas.microsoft.com/office/drawing/2014/main" id="{72190C72-EA56-4AC1-B593-25EEF93C345B}"/>
              </a:ext>
            </a:extLst>
          </p:cNvPr>
          <p:cNvPicPr>
            <a:picLocks noChangeAspect="1"/>
          </p:cNvPicPr>
          <p:nvPr/>
        </p:nvPicPr>
        <p:blipFill>
          <a:blip r:embed="rId3"/>
          <a:stretch>
            <a:fillRect/>
          </a:stretch>
        </p:blipFill>
        <p:spPr>
          <a:xfrm>
            <a:off x="490330" y="1157395"/>
            <a:ext cx="8653670" cy="5700605"/>
          </a:xfrm>
          <a:prstGeom prst="rect">
            <a:avLst/>
          </a:prstGeom>
        </p:spPr>
      </p:pic>
      <p:pic>
        <p:nvPicPr>
          <p:cNvPr id="9" name="Imagen 8">
            <a:extLst>
              <a:ext uri="{FF2B5EF4-FFF2-40B4-BE49-F238E27FC236}">
                <a16:creationId xmlns:a16="http://schemas.microsoft.com/office/drawing/2014/main" id="{9A77E6B7-E330-47B5-96AC-60E53F6562A3}"/>
              </a:ext>
            </a:extLst>
          </p:cNvPr>
          <p:cNvPicPr>
            <a:picLocks noChangeAspect="1"/>
          </p:cNvPicPr>
          <p:nvPr/>
        </p:nvPicPr>
        <p:blipFill>
          <a:blip r:embed="rId4"/>
          <a:stretch>
            <a:fillRect/>
          </a:stretch>
        </p:blipFill>
        <p:spPr>
          <a:xfrm>
            <a:off x="0" y="1683026"/>
            <a:ext cx="8637640" cy="5174974"/>
          </a:xfrm>
          <a:prstGeom prst="rect">
            <a:avLst/>
          </a:prstGeom>
        </p:spPr>
      </p:pic>
      <p:pic>
        <p:nvPicPr>
          <p:cNvPr id="11" name="Imagen 10">
            <a:extLst>
              <a:ext uri="{FF2B5EF4-FFF2-40B4-BE49-F238E27FC236}">
                <a16:creationId xmlns:a16="http://schemas.microsoft.com/office/drawing/2014/main" id="{C318D5B2-71AF-4513-9949-D9712CF39F82}"/>
              </a:ext>
            </a:extLst>
          </p:cNvPr>
          <p:cNvPicPr>
            <a:picLocks noChangeAspect="1"/>
          </p:cNvPicPr>
          <p:nvPr/>
        </p:nvPicPr>
        <p:blipFill>
          <a:blip r:embed="rId5"/>
          <a:stretch>
            <a:fillRect/>
          </a:stretch>
        </p:blipFill>
        <p:spPr>
          <a:xfrm>
            <a:off x="1258957" y="1323016"/>
            <a:ext cx="7869013" cy="5534984"/>
          </a:xfrm>
          <a:prstGeom prst="rect">
            <a:avLst/>
          </a:prstGeom>
        </p:spPr>
      </p:pic>
      <p:sp>
        <p:nvSpPr>
          <p:cNvPr id="12" name="Rectángulo 11">
            <a:extLst>
              <a:ext uri="{FF2B5EF4-FFF2-40B4-BE49-F238E27FC236}">
                <a16:creationId xmlns:a16="http://schemas.microsoft.com/office/drawing/2014/main" id="{193EC68B-6663-4EB8-BD3C-DE2CF0145CAC}"/>
              </a:ext>
            </a:extLst>
          </p:cNvPr>
          <p:cNvSpPr/>
          <p:nvPr/>
        </p:nvSpPr>
        <p:spPr>
          <a:xfrm>
            <a:off x="3970528" y="3484170"/>
            <a:ext cx="3455819" cy="923330"/>
          </a:xfrm>
          <a:prstGeom prst="rect">
            <a:avLst/>
          </a:prstGeom>
          <a:noFill/>
        </p:spPr>
        <p:txBody>
          <a:bodyPr wrap="none" lIns="91440" tIns="45720" rIns="91440" bIns="45720">
            <a:spAutoFit/>
          </a:bodyPr>
          <a:lstStyle/>
          <a:p>
            <a:pPr algn="ctr"/>
            <a:r>
              <a:rPr lang="es-ES" sz="5400" b="1" dirty="0">
                <a:ln w="9525">
                  <a:solidFill>
                    <a:schemeClr val="bg1"/>
                  </a:solidFill>
                  <a:prstDash val="solid"/>
                </a:ln>
                <a:effectLst>
                  <a:outerShdw blurRad="12700" dist="38100" dir="2700000" algn="tl" rotWithShape="0">
                    <a:schemeClr val="bg1">
                      <a:lumMod val="50000"/>
                    </a:schemeClr>
                  </a:outerShdw>
                </a:effectLst>
              </a:rPr>
              <a:t>Mateo 24.6</a:t>
            </a:r>
          </a:p>
        </p:txBody>
      </p:sp>
    </p:spTree>
    <p:extLst>
      <p:ext uri="{BB962C8B-B14F-4D97-AF65-F5344CB8AC3E}">
        <p14:creationId xmlns:p14="http://schemas.microsoft.com/office/powerpoint/2010/main" val="135862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768626" y="520511"/>
            <a:ext cx="7938052" cy="5878532"/>
          </a:xfrm>
          <a:prstGeom prst="rect">
            <a:avLst/>
          </a:prstGeom>
        </p:spPr>
        <p:txBody>
          <a:bodyPr wrap="square">
            <a:spAutoFit/>
          </a:bodyPr>
          <a:lstStyle/>
          <a:p>
            <a:r>
              <a:rPr lang="es-ES" sz="3600" dirty="0">
                <a:effectLst>
                  <a:outerShdw blurRad="38100" dist="38100" dir="2700000" algn="tl">
                    <a:srgbClr val="000000">
                      <a:alpha val="43137"/>
                    </a:srgbClr>
                  </a:outerShdw>
                </a:effectLst>
                <a:latin typeface="Abadi MT Condensed Extra Bold" panose="020B0A06030101010103" pitchFamily="34" charset="0"/>
              </a:rPr>
              <a:t>No hay duda alguna para el creyente fiel, de que, su permanencia en la fe de Cristo, la permanencia en Cristo y perseverar en ello es lo único que le garantizará el galardón ofrecido por Cristo cuando dice: </a:t>
            </a:r>
          </a:p>
          <a:p>
            <a:endParaRPr lang="es-ES" sz="3200" dirty="0"/>
          </a:p>
          <a:p>
            <a:pPr algn="ctr"/>
            <a:r>
              <a:rPr lang="es-ES" sz="4000" b="1" dirty="0">
                <a:solidFill>
                  <a:srgbClr val="002060"/>
                </a:solidFill>
                <a:effectLst>
                  <a:outerShdw blurRad="38100" dist="38100" dir="2700000" algn="tl">
                    <a:srgbClr val="000000">
                      <a:alpha val="43137"/>
                    </a:srgbClr>
                  </a:outerShdw>
                </a:effectLst>
              </a:rPr>
              <a:t>“</a:t>
            </a:r>
            <a:r>
              <a:rPr lang="es-ES" sz="4000" b="1" i="1" dirty="0">
                <a:solidFill>
                  <a:srgbClr val="002060"/>
                </a:solidFill>
                <a:effectLst>
                  <a:outerShdw blurRad="38100" dist="38100" dir="2700000" algn="tl">
                    <a:srgbClr val="000000">
                      <a:alpha val="43137"/>
                    </a:srgbClr>
                  </a:outerShdw>
                </a:effectLst>
              </a:rPr>
              <a:t>He aquí yo vengo pronto y mi galardón conmigo, para recompensar a cada uno según sea su obra</a:t>
            </a:r>
            <a:r>
              <a:rPr lang="es-SV" sz="3600" b="1" dirty="0">
                <a:solidFill>
                  <a:srgbClr val="002060"/>
                </a:solidFill>
                <a:effectLst>
                  <a:outerShdw blurRad="38100" dist="38100" dir="2700000" algn="tl">
                    <a:srgbClr val="000000">
                      <a:alpha val="43137"/>
                    </a:srgbClr>
                  </a:outerShdw>
                </a:effectLst>
              </a:rPr>
              <a:t>”. </a:t>
            </a:r>
          </a:p>
          <a:p>
            <a:pPr algn="ctr"/>
            <a:r>
              <a:rPr lang="es-SV" sz="4400" b="1" dirty="0">
                <a:solidFill>
                  <a:srgbClr val="C00000"/>
                </a:solidFill>
                <a:effectLst>
                  <a:outerShdw blurRad="38100" dist="38100" dir="2700000" algn="tl">
                    <a:srgbClr val="000000">
                      <a:alpha val="43137"/>
                    </a:srgbClr>
                  </a:outerShdw>
                </a:effectLst>
              </a:rPr>
              <a:t>Apocalipsis 22.12</a:t>
            </a:r>
          </a:p>
        </p:txBody>
      </p:sp>
    </p:spTree>
    <p:extLst>
      <p:ext uri="{BB962C8B-B14F-4D97-AF65-F5344CB8AC3E}">
        <p14:creationId xmlns:p14="http://schemas.microsoft.com/office/powerpoint/2010/main" val="70560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629479" y="424070"/>
            <a:ext cx="7885042" cy="5509200"/>
          </a:xfrm>
          <a:prstGeom prst="rect">
            <a:avLst/>
          </a:prstGeom>
        </p:spPr>
        <p:txBody>
          <a:bodyPr wrap="square">
            <a:spAutoFit/>
          </a:bodyPr>
          <a:lstStyle/>
          <a:p>
            <a:pPr algn="ctr"/>
            <a:r>
              <a:rPr lang="es-ES" sz="4400" dirty="0"/>
              <a:t>También se sabe que todos queremos un galardón bueno, pero que eso dependerá de las condiciones en la que seamos hallados: </a:t>
            </a:r>
          </a:p>
          <a:p>
            <a:pPr algn="ctr"/>
            <a:r>
              <a:rPr lang="es-ES" sz="4400" dirty="0"/>
              <a:t>“</a:t>
            </a:r>
            <a:r>
              <a:rPr lang="es-ES" sz="4400" i="1" dirty="0">
                <a:effectLst>
                  <a:outerShdw blurRad="38100" dist="38100" dir="2700000" algn="tl">
                    <a:srgbClr val="000000">
                      <a:alpha val="43137"/>
                    </a:srgbClr>
                  </a:outerShdw>
                </a:effectLst>
              </a:rPr>
              <a:t>cuando el Hijo del Hombre venga; ¿Hallará fe en la tierra</a:t>
            </a:r>
            <a:r>
              <a:rPr lang="es-ES" sz="4400" dirty="0"/>
              <a:t>?” </a:t>
            </a:r>
          </a:p>
          <a:p>
            <a:pPr algn="ctr"/>
            <a:r>
              <a:rPr lang="es-ES" sz="4400" dirty="0"/>
              <a:t>véase Lucas 18.8</a:t>
            </a:r>
            <a:endParaRPr lang="es-SV"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45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834887" y="89625"/>
            <a:ext cx="7620000" cy="1569660"/>
          </a:xfrm>
          <a:prstGeom prst="rect">
            <a:avLst/>
          </a:prstGeom>
        </p:spPr>
        <p:txBody>
          <a:bodyPr wrap="square">
            <a:spAutoFit/>
          </a:bodyPr>
          <a:lstStyle/>
          <a:p>
            <a:pPr algn="ctr"/>
            <a:r>
              <a:rPr lang="es-ES" sz="3200" b="1" dirty="0">
                <a:effectLst>
                  <a:outerShdw blurRad="38100" dist="38100" dir="2700000" algn="tl">
                    <a:srgbClr val="000000">
                      <a:alpha val="43137"/>
                    </a:srgbClr>
                  </a:outerShdw>
                </a:effectLst>
              </a:rPr>
              <a:t>Una cosa es segura y siempre será así: ¡Dios permanece fiel! Véase (Salmos 33.11, 102.12) (Lamentaciones 5.19) </a:t>
            </a:r>
            <a:endParaRPr lang="es-SV" sz="5400" b="1" dirty="0">
              <a:solidFill>
                <a:srgbClr val="C00000"/>
              </a:solidFill>
              <a:effectLst>
                <a:outerShdw blurRad="38100" dist="38100" dir="2700000" algn="tl">
                  <a:srgbClr val="000000">
                    <a:alpha val="43137"/>
                  </a:srgbClr>
                </a:outerShdw>
              </a:effectLst>
            </a:endParaRPr>
          </a:p>
        </p:txBody>
      </p:sp>
      <p:sp>
        <p:nvSpPr>
          <p:cNvPr id="2" name="Rectángulo 1">
            <a:extLst>
              <a:ext uri="{FF2B5EF4-FFF2-40B4-BE49-F238E27FC236}">
                <a16:creationId xmlns:a16="http://schemas.microsoft.com/office/drawing/2014/main" id="{41BE28F2-5CE5-426D-9934-8E502F64E5BA}"/>
              </a:ext>
            </a:extLst>
          </p:cNvPr>
          <p:cNvSpPr/>
          <p:nvPr/>
        </p:nvSpPr>
        <p:spPr>
          <a:xfrm>
            <a:off x="516834" y="1874681"/>
            <a:ext cx="4518991" cy="3046988"/>
          </a:xfrm>
          <a:prstGeom prst="rect">
            <a:avLst/>
          </a:prstGeom>
        </p:spPr>
        <p:txBody>
          <a:bodyPr wrap="square">
            <a:spAutoFit/>
          </a:bodyPr>
          <a:lstStyle/>
          <a:p>
            <a:pPr algn="ctr"/>
            <a:r>
              <a:rPr lang="es-SV" sz="3200" dirty="0"/>
              <a:t>“</a:t>
            </a:r>
            <a:r>
              <a:rPr lang="es-SV" sz="3200" dirty="0">
                <a:effectLst>
                  <a:outerShdw blurRad="38100" dist="38100" dir="2700000" algn="tl">
                    <a:srgbClr val="000000">
                      <a:alpha val="43137"/>
                    </a:srgbClr>
                  </a:outerShdw>
                </a:effectLst>
              </a:rPr>
              <a:t>El consejo de Jehová permanecerá para siempre; Los pensamientos de su corazón por todas las generaciones</a:t>
            </a:r>
            <a:r>
              <a:rPr lang="es-SV" sz="3200" dirty="0"/>
              <a:t>” </a:t>
            </a:r>
          </a:p>
          <a:p>
            <a:pPr algn="ctr"/>
            <a:r>
              <a:rPr lang="es-SV" sz="3200" dirty="0"/>
              <a:t>Salmos 33.11</a:t>
            </a:r>
            <a:endParaRPr lang="es-ES" sz="3200" dirty="0"/>
          </a:p>
        </p:txBody>
      </p:sp>
      <p:sp>
        <p:nvSpPr>
          <p:cNvPr id="5" name="Rectángulo 4">
            <a:extLst>
              <a:ext uri="{FF2B5EF4-FFF2-40B4-BE49-F238E27FC236}">
                <a16:creationId xmlns:a16="http://schemas.microsoft.com/office/drawing/2014/main" id="{15AE88A7-CC13-46BE-A65B-A5688839B2F4}"/>
              </a:ext>
            </a:extLst>
          </p:cNvPr>
          <p:cNvSpPr/>
          <p:nvPr/>
        </p:nvSpPr>
        <p:spPr>
          <a:xfrm>
            <a:off x="4823791" y="1659285"/>
            <a:ext cx="4227444" cy="3539430"/>
          </a:xfrm>
          <a:prstGeom prst="rect">
            <a:avLst/>
          </a:prstGeom>
        </p:spPr>
        <p:txBody>
          <a:bodyPr wrap="square">
            <a:spAutoFit/>
          </a:bodyPr>
          <a:lstStyle/>
          <a:p>
            <a:pPr algn="ctr"/>
            <a:r>
              <a:rPr lang="es-SV" sz="3200" dirty="0"/>
              <a:t>“</a:t>
            </a:r>
            <a:r>
              <a:rPr lang="es-SV" sz="3200" dirty="0">
                <a:effectLst>
                  <a:outerShdw blurRad="38100" dist="38100" dir="2700000" algn="tl">
                    <a:srgbClr val="000000">
                      <a:alpha val="43137"/>
                    </a:srgbClr>
                  </a:outerShdw>
                </a:effectLst>
              </a:rPr>
              <a:t>Mas tú, Jehová, permanecerás para siempre, </a:t>
            </a:r>
          </a:p>
          <a:p>
            <a:pPr algn="ctr"/>
            <a:r>
              <a:rPr lang="es-SV" sz="3200" dirty="0">
                <a:effectLst>
                  <a:outerShdw blurRad="38100" dist="38100" dir="2700000" algn="tl">
                    <a:srgbClr val="000000">
                      <a:alpha val="43137"/>
                    </a:srgbClr>
                  </a:outerShdw>
                </a:effectLst>
              </a:rPr>
              <a:t> Y tu memoria de generación en generación</a:t>
            </a:r>
            <a:r>
              <a:rPr lang="es-SV" sz="3200" dirty="0"/>
              <a:t>” </a:t>
            </a:r>
          </a:p>
          <a:p>
            <a:pPr algn="ctr"/>
            <a:r>
              <a:rPr lang="es-SV" sz="3200" dirty="0"/>
              <a:t>Salmos 102.12</a:t>
            </a:r>
            <a:endParaRPr lang="es-ES" sz="3200" dirty="0"/>
          </a:p>
        </p:txBody>
      </p:sp>
      <p:sp>
        <p:nvSpPr>
          <p:cNvPr id="3" name="Rectángulo 2">
            <a:extLst>
              <a:ext uri="{FF2B5EF4-FFF2-40B4-BE49-F238E27FC236}">
                <a16:creationId xmlns:a16="http://schemas.microsoft.com/office/drawing/2014/main" id="{0613403F-66D3-45E3-A959-E747B96364D5}"/>
              </a:ext>
            </a:extLst>
          </p:cNvPr>
          <p:cNvSpPr/>
          <p:nvPr/>
        </p:nvSpPr>
        <p:spPr>
          <a:xfrm>
            <a:off x="198782" y="5114423"/>
            <a:ext cx="8256105" cy="1569660"/>
          </a:xfrm>
          <a:prstGeom prst="rect">
            <a:avLst/>
          </a:prstGeom>
        </p:spPr>
        <p:txBody>
          <a:bodyPr wrap="square">
            <a:spAutoFit/>
          </a:bodyPr>
          <a:lstStyle/>
          <a:p>
            <a:pPr algn="ctr"/>
            <a:r>
              <a:rPr lang="es-SV" sz="3200" b="1" dirty="0">
                <a:solidFill>
                  <a:srgbClr val="002060"/>
                </a:solidFill>
                <a:effectLst>
                  <a:outerShdw blurRad="38100" dist="38100" dir="2700000" algn="tl">
                    <a:srgbClr val="000000">
                      <a:alpha val="43137"/>
                    </a:srgbClr>
                  </a:outerShdw>
                </a:effectLst>
              </a:rPr>
              <a:t>Mas tú, Jehová, permanecerás para siempre;  Tu trono de generación en generación. </a:t>
            </a:r>
          </a:p>
          <a:p>
            <a:pPr algn="ctr"/>
            <a:r>
              <a:rPr lang="es-SV" sz="3200" dirty="0"/>
              <a:t>Lamentaciones 5.19</a:t>
            </a:r>
          </a:p>
        </p:txBody>
      </p:sp>
    </p:spTree>
    <p:extLst>
      <p:ext uri="{BB962C8B-B14F-4D97-AF65-F5344CB8AC3E}">
        <p14:creationId xmlns:p14="http://schemas.microsoft.com/office/powerpoint/2010/main" val="4354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1152939" y="225989"/>
            <a:ext cx="7620000" cy="64633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cap="all" dirty="0">
                <a:ln/>
                <a:solidFill>
                  <a:schemeClr val="accent6">
                    <a:lumMod val="75000"/>
                  </a:schemeClr>
                </a:solidFill>
              </a:rPr>
              <a:t>La sentencia dictada por Cristo</a:t>
            </a:r>
            <a:endParaRPr lang="es-SV" sz="6000" b="1" cap="all" dirty="0">
              <a:ln/>
              <a:solidFill>
                <a:schemeClr val="accent6">
                  <a:lumMod val="75000"/>
                </a:schemeClr>
              </a:solidFill>
            </a:endParaRPr>
          </a:p>
        </p:txBody>
      </p:sp>
      <p:sp>
        <p:nvSpPr>
          <p:cNvPr id="6" name="Rectángulo 5">
            <a:extLst>
              <a:ext uri="{FF2B5EF4-FFF2-40B4-BE49-F238E27FC236}">
                <a16:creationId xmlns:a16="http://schemas.microsoft.com/office/drawing/2014/main" id="{BCF3A5D1-6899-46B3-A1B4-DA6FC78FF896}"/>
              </a:ext>
            </a:extLst>
          </p:cNvPr>
          <p:cNvSpPr/>
          <p:nvPr/>
        </p:nvSpPr>
        <p:spPr>
          <a:xfrm>
            <a:off x="132523" y="1205948"/>
            <a:ext cx="8759686" cy="2062103"/>
          </a:xfrm>
          <a:prstGeom prst="rect">
            <a:avLst/>
          </a:prstGeom>
        </p:spPr>
        <p:txBody>
          <a:bodyPr wrap="square">
            <a:spAutoFit/>
          </a:bodyPr>
          <a:lstStyle/>
          <a:p>
            <a:pPr marL="457200" indent="-457200">
              <a:buFont typeface="Wingdings" panose="05000000000000000000" pitchFamily="2" charset="2"/>
              <a:buChar char="ü"/>
            </a:pPr>
            <a:r>
              <a:rPr lang="es-SV" sz="3200" dirty="0">
                <a:effectLst>
                  <a:outerShdw blurRad="38100" dist="38100" dir="2700000" algn="tl">
                    <a:srgbClr val="000000">
                      <a:alpha val="43137"/>
                    </a:srgbClr>
                  </a:outerShdw>
                </a:effectLst>
              </a:rPr>
              <a:t>Permaneced en mí, y yo en vosotros. Como el pámpano no puede llevar fruto por sí mismo, si no permanece en la vid, así tampoco vosotros, si no permanecéis en mí. (</a:t>
            </a:r>
            <a:r>
              <a:rPr lang="es-SV" sz="3200" dirty="0"/>
              <a:t>Juan_15.4)</a:t>
            </a:r>
          </a:p>
        </p:txBody>
      </p:sp>
      <p:sp>
        <p:nvSpPr>
          <p:cNvPr id="8" name="Rectángulo 7">
            <a:extLst>
              <a:ext uri="{FF2B5EF4-FFF2-40B4-BE49-F238E27FC236}">
                <a16:creationId xmlns:a16="http://schemas.microsoft.com/office/drawing/2014/main" id="{D279F97D-98E4-47FA-A211-68B4A82FD3E8}"/>
              </a:ext>
            </a:extLst>
          </p:cNvPr>
          <p:cNvSpPr/>
          <p:nvPr/>
        </p:nvSpPr>
        <p:spPr>
          <a:xfrm>
            <a:off x="132523" y="3380791"/>
            <a:ext cx="8640416" cy="3046988"/>
          </a:xfrm>
          <a:prstGeom prst="rect">
            <a:avLst/>
          </a:prstGeom>
        </p:spPr>
        <p:txBody>
          <a:bodyPr wrap="square">
            <a:spAutoFit/>
          </a:bodyPr>
          <a:lstStyle/>
          <a:p>
            <a:pPr marL="457200" indent="-457200">
              <a:buFont typeface="Wingdings" panose="05000000000000000000" pitchFamily="2" charset="2"/>
              <a:buChar char="ü"/>
            </a:pPr>
            <a:r>
              <a:rPr lang="es-SV" sz="3200" dirty="0">
                <a:effectLst>
                  <a:outerShdw blurRad="38100" dist="38100" dir="2700000" algn="tl">
                    <a:srgbClr val="000000">
                      <a:alpha val="43137"/>
                    </a:srgbClr>
                  </a:outerShdw>
                </a:effectLst>
              </a:rPr>
              <a:t>El que en mí no permanece, será echado fuera como pámpano, y se secará; y los recogen, y los echan en el fuego, y arden. </a:t>
            </a:r>
            <a:r>
              <a:rPr lang="es-SV" sz="3200" dirty="0"/>
              <a:t>(Juan 15.6) </a:t>
            </a:r>
          </a:p>
          <a:p>
            <a:endParaRPr lang="es-SV" sz="3200" dirty="0"/>
          </a:p>
          <a:p>
            <a:pPr marL="457200" indent="-457200">
              <a:buFont typeface="Wingdings" panose="05000000000000000000" pitchFamily="2" charset="2"/>
              <a:buChar char="ü"/>
            </a:pPr>
            <a:r>
              <a:rPr lang="es-SV" sz="3200" dirty="0">
                <a:effectLst>
                  <a:outerShdw blurRad="38100" dist="38100" dir="2700000" algn="tl">
                    <a:srgbClr val="000000">
                      <a:alpha val="43137"/>
                    </a:srgbClr>
                  </a:outerShdw>
                </a:effectLst>
              </a:rPr>
              <a:t>Mas el que persevere hasta el fin, éste será salvo</a:t>
            </a:r>
            <a:r>
              <a:rPr lang="es-SV" sz="3200" dirty="0"/>
              <a:t>. Mateo 24.13</a:t>
            </a:r>
          </a:p>
        </p:txBody>
      </p:sp>
    </p:spTree>
    <p:extLst>
      <p:ext uri="{BB962C8B-B14F-4D97-AF65-F5344CB8AC3E}">
        <p14:creationId xmlns:p14="http://schemas.microsoft.com/office/powerpoint/2010/main" val="5075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90EE5F-D983-48F9-B65B-728D988C7DA4}"/>
              </a:ext>
            </a:extLst>
          </p:cNvPr>
          <p:cNvPicPr>
            <a:picLocks noChangeAspect="1"/>
          </p:cNvPicPr>
          <p:nvPr/>
        </p:nvPicPr>
        <p:blipFill>
          <a:blip r:embed="rId2"/>
          <a:stretch>
            <a:fillRect/>
          </a:stretch>
        </p:blipFill>
        <p:spPr>
          <a:xfrm>
            <a:off x="-1" y="0"/>
            <a:ext cx="9541565" cy="7156174"/>
          </a:xfrm>
          <a:prstGeom prst="rect">
            <a:avLst/>
          </a:prstGeom>
        </p:spPr>
      </p:pic>
      <p:pic>
        <p:nvPicPr>
          <p:cNvPr id="3" name="Imagen 2">
            <a:extLst>
              <a:ext uri="{FF2B5EF4-FFF2-40B4-BE49-F238E27FC236}">
                <a16:creationId xmlns:a16="http://schemas.microsoft.com/office/drawing/2014/main" id="{32C3DCD7-A1FE-46DA-9393-BE675CD9EDC4}"/>
              </a:ext>
            </a:extLst>
          </p:cNvPr>
          <p:cNvPicPr>
            <a:picLocks noChangeAspect="1"/>
          </p:cNvPicPr>
          <p:nvPr/>
        </p:nvPicPr>
        <p:blipFill>
          <a:blip r:embed="rId3"/>
          <a:stretch>
            <a:fillRect/>
          </a:stretch>
        </p:blipFill>
        <p:spPr>
          <a:xfrm>
            <a:off x="-1385651" y="-795130"/>
            <a:ext cx="9840536" cy="2703444"/>
          </a:xfrm>
          <a:prstGeom prst="ellipse">
            <a:avLst/>
          </a:prstGeom>
          <a:ln>
            <a:noFill/>
          </a:ln>
          <a:effectLst>
            <a:softEdge rad="112500"/>
          </a:effectLst>
        </p:spPr>
      </p:pic>
    </p:spTree>
    <p:extLst>
      <p:ext uri="{BB962C8B-B14F-4D97-AF65-F5344CB8AC3E}">
        <p14:creationId xmlns:p14="http://schemas.microsoft.com/office/powerpoint/2010/main" val="335021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EEE7A7B-3ABE-4F7B-9FDF-265F76A35A95}"/>
              </a:ext>
            </a:extLst>
          </p:cNvPr>
          <p:cNvSpPr>
            <a:spLocks noGrp="1"/>
          </p:cNvSpPr>
          <p:nvPr>
            <p:ph type="title"/>
          </p:nvPr>
        </p:nvSpPr>
        <p:spPr>
          <a:xfrm>
            <a:off x="1917784" y="185531"/>
            <a:ext cx="6351572" cy="1060174"/>
          </a:xfrm>
        </p:spPr>
        <p:txBody>
          <a:bodyPr>
            <a:normAutofit fontScale="90000"/>
          </a:bodyPr>
          <a:lstStyle/>
          <a:p>
            <a:r>
              <a:rPr lang="es-ES" b="1" dirty="0">
                <a:effectLst>
                  <a:outerShdw blurRad="38100" dist="38100" dir="2700000" algn="tl">
                    <a:srgbClr val="000000">
                      <a:alpha val="43137"/>
                    </a:srgbClr>
                  </a:outerShdw>
                </a:effectLst>
              </a:rPr>
              <a:t>¿Por qué perseverar se vuelve tan importante? </a:t>
            </a:r>
          </a:p>
        </p:txBody>
      </p:sp>
      <p:pic>
        <p:nvPicPr>
          <p:cNvPr id="6" name="Imagen 5">
            <a:extLst>
              <a:ext uri="{FF2B5EF4-FFF2-40B4-BE49-F238E27FC236}">
                <a16:creationId xmlns:a16="http://schemas.microsoft.com/office/drawing/2014/main" id="{F42CEEC3-3171-4654-8314-9F7224C45ED3}"/>
              </a:ext>
            </a:extLst>
          </p:cNvPr>
          <p:cNvPicPr>
            <a:picLocks noChangeAspect="1"/>
          </p:cNvPicPr>
          <p:nvPr/>
        </p:nvPicPr>
        <p:blipFill>
          <a:blip r:embed="rId2"/>
          <a:stretch>
            <a:fillRect/>
          </a:stretch>
        </p:blipFill>
        <p:spPr>
          <a:xfrm>
            <a:off x="132521" y="1245704"/>
            <a:ext cx="8892210" cy="5499653"/>
          </a:xfrm>
          <a:prstGeom prst="rect">
            <a:avLst/>
          </a:prstGeom>
        </p:spPr>
      </p:pic>
      <p:pic>
        <p:nvPicPr>
          <p:cNvPr id="8" name="Imagen 7">
            <a:extLst>
              <a:ext uri="{FF2B5EF4-FFF2-40B4-BE49-F238E27FC236}">
                <a16:creationId xmlns:a16="http://schemas.microsoft.com/office/drawing/2014/main" id="{AE4E9436-EB72-4B1C-B2EB-14987413BB8B}"/>
              </a:ext>
            </a:extLst>
          </p:cNvPr>
          <p:cNvPicPr>
            <a:picLocks noChangeAspect="1"/>
          </p:cNvPicPr>
          <p:nvPr/>
        </p:nvPicPr>
        <p:blipFill>
          <a:blip r:embed="rId3"/>
          <a:stretch>
            <a:fillRect/>
          </a:stretch>
        </p:blipFill>
        <p:spPr>
          <a:xfrm>
            <a:off x="636104" y="1245702"/>
            <a:ext cx="8388627" cy="5601267"/>
          </a:xfrm>
          <a:prstGeom prst="rect">
            <a:avLst/>
          </a:prstGeom>
        </p:spPr>
      </p:pic>
      <p:sp>
        <p:nvSpPr>
          <p:cNvPr id="9" name="Rectángulo 8">
            <a:extLst>
              <a:ext uri="{FF2B5EF4-FFF2-40B4-BE49-F238E27FC236}">
                <a16:creationId xmlns:a16="http://schemas.microsoft.com/office/drawing/2014/main" id="{ED5993E7-98E0-4CDE-B02C-221943ECBF37}"/>
              </a:ext>
            </a:extLst>
          </p:cNvPr>
          <p:cNvSpPr/>
          <p:nvPr/>
        </p:nvSpPr>
        <p:spPr>
          <a:xfrm>
            <a:off x="3784997" y="3584670"/>
            <a:ext cx="3455819" cy="923330"/>
          </a:xfrm>
          <a:prstGeom prst="rect">
            <a:avLst/>
          </a:prstGeom>
          <a:noFill/>
        </p:spPr>
        <p:txBody>
          <a:bodyPr wrap="none" lIns="91440" tIns="45720" rIns="91440" bIns="45720">
            <a:spAutoFit/>
          </a:bodyPr>
          <a:lstStyle/>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Mateo 24.7</a:t>
            </a:r>
          </a:p>
        </p:txBody>
      </p:sp>
    </p:spTree>
    <p:extLst>
      <p:ext uri="{BB962C8B-B14F-4D97-AF65-F5344CB8AC3E}">
        <p14:creationId xmlns:p14="http://schemas.microsoft.com/office/powerpoint/2010/main" val="17449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8A7640-B399-4E25-8469-DAE29AA481FE}"/>
              </a:ext>
            </a:extLst>
          </p:cNvPr>
          <p:cNvSpPr>
            <a:spLocks noGrp="1"/>
          </p:cNvSpPr>
          <p:nvPr>
            <p:ph type="title"/>
          </p:nvPr>
        </p:nvSpPr>
        <p:spPr>
          <a:xfrm>
            <a:off x="1192226" y="2844885"/>
            <a:ext cx="6258809" cy="1276542"/>
          </a:xfrm>
        </p:spPr>
        <p:txBody>
          <a:bodyPr>
            <a:normAutofit/>
          </a:bodyPr>
          <a:lstStyle/>
          <a:p>
            <a:r>
              <a:rPr lang="es-ES" b="1" dirty="0"/>
              <a:t>Y todo esto será principios de dolores</a:t>
            </a:r>
          </a:p>
        </p:txBody>
      </p:sp>
      <p:sp>
        <p:nvSpPr>
          <p:cNvPr id="4" name="Rectángulo 3">
            <a:extLst>
              <a:ext uri="{FF2B5EF4-FFF2-40B4-BE49-F238E27FC236}">
                <a16:creationId xmlns:a16="http://schemas.microsoft.com/office/drawing/2014/main" id="{D413009C-D6FB-4DB6-968D-E449A75B8011}"/>
              </a:ext>
            </a:extLst>
          </p:cNvPr>
          <p:cNvSpPr/>
          <p:nvPr/>
        </p:nvSpPr>
        <p:spPr>
          <a:xfrm>
            <a:off x="2353763" y="1748135"/>
            <a:ext cx="345581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dirty="0">
                <a:ln/>
                <a:solidFill>
                  <a:schemeClr val="accent3"/>
                </a:solidFill>
              </a:rPr>
              <a:t>Mateo 24.8</a:t>
            </a:r>
          </a:p>
        </p:txBody>
      </p:sp>
    </p:spTree>
    <p:extLst>
      <p:ext uri="{BB962C8B-B14F-4D97-AF65-F5344CB8AC3E}">
        <p14:creationId xmlns:p14="http://schemas.microsoft.com/office/powerpoint/2010/main" val="2900110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5311C30-EE26-47F8-8BA3-39EA7358D83F}"/>
              </a:ext>
            </a:extLst>
          </p:cNvPr>
          <p:cNvSpPr/>
          <p:nvPr/>
        </p:nvSpPr>
        <p:spPr>
          <a:xfrm>
            <a:off x="331305" y="1174403"/>
            <a:ext cx="8229599" cy="5509200"/>
          </a:xfrm>
          <a:prstGeom prst="rect">
            <a:avLst/>
          </a:prstGeom>
        </p:spPr>
        <p:txBody>
          <a:bodyPr wrap="square">
            <a:spAutoFit/>
          </a:bodyPr>
          <a:lstStyle/>
          <a:p>
            <a:pPr algn="ctr"/>
            <a:r>
              <a:rPr lang="es-SV" sz="4400" b="1" dirty="0">
                <a:ln w="0"/>
                <a:effectLst>
                  <a:outerShdw blurRad="38100" dist="19050" dir="2700000" algn="tl" rotWithShape="0">
                    <a:schemeClr val="dk1">
                      <a:alpha val="40000"/>
                    </a:schemeClr>
                  </a:outerShdw>
                </a:effectLst>
                <a:latin typeface="Abadi MT Condensed Extra Bold" panose="020B0A06030101010103" pitchFamily="34" charset="0"/>
              </a:rPr>
              <a:t>Porque de aquí en adelante, cinco en una familia estarán divididos, tres contra dos, y dos contra tres. Estará dividido el padre contra el hijo, y el hijo contra el padre; la madre contra la hija, y la hija contra la madre; la suegra contra su nuera, y la nuera contra su suegra.</a:t>
            </a:r>
            <a:endParaRPr lang="es-ES" sz="4400" b="1"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5" name="Rectángulo 4">
            <a:extLst>
              <a:ext uri="{FF2B5EF4-FFF2-40B4-BE49-F238E27FC236}">
                <a16:creationId xmlns:a16="http://schemas.microsoft.com/office/drawing/2014/main" id="{EB4F9AFB-0ADD-4E2C-98DB-E02CB4337167}"/>
              </a:ext>
            </a:extLst>
          </p:cNvPr>
          <p:cNvSpPr/>
          <p:nvPr/>
        </p:nvSpPr>
        <p:spPr>
          <a:xfrm>
            <a:off x="2714571" y="224136"/>
            <a:ext cx="4695516" cy="830997"/>
          </a:xfrm>
          <a:prstGeom prst="rect">
            <a:avLst/>
          </a:prstGeom>
          <a:noFill/>
        </p:spPr>
        <p:txBody>
          <a:bodyPr wrap="none" lIns="91440" tIns="45720" rIns="91440" bIns="45720">
            <a:spAutoFit/>
          </a:bodyPr>
          <a:lstStyle/>
          <a:p>
            <a:pPr algn="ctr"/>
            <a:r>
              <a:rPr lang="es-ES" sz="4800" b="1" dirty="0">
                <a:ln w="9525">
                  <a:solidFill>
                    <a:schemeClr val="bg1"/>
                  </a:solidFill>
                  <a:prstDash val="solid"/>
                </a:ln>
                <a:effectLst>
                  <a:outerShdw blurRad="12700" dist="38100" dir="2700000" algn="tl" rotWithShape="0">
                    <a:schemeClr val="bg1">
                      <a:lumMod val="50000"/>
                    </a:schemeClr>
                  </a:outerShdw>
                </a:effectLst>
              </a:rPr>
              <a:t>Lucas 12.52 – 53 </a:t>
            </a:r>
          </a:p>
        </p:txBody>
      </p:sp>
    </p:spTree>
    <p:extLst>
      <p:ext uri="{BB962C8B-B14F-4D97-AF65-F5344CB8AC3E}">
        <p14:creationId xmlns:p14="http://schemas.microsoft.com/office/powerpoint/2010/main" val="125964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5CB3DF-BD22-42C6-9A26-518C308F766C}"/>
              </a:ext>
            </a:extLst>
          </p:cNvPr>
          <p:cNvPicPr>
            <a:picLocks noChangeAspect="1"/>
          </p:cNvPicPr>
          <p:nvPr/>
        </p:nvPicPr>
        <p:blipFill>
          <a:blip r:embed="rId2"/>
          <a:stretch>
            <a:fillRect/>
          </a:stretch>
        </p:blipFill>
        <p:spPr>
          <a:xfrm>
            <a:off x="0" y="675860"/>
            <a:ext cx="9144000" cy="5261113"/>
          </a:xfrm>
          <a:prstGeom prst="rect">
            <a:avLst/>
          </a:prstGeom>
        </p:spPr>
      </p:pic>
    </p:spTree>
    <p:extLst>
      <p:ext uri="{BB962C8B-B14F-4D97-AF65-F5344CB8AC3E}">
        <p14:creationId xmlns:p14="http://schemas.microsoft.com/office/powerpoint/2010/main" val="117483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1A188A5-96D5-4062-B967-3C2B93F68834}"/>
              </a:ext>
            </a:extLst>
          </p:cNvPr>
          <p:cNvSpPr/>
          <p:nvPr/>
        </p:nvSpPr>
        <p:spPr>
          <a:xfrm>
            <a:off x="675862" y="1589108"/>
            <a:ext cx="7858540" cy="4955203"/>
          </a:xfrm>
          <a:prstGeom prst="rect">
            <a:avLst/>
          </a:prstGeom>
        </p:spPr>
        <p:txBody>
          <a:bodyPr wrap="square">
            <a:spAutoFit/>
          </a:bodyPr>
          <a:lstStyle/>
          <a:p>
            <a:r>
              <a:rPr lang="es-ES" sz="4800" b="1" dirty="0">
                <a:latin typeface="Abadi MT Condensed Extra Bold" panose="020B0A06030101010103" pitchFamily="34" charset="0"/>
              </a:rPr>
              <a:t>El significado estrictamente bíblico, a diferencia del posterior significado teológico de este término, se indica en el contexto del único lugar donde aparece </a:t>
            </a:r>
            <a:r>
              <a:rPr lang="es-ES" sz="4800" b="1" dirty="0" err="1">
                <a:latin typeface="Abadi MT Condensed Extra Bold" panose="020B0A06030101010103" pitchFamily="34" charset="0"/>
              </a:rPr>
              <a:t>proskartereµsis</a:t>
            </a:r>
            <a:r>
              <a:rPr lang="es-ES" sz="4800" b="1" dirty="0">
                <a:latin typeface="Abadi MT Condensed Extra Bold" panose="020B0A06030101010103" pitchFamily="34" charset="0"/>
              </a:rPr>
              <a:t>, en… </a:t>
            </a:r>
          </a:p>
          <a:p>
            <a:endParaRPr lang="es-ES" sz="2800" b="1" dirty="0">
              <a:latin typeface="Abadi MT Condensed Extra Bold" panose="020B0A06030101010103" pitchFamily="34" charset="0"/>
            </a:endParaRPr>
          </a:p>
        </p:txBody>
      </p:sp>
      <p:sp>
        <p:nvSpPr>
          <p:cNvPr id="3" name="Título 1">
            <a:extLst>
              <a:ext uri="{FF2B5EF4-FFF2-40B4-BE49-F238E27FC236}">
                <a16:creationId xmlns:a16="http://schemas.microsoft.com/office/drawing/2014/main" id="{D90AFF8F-34EE-4925-9DF0-1A542F5280C5}"/>
              </a:ext>
            </a:extLst>
          </p:cNvPr>
          <p:cNvSpPr>
            <a:spLocks noGrp="1"/>
          </p:cNvSpPr>
          <p:nvPr>
            <p:ph type="title"/>
          </p:nvPr>
        </p:nvSpPr>
        <p:spPr>
          <a:xfrm>
            <a:off x="937121" y="234207"/>
            <a:ext cx="7773338" cy="931986"/>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s-ES" sz="5400" b="1" cap="none" dirty="0">
                <a:ln/>
                <a:solidFill>
                  <a:schemeClr val="accent3"/>
                </a:solidFill>
              </a:rPr>
              <a:t>¿Qué es la perseverancia?</a:t>
            </a:r>
          </a:p>
        </p:txBody>
      </p:sp>
    </p:spTree>
    <p:extLst>
      <p:ext uri="{BB962C8B-B14F-4D97-AF65-F5344CB8AC3E}">
        <p14:creationId xmlns:p14="http://schemas.microsoft.com/office/powerpoint/2010/main" val="25898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TM04033925[[fn=Gota]]</Template>
  <TotalTime>832</TotalTime>
  <Words>2365</Words>
  <Application>Microsoft Office PowerPoint</Application>
  <PresentationFormat>Presentación en pantalla (4:3)</PresentationFormat>
  <Paragraphs>121</Paragraphs>
  <Slides>44</Slides>
  <Notes>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44</vt:i4>
      </vt:variant>
    </vt:vector>
  </HeadingPairs>
  <TitlesOfParts>
    <vt:vector size="60" baseType="lpstr">
      <vt:lpstr>Abadi</vt:lpstr>
      <vt:lpstr>Abadi MT Condensed Extra Bold</vt:lpstr>
      <vt:lpstr>Arial</vt:lpstr>
      <vt:lpstr>Arial Black</vt:lpstr>
      <vt:lpstr>Arial Narrow</vt:lpstr>
      <vt:lpstr>Berlin Sans FB</vt:lpstr>
      <vt:lpstr>Berlin Sans FB Demi</vt:lpstr>
      <vt:lpstr>Britannic Bold</vt:lpstr>
      <vt:lpstr>Franklin Gothic Demi Cond</vt:lpstr>
      <vt:lpstr>Impact</vt:lpstr>
      <vt:lpstr>Rockwell</vt:lpstr>
      <vt:lpstr>Rockwell Condensed</vt:lpstr>
      <vt:lpstr>Times New Roman</vt:lpstr>
      <vt:lpstr>Tw Cen MT</vt:lpstr>
      <vt:lpstr>Wingdings</vt:lpstr>
      <vt:lpstr>Gota</vt:lpstr>
      <vt:lpstr>Presentación de PowerPoint</vt:lpstr>
      <vt:lpstr>LA PERSEVERANCIA</vt:lpstr>
      <vt:lpstr>Presentación de PowerPoint</vt:lpstr>
      <vt:lpstr>¿Por que perseverar se vuelve tan importante?</vt:lpstr>
      <vt:lpstr>¿Por qué perseverar se vuelve tan importante? </vt:lpstr>
      <vt:lpstr>Y todo esto será principios de dolores</vt:lpstr>
      <vt:lpstr>Presentación de PowerPoint</vt:lpstr>
      <vt:lpstr>Presentación de PowerPoint</vt:lpstr>
      <vt:lpstr>¿Qué es la perseverancia?</vt:lpstr>
      <vt:lpstr>¿Qué es la perseverancia?</vt:lpstr>
      <vt:lpstr>¿Qué es la perseverancia?</vt:lpstr>
      <vt:lpstr>Nuestra reflexión de perseverancia</vt:lpstr>
      <vt:lpstr>¿Cómo entender la perseverancia?</vt:lpstr>
      <vt:lpstr>¿Qué es la perseverancia?</vt:lpstr>
      <vt:lpstr>¿Qué es la perseverancia?</vt:lpstr>
      <vt:lpstr>¿Qué es la perseverancia?</vt:lpstr>
      <vt:lpstr>¿Qué es la perseverancia?</vt:lpstr>
      <vt:lpstr>La perseverancia nos hace creyentes…</vt:lpstr>
      <vt:lpstr>La perseverancia nos trae alegría, esperanza y fe …</vt:lpstr>
      <vt:lpstr>La perseverancia nos permite depender siempre de la fuente…de todo poder que es Dios.</vt:lpstr>
      <vt:lpstr>La perseverancia: Orar siempre y no desmayar.</vt:lpstr>
      <vt:lpstr>Presentación de PowerPoint</vt:lpstr>
      <vt:lpstr>Presentación de PowerPoint</vt:lpstr>
      <vt:lpstr>Cómo considerar la perseverancia</vt:lpstr>
      <vt:lpstr>Beneficios de la perseverancia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PERSEVERANCIA</dc:title>
  <dc:creator>CE12583 GERBER REYES</dc:creator>
  <cp:lastModifiedBy>CE12583 GERBER REYES</cp:lastModifiedBy>
  <cp:revision>76</cp:revision>
  <dcterms:created xsi:type="dcterms:W3CDTF">2017-08-12T15:48:33Z</dcterms:created>
  <dcterms:modified xsi:type="dcterms:W3CDTF">2017-12-01T21:50:17Z</dcterms:modified>
</cp:coreProperties>
</file>