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8" autoAdjust="0"/>
    <p:restoredTop sz="94660"/>
  </p:normalViewPr>
  <p:slideViewPr>
    <p:cSldViewPr snapToGrid="0">
      <p:cViewPr varScale="1">
        <p:scale>
          <a:sx n="72" d="100"/>
          <a:sy n="72" d="100"/>
        </p:scale>
        <p:origin x="13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48A87A34-81AB-432B-8DAE-1953F412C126}" type="datetimeFigureOut">
              <a:rPr lang="en-US" smtClean="0"/>
              <a:t>11/16/2016</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25276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57403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11/16/2016</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95369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11/16/2016</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t>‹Nº›</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56085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48A87A34-81AB-432B-8DAE-1953F412C126}" type="datetimeFigureOut">
              <a:rPr lang="en-US" smtClean="0"/>
              <a:pPr/>
              <a:t>11/16/2016</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60695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11/16/2016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96726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11/16/2016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26954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38286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11/16/2016</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697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7410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11/16/2016</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4559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8425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594359" y="3132667"/>
            <a:ext cx="3910579" cy="31309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42098" y="3132667"/>
            <a:ext cx="3907541" cy="31309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01957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6554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63663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62166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278153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11/16/2016</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77695207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519277"/>
            <a:ext cx="7739270" cy="1825096"/>
          </a:xfrm>
        </p:spPr>
        <p:txBody>
          <a:bodyPr>
            <a:normAutofit/>
          </a:bodyPr>
          <a:lstStyle/>
          <a:p>
            <a:pPr algn="ctr"/>
            <a:r>
              <a:rPr lang="es-ES" b="1" dirty="0">
                <a:latin typeface="Tw Cen MT Condensed Extra Bold" panose="020B0803020202020204" pitchFamily="34" charset="0"/>
              </a:rPr>
              <a:t>Las Bestias de Apocalipsis y Daniel</a:t>
            </a:r>
            <a:endParaRPr lang="es-ES" dirty="0">
              <a:latin typeface="Tw Cen MT Condensed Extra Bold" panose="020B0803020202020204" pitchFamily="34" charset="0"/>
            </a:endParaRPr>
          </a:p>
        </p:txBody>
      </p:sp>
      <p:sp>
        <p:nvSpPr>
          <p:cNvPr id="3" name="Subtítulo 2"/>
          <p:cNvSpPr>
            <a:spLocks noGrp="1"/>
          </p:cNvSpPr>
          <p:nvPr>
            <p:ph type="subTitle" idx="1"/>
          </p:nvPr>
        </p:nvSpPr>
        <p:spPr>
          <a:xfrm>
            <a:off x="337930" y="2430912"/>
            <a:ext cx="8461513" cy="4314445"/>
          </a:xfrm>
        </p:spPr>
        <p:txBody>
          <a:bodyPr>
            <a:normAutofit/>
          </a:bodyPr>
          <a:lstStyle/>
          <a:p>
            <a:r>
              <a:rPr lang="es-ES" dirty="0"/>
              <a:t>Daniel dijo: Miraba yo en mi visión de noche, y he aquí que los cuatro vientos del cielo combatían en el gran mar. Y cuatro bestias grandes, diferentes la una de la otra, subían del mar</a:t>
            </a:r>
            <a:r>
              <a:rPr lang="es-ES" i="1" dirty="0"/>
              <a:t>” </a:t>
            </a:r>
            <a:r>
              <a:rPr lang="es-ES" b="1" i="1" dirty="0"/>
              <a:t>Daniel 7.2 – 3  </a:t>
            </a:r>
          </a:p>
          <a:p>
            <a:endParaRPr lang="es-ES" b="1" i="1" dirty="0"/>
          </a:p>
          <a:p>
            <a:endParaRPr lang="es-ES" dirty="0"/>
          </a:p>
          <a:p>
            <a:endParaRPr lang="es-ES" dirty="0"/>
          </a:p>
          <a:p>
            <a:endParaRPr lang="es-ES" dirty="0"/>
          </a:p>
          <a:p>
            <a:r>
              <a:rPr lang="es-SV" dirty="0"/>
              <a:t> </a:t>
            </a:r>
            <a:r>
              <a:rPr lang="es-ES" dirty="0"/>
              <a:t>Me paré sobre la arena del mar, y vi subir del mar una bestia que tenía siete cabezas y diez cuernos; y en sus cuernos diez diademas; y sobre sus cabezas, un nombre blasfemo.  Después vi otra bestia que subía de la tierra; y tenía dos cuernos semejantes a los de un cordero, pero hablaba como dragón. </a:t>
            </a:r>
            <a:r>
              <a:rPr lang="es-SV" sz="1800" b="1" i="1" dirty="0"/>
              <a:t>Apocalipsis 13.1, 11</a:t>
            </a:r>
            <a:r>
              <a:rPr lang="es-SV" sz="1800" i="1" dirty="0"/>
              <a:t> </a:t>
            </a:r>
            <a:endParaRPr lang="es-ES" dirty="0"/>
          </a:p>
        </p:txBody>
      </p:sp>
      <p:sp>
        <p:nvSpPr>
          <p:cNvPr id="4" name="CuadroTexto 3"/>
          <p:cNvSpPr txBox="1"/>
          <p:nvPr/>
        </p:nvSpPr>
        <p:spPr>
          <a:xfrm>
            <a:off x="3392557" y="219440"/>
            <a:ext cx="5751443" cy="369332"/>
          </a:xfrm>
          <a:prstGeom prst="rect">
            <a:avLst/>
          </a:prstGeom>
          <a:noFill/>
        </p:spPr>
        <p:txBody>
          <a:bodyPr wrap="square" rtlCol="0">
            <a:spAutoFit/>
          </a:bodyPr>
          <a:lstStyle/>
          <a:p>
            <a:r>
              <a:rPr lang="es-ES" b="1" dirty="0">
                <a:latin typeface="Arial Narrow" panose="020B0606020202030204" pitchFamily="34" charset="0"/>
              </a:rPr>
              <a:t>IGLESIA DE CRISTO – USULUTÁN – 05 – NOVIEMBRE – 2016 </a:t>
            </a:r>
          </a:p>
        </p:txBody>
      </p:sp>
      <p:sp>
        <p:nvSpPr>
          <p:cNvPr id="5" name="CuadroTexto 4"/>
          <p:cNvSpPr txBox="1"/>
          <p:nvPr/>
        </p:nvSpPr>
        <p:spPr>
          <a:xfrm>
            <a:off x="4229753" y="-42170"/>
            <a:ext cx="445956" cy="261610"/>
          </a:xfrm>
          <a:prstGeom prst="rect">
            <a:avLst/>
          </a:prstGeom>
          <a:noFill/>
        </p:spPr>
        <p:txBody>
          <a:bodyPr wrap="none" rtlCol="0">
            <a:spAutoFit/>
          </a:bodyPr>
          <a:lstStyle/>
          <a:p>
            <a:r>
              <a:rPr lang="es-ES" sz="1050" dirty="0" err="1">
                <a:solidFill>
                  <a:srgbClr val="C00000"/>
                </a:solidFill>
              </a:rPr>
              <a:t>garl</a:t>
            </a:r>
            <a:endParaRPr lang="es-ES" sz="1050" dirty="0">
              <a:solidFill>
                <a:srgbClr val="C00000"/>
              </a:solidFill>
            </a:endParaRPr>
          </a:p>
        </p:txBody>
      </p:sp>
      <p:pic>
        <p:nvPicPr>
          <p:cNvPr id="6" name="Imagen 5"/>
          <p:cNvPicPr>
            <a:picLocks noChangeAspect="1"/>
          </p:cNvPicPr>
          <p:nvPr/>
        </p:nvPicPr>
        <p:blipFill>
          <a:blip r:embed="rId2"/>
          <a:stretch>
            <a:fillRect/>
          </a:stretch>
        </p:blipFill>
        <p:spPr>
          <a:xfrm>
            <a:off x="504618" y="3540194"/>
            <a:ext cx="7896225" cy="1685925"/>
          </a:xfrm>
          <a:prstGeom prst="rect">
            <a:avLst/>
          </a:prstGeom>
          <a:ln>
            <a:noFill/>
          </a:ln>
          <a:effectLst>
            <a:softEdge rad="112500"/>
          </a:effectLst>
        </p:spPr>
      </p:pic>
    </p:spTree>
    <p:extLst>
      <p:ext uri="{BB962C8B-B14F-4D97-AF65-F5344CB8AC3E}">
        <p14:creationId xmlns:p14="http://schemas.microsoft.com/office/powerpoint/2010/main" val="479611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0" y="-1199"/>
            <a:ext cx="9144000" cy="6850772"/>
          </a:xfrm>
        </p:spPr>
      </p:pic>
    </p:spTree>
    <p:extLst>
      <p:ext uri="{BB962C8B-B14F-4D97-AF65-F5344CB8AC3E}">
        <p14:creationId xmlns:p14="http://schemas.microsoft.com/office/powerpoint/2010/main" val="1447998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9559" y="1249019"/>
            <a:ext cx="8417119" cy="5390320"/>
          </a:xfrm>
        </p:spPr>
        <p:txBody>
          <a:bodyPr>
            <a:normAutofit lnSpcReduction="10000"/>
          </a:bodyPr>
          <a:lstStyle/>
          <a:p>
            <a:pPr marL="0" indent="0">
              <a:buNone/>
            </a:pPr>
            <a:r>
              <a:rPr lang="es-ES_tradnl" dirty="0"/>
              <a:t>“</a:t>
            </a:r>
            <a:r>
              <a:rPr lang="es-ES_tradnl" i="1" dirty="0"/>
              <a:t>Se me turbó el espíritu a mí, Daniel, en medio de mi cuerpo, y las visiones de mi cabeza me asombraron. Me acerqué a uno de los que asistían, y le pregunté la verdad acerca de todo esto. Y me habló, y me hizo conocer la interpretación de las cosas. </a:t>
            </a:r>
            <a:r>
              <a:rPr lang="es-ES_tradnl" b="1" i="1" dirty="0"/>
              <a:t>Estas cuatro grandes bestias son cuatro reyes que se levantarán en la tierra</a:t>
            </a:r>
            <a:r>
              <a:rPr lang="es-ES_tradnl" i="1" dirty="0"/>
              <a:t>. Después recibirán el reino los santos del Altísimo, y poseerán el reino hasta el siglo, eternamente y para siempre. </a:t>
            </a:r>
          </a:p>
          <a:p>
            <a:pPr marL="0" indent="0">
              <a:buNone/>
            </a:pPr>
            <a:endParaRPr lang="es-ES_tradnl" i="1" dirty="0"/>
          </a:p>
          <a:p>
            <a:pPr marL="0" indent="0">
              <a:buNone/>
            </a:pPr>
            <a:r>
              <a:rPr lang="es-ES_tradnl" i="1" dirty="0"/>
              <a:t>Entonces tuve deseo de saber la verdad acerca de la cuarta bestia, que era tan diferente de todas las otras, espantosa en gran manera, que tenía dientes de hierro y uñas de bronce, que devoraba y desmenuzaba, y las sobras hollaba con sus pies; asimismo acerca de los diez cuernos que tenía en su cabeza, y del otro que le había salido, delante del cual habían caído tres; y este mismo cuerno tenía ojos, y boca que hablaba grandes cosas, y parecía más grande que sus compañeros.</a:t>
            </a:r>
            <a:endParaRPr lang="es-ES" dirty="0"/>
          </a:p>
        </p:txBody>
      </p:sp>
      <p:sp>
        <p:nvSpPr>
          <p:cNvPr id="4" name="Título 1"/>
          <p:cNvSpPr>
            <a:spLocks noGrp="1"/>
          </p:cNvSpPr>
          <p:nvPr>
            <p:ph type="title"/>
          </p:nvPr>
        </p:nvSpPr>
        <p:spPr>
          <a:xfrm>
            <a:off x="2766060" y="128269"/>
            <a:ext cx="6377940" cy="1293028"/>
          </a:xfrm>
        </p:spPr>
        <p:txBody>
          <a:bodyPr>
            <a:normAutofit/>
          </a:bodyPr>
          <a:lstStyle/>
          <a:p>
            <a:pPr algn="ctr"/>
            <a:r>
              <a:rPr lang="es-ES" sz="3200" b="1" dirty="0"/>
              <a:t>INTERPRETACIÓN DE LA VISIÓN DEL PROFETA DANIEL</a:t>
            </a:r>
          </a:p>
        </p:txBody>
      </p:sp>
    </p:spTree>
    <p:extLst>
      <p:ext uri="{BB962C8B-B14F-4D97-AF65-F5344CB8AC3E}">
        <p14:creationId xmlns:p14="http://schemas.microsoft.com/office/powerpoint/2010/main" val="2697650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3056" y="1134002"/>
            <a:ext cx="8403866" cy="5319807"/>
          </a:xfrm>
        </p:spPr>
        <p:txBody>
          <a:bodyPr>
            <a:normAutofit fontScale="92500"/>
          </a:bodyPr>
          <a:lstStyle/>
          <a:p>
            <a:pPr marL="0" indent="0">
              <a:buNone/>
            </a:pPr>
            <a:r>
              <a:rPr lang="es-ES_tradnl" i="1" dirty="0"/>
              <a:t>Y veía yo que este cuerno hacía guerra contra los santos, y los vencía, hasta que vino el Anciano de días, y se dio el juicio a los santos del Altísimo; y llegó el tiempo, y los santos recibieron el reino. Dijo así: </a:t>
            </a:r>
            <a:r>
              <a:rPr lang="es-ES_tradnl" b="1" i="1" dirty="0"/>
              <a:t>La cuarta bestia será un cuarto reino en la tierra, el cual será diferente de todos los otros reinos, y a toda la tierra devorará, trillará y despedazará. Y los diez cuernos significan que de aquel reino se levantarán diez reyes; y tras ellos se levantará otro, el cual será diferente de los primeros, y a tres reyes derribará. Y hablará palabras contra el Altísimo, y a los santos del Altísimo quebrantará, y pensará en cambiar los tiempos y la ley; y serán entregados en su mano hasta tiempo, y tiempos, y medio tiempo</a:t>
            </a:r>
            <a:r>
              <a:rPr lang="es-ES_tradnl" i="1" dirty="0"/>
              <a:t>. Pero se sentará el Juez, y le quitarán su dominio para que sea destruido y arruinado hasta el fin, y que el reino, y el dominio y la majestad de los reinos debajo de todo el cielo, sea dado al pueblo de los santos del Altísimo, cuyo reino es reino eterno, y todos los dominios le servirán y obedecerán. Aquí fue el fin de sus palabras. En cuanto a mí, Daniel, mis pensamientos me turbaron y mi rostro se demudó; pero guardé el asunto en mi corazón</a:t>
            </a:r>
            <a:r>
              <a:rPr lang="es-ES_tradnl" dirty="0"/>
              <a:t>” </a:t>
            </a:r>
            <a:r>
              <a:rPr lang="es-ES_tradnl" b="1" dirty="0"/>
              <a:t>Daniel 7.15 – 28 </a:t>
            </a:r>
            <a:endParaRPr lang="es-ES" b="1" dirty="0"/>
          </a:p>
        </p:txBody>
      </p:sp>
      <p:sp>
        <p:nvSpPr>
          <p:cNvPr id="4" name="Título 1"/>
          <p:cNvSpPr>
            <a:spLocks noGrp="1"/>
          </p:cNvSpPr>
          <p:nvPr>
            <p:ph type="title"/>
          </p:nvPr>
        </p:nvSpPr>
        <p:spPr>
          <a:xfrm>
            <a:off x="2766060" y="0"/>
            <a:ext cx="6377940" cy="1293028"/>
          </a:xfrm>
        </p:spPr>
        <p:txBody>
          <a:bodyPr>
            <a:normAutofit/>
          </a:bodyPr>
          <a:lstStyle/>
          <a:p>
            <a:pPr algn="ctr"/>
            <a:r>
              <a:rPr lang="es-ES" sz="3200" b="1" dirty="0"/>
              <a:t>INTERPRETACIÓN DE LA VISIÓN DEL PROFETA DANIEL</a:t>
            </a:r>
          </a:p>
        </p:txBody>
      </p:sp>
    </p:spTree>
    <p:extLst>
      <p:ext uri="{BB962C8B-B14F-4D97-AF65-F5344CB8AC3E}">
        <p14:creationId xmlns:p14="http://schemas.microsoft.com/office/powerpoint/2010/main" val="2095688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96139" y="194530"/>
            <a:ext cx="4653501" cy="1293028"/>
          </a:xfrm>
        </p:spPr>
        <p:txBody>
          <a:bodyPr/>
          <a:lstStyle/>
          <a:p>
            <a:r>
              <a:rPr lang="es-ES" b="1" dirty="0">
                <a:latin typeface="Abadi MT Condensed Extra Bold" panose="020B0A06030101010103" pitchFamily="34" charset="0"/>
              </a:rPr>
              <a:t>Las cosas secretas pertenecen a dios</a:t>
            </a:r>
          </a:p>
        </p:txBody>
      </p:sp>
      <p:sp>
        <p:nvSpPr>
          <p:cNvPr id="3" name="Marcador de contenido 2"/>
          <p:cNvSpPr>
            <a:spLocks noGrp="1"/>
          </p:cNvSpPr>
          <p:nvPr>
            <p:ph idx="1"/>
          </p:nvPr>
        </p:nvSpPr>
        <p:spPr>
          <a:xfrm>
            <a:off x="302812" y="1487558"/>
            <a:ext cx="7955280" cy="4069080"/>
          </a:xfrm>
        </p:spPr>
        <p:txBody>
          <a:bodyPr/>
          <a:lstStyle/>
          <a:p>
            <a:r>
              <a:rPr lang="es-ES_tradnl" dirty="0"/>
              <a:t>Dios mismo, nos da la interpretación de las cosas, y debemos apreciar eso, porque no estamos desamparados. Sabemos que hay cosas que no pueden ser reveladas a los hombres; o por lo menos deben permanecer ocultas porque ese ha sido el designio de Dios. Véase (Deuteronomio 29.29,  2ª Corintios 12.4,  Apocalipsis 10.4) Las cosas que Dios quiso revelarnos, las ha dado a conocer por medio de la iglesia, a sus santos amados y escogidos para siempre. Véase (Mateo 11.25; Efesios 3.9 – 11) </a:t>
            </a:r>
            <a:endParaRPr lang="es-ES" dirty="0"/>
          </a:p>
          <a:p>
            <a:pPr marL="0" indent="0">
              <a:buNone/>
            </a:pPr>
            <a:endParaRPr lang="es-ES" dirty="0"/>
          </a:p>
          <a:p>
            <a:pPr marL="0" indent="0">
              <a:buNone/>
            </a:pPr>
            <a:endParaRPr lang="es-ES" dirty="0"/>
          </a:p>
        </p:txBody>
      </p:sp>
      <p:sp>
        <p:nvSpPr>
          <p:cNvPr id="4" name="Rectángulo 3"/>
          <p:cNvSpPr/>
          <p:nvPr/>
        </p:nvSpPr>
        <p:spPr>
          <a:xfrm>
            <a:off x="477078" y="4817974"/>
            <a:ext cx="7686261" cy="1569660"/>
          </a:xfrm>
          <a:prstGeom prst="rect">
            <a:avLst/>
          </a:prstGeom>
        </p:spPr>
        <p:txBody>
          <a:bodyPr wrap="square">
            <a:spAutoFit/>
          </a:bodyPr>
          <a:lstStyle/>
          <a:p>
            <a:pPr algn="ctr"/>
            <a:r>
              <a:rPr lang="es-ES" sz="2400" dirty="0">
                <a:latin typeface="Abadi MT Condensed Extra Bold" panose="020B0A06030101010103" pitchFamily="34" charset="0"/>
              </a:rPr>
              <a:t>Las cosas secretas pertenecen a Jehová nuestro Dios; mas las reveladas son para nosotros y para nuestros hijos para siempre, para que cumplamos todas las palabras de esta ley. </a:t>
            </a:r>
            <a:r>
              <a:rPr lang="es-ES" sz="2400" dirty="0">
                <a:solidFill>
                  <a:srgbClr val="FF0000"/>
                </a:solidFill>
                <a:latin typeface="Abadi MT Condensed Extra Bold" panose="020B0A06030101010103" pitchFamily="34" charset="0"/>
              </a:rPr>
              <a:t>Deuteronomio 29.29 </a:t>
            </a:r>
          </a:p>
        </p:txBody>
      </p:sp>
    </p:spTree>
    <p:extLst>
      <p:ext uri="{BB962C8B-B14F-4D97-AF65-F5344CB8AC3E}">
        <p14:creationId xmlns:p14="http://schemas.microsoft.com/office/powerpoint/2010/main" val="263064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00939" y="115018"/>
            <a:ext cx="4348701" cy="1293028"/>
          </a:xfrm>
        </p:spPr>
        <p:txBody>
          <a:bodyPr/>
          <a:lstStyle/>
          <a:p>
            <a:r>
              <a:rPr lang="es-ES" dirty="0">
                <a:latin typeface="Abadi MT Condensed Extra Bold" panose="020B0A06030101010103" pitchFamily="34" charset="0"/>
              </a:rPr>
              <a:t>Los cuatro reinos</a:t>
            </a:r>
          </a:p>
        </p:txBody>
      </p:sp>
      <p:sp>
        <p:nvSpPr>
          <p:cNvPr id="3" name="Marcador de contenido 2"/>
          <p:cNvSpPr>
            <a:spLocks noGrp="1"/>
          </p:cNvSpPr>
          <p:nvPr>
            <p:ph idx="1"/>
          </p:nvPr>
        </p:nvSpPr>
        <p:spPr>
          <a:xfrm>
            <a:off x="475089" y="1222514"/>
            <a:ext cx="7955280" cy="4780719"/>
          </a:xfrm>
        </p:spPr>
        <p:txBody>
          <a:bodyPr>
            <a:noAutofit/>
          </a:bodyPr>
          <a:lstStyle/>
          <a:p>
            <a:pPr marL="0" indent="0">
              <a:buNone/>
            </a:pPr>
            <a:r>
              <a:rPr lang="es-ES_tradnl" sz="2400" dirty="0"/>
              <a:t>En la interpretación de Daniel, miramos como la divinidad dice: </a:t>
            </a:r>
            <a:r>
              <a:rPr lang="es-ES_tradnl" sz="2400" b="1" dirty="0"/>
              <a:t>Son cuatro reyes</a:t>
            </a:r>
            <a:r>
              <a:rPr lang="es-ES_tradnl" sz="2400" dirty="0"/>
              <a:t> los que se mencionan como cuatro grandes bestias; sin duda podemos advertir los cuatro reinos que se levantaron, de los cuales Daniel ya estaba en el primero y cuyas alas serían arrancadas y que se erguiría como hombre hasta darle corazón de hombre. </a:t>
            </a:r>
          </a:p>
          <a:p>
            <a:pPr marL="0" indent="0">
              <a:buNone/>
            </a:pPr>
            <a:endParaRPr lang="es-ES_tradnl" sz="2400" dirty="0"/>
          </a:p>
          <a:p>
            <a:pPr marL="0" indent="0">
              <a:buNone/>
            </a:pPr>
            <a:r>
              <a:rPr lang="es-ES_tradnl" sz="2400" dirty="0"/>
              <a:t>BABILONIA – PERSIA – GRECIA – ROMA. Estos reinos son los que se levantaron. La cuarta bestia, un reino malvado y perverso; y tras ellos se levantará ese rey que hará los grandes cambios (se le dijo a Daniel). Y queda claro que en la historia esto tuvo lugar mucho tiempo después:</a:t>
            </a:r>
            <a:endParaRPr lang="es-ES" sz="2400" dirty="0"/>
          </a:p>
        </p:txBody>
      </p:sp>
    </p:spTree>
    <p:extLst>
      <p:ext uri="{BB962C8B-B14F-4D97-AF65-F5344CB8AC3E}">
        <p14:creationId xmlns:p14="http://schemas.microsoft.com/office/powerpoint/2010/main" val="497100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05739" y="274043"/>
            <a:ext cx="4043901" cy="799383"/>
          </a:xfrm>
        </p:spPr>
        <p:txBody>
          <a:bodyPr/>
          <a:lstStyle/>
          <a:p>
            <a:r>
              <a:rPr lang="es-ES" dirty="0">
                <a:latin typeface="Abadi MT Condensed Extra Bold" panose="020B0A06030101010103" pitchFamily="34" charset="0"/>
              </a:rPr>
              <a:t>El emperador rey </a:t>
            </a:r>
          </a:p>
        </p:txBody>
      </p:sp>
      <p:sp>
        <p:nvSpPr>
          <p:cNvPr id="3" name="Marcador de contenido 2"/>
          <p:cNvSpPr>
            <a:spLocks noGrp="1"/>
          </p:cNvSpPr>
          <p:nvPr>
            <p:ph idx="1"/>
          </p:nvPr>
        </p:nvSpPr>
        <p:spPr>
          <a:xfrm>
            <a:off x="2422703" y="1020417"/>
            <a:ext cx="6361044" cy="5591092"/>
          </a:xfrm>
        </p:spPr>
        <p:txBody>
          <a:bodyPr>
            <a:normAutofit/>
          </a:bodyPr>
          <a:lstStyle/>
          <a:p>
            <a:pPr marL="0" indent="0">
              <a:buNone/>
            </a:pPr>
            <a:r>
              <a:rPr lang="es-ES_tradnl" dirty="0"/>
              <a:t>“Flavio Valerio Aurelio Constantino (</a:t>
            </a:r>
            <a:r>
              <a:rPr lang="es-ES_tradnl" dirty="0" err="1"/>
              <a:t>Naissus</a:t>
            </a:r>
            <a:r>
              <a:rPr lang="es-ES_tradnl" dirty="0"/>
              <a:t>, 27 de febrero de c. 2721 – Nicomedia, Bitinia y Ponto, 22 de mayo de 337) fue Emperador de los romanos desde su proclamación por sus tropas el 25 de julio de 306, y gobernó un Imperio romano en constante crecimiento hasta su muerte. Se le conoce también como Constantino I, Constantino el Grande o, en la Iglesia ortodoxa, las Iglesias ortodoxas orientales y la Iglesia católica bizantina griega, como </a:t>
            </a:r>
            <a:r>
              <a:rPr lang="es-ES_tradnl" b="1" dirty="0"/>
              <a:t>San Constantino</a:t>
            </a:r>
            <a:r>
              <a:rPr lang="es-ES_tradnl" dirty="0"/>
              <a:t>. Fue </a:t>
            </a:r>
            <a:r>
              <a:rPr lang="es-ES_tradnl" b="1" dirty="0" err="1"/>
              <a:t>legalizador</a:t>
            </a:r>
            <a:r>
              <a:rPr lang="es-ES_tradnl" b="1" dirty="0"/>
              <a:t> de la religión cristiana</a:t>
            </a:r>
            <a:r>
              <a:rPr lang="es-ES_tradnl" dirty="0"/>
              <a:t> por el Edicto de Milán en 313, Constantino es conocido también por haber refundado la ciudad de Bizancio (actual Estambul, en Turquía), llamándola «Nueva Roma» o Constantinopla (</a:t>
            </a:r>
            <a:r>
              <a:rPr lang="es-ES_tradnl" dirty="0" err="1"/>
              <a:t>Constantini</a:t>
            </a:r>
            <a:r>
              <a:rPr lang="es-ES_tradnl" dirty="0"/>
              <a:t>-polis; la ciudad de Constantino). </a:t>
            </a:r>
            <a:endParaRPr lang="es-ES" dirty="0"/>
          </a:p>
        </p:txBody>
      </p:sp>
      <p:pic>
        <p:nvPicPr>
          <p:cNvPr id="1026" name="Picture 2" descr="Resultado de imagen para constantino"/>
          <p:cNvPicPr>
            <a:picLocks noChangeAspect="1" noChangeArrowheads="1"/>
          </p:cNvPicPr>
          <p:nvPr/>
        </p:nvPicPr>
        <p:blipFill rotWithShape="1">
          <a:blip r:embed="rId2">
            <a:extLst>
              <a:ext uri="{28A0092B-C50C-407E-A947-70E740481C1C}">
                <a14:useLocalDpi xmlns:a14="http://schemas.microsoft.com/office/drawing/2010/main" val="0"/>
              </a:ext>
            </a:extLst>
          </a:blip>
          <a:srcRect l="11837" r="14236"/>
          <a:stretch/>
        </p:blipFill>
        <p:spPr bwMode="auto">
          <a:xfrm>
            <a:off x="139148" y="927652"/>
            <a:ext cx="2283555" cy="2319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660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6063" y="2552368"/>
            <a:ext cx="7955280" cy="4069080"/>
          </a:xfrm>
        </p:spPr>
        <p:txBody>
          <a:bodyPr/>
          <a:lstStyle/>
          <a:p>
            <a:pPr marL="0" indent="0">
              <a:buNone/>
            </a:pPr>
            <a:r>
              <a:rPr lang="es-ES_tradnl" dirty="0"/>
              <a:t>Convocó el Primer Concilio de Nicea en 325, que </a:t>
            </a:r>
            <a:r>
              <a:rPr lang="es-ES_tradnl" b="1" dirty="0"/>
              <a:t>otorgó legitimidad al cristianismo</a:t>
            </a:r>
            <a:r>
              <a:rPr lang="es-ES_tradnl" dirty="0"/>
              <a:t> en el Imperio romano por primera vez. Se considera que </a:t>
            </a:r>
            <a:r>
              <a:rPr lang="es-ES_tradnl" b="1" dirty="0"/>
              <a:t>esto fue esencial para la expansión de esta religión</a:t>
            </a:r>
            <a:r>
              <a:rPr lang="es-ES_tradnl" dirty="0"/>
              <a:t>, y los historiadores, desde </a:t>
            </a:r>
            <a:r>
              <a:rPr lang="es-ES_tradnl" dirty="0" err="1"/>
              <a:t>Lactancio</a:t>
            </a:r>
            <a:r>
              <a:rPr lang="es-ES_tradnl" dirty="0"/>
              <a:t> y Eusebio de Cesárea hasta nuestros días, le presentan como el primer emperador cristiano, si bien fue bautizado cuando ya se encontraba en su lecho de muerte, tras una larga enfermedad. Constantino representa el nacimiento de la monarquía absoluta y hereditaria. Pues antes compartía su reinado con la Tetrarquía (cuatro reyes) pero habiendo derrotado a los otros tres; su monarquía se volvió absoluta y hereditaria. </a:t>
            </a:r>
            <a:endParaRPr lang="es-ES" dirty="0"/>
          </a:p>
        </p:txBody>
      </p:sp>
      <p:sp>
        <p:nvSpPr>
          <p:cNvPr id="4" name="Título 1"/>
          <p:cNvSpPr>
            <a:spLocks noGrp="1"/>
          </p:cNvSpPr>
          <p:nvPr>
            <p:ph type="title"/>
          </p:nvPr>
        </p:nvSpPr>
        <p:spPr>
          <a:xfrm>
            <a:off x="3458817" y="1082426"/>
            <a:ext cx="3937883" cy="560844"/>
          </a:xfrm>
        </p:spPr>
        <p:txBody>
          <a:bodyPr>
            <a:normAutofit fontScale="90000"/>
          </a:bodyPr>
          <a:lstStyle/>
          <a:p>
            <a:r>
              <a:rPr lang="es-ES" dirty="0">
                <a:latin typeface="Abadi MT Condensed Extra Bold" panose="020B0A06030101010103" pitchFamily="34" charset="0"/>
              </a:rPr>
              <a:t>El emperador rey </a:t>
            </a:r>
          </a:p>
        </p:txBody>
      </p:sp>
      <p:pic>
        <p:nvPicPr>
          <p:cNvPr id="5" name="Picture 2" descr="Resultado de imagen para constantino"/>
          <p:cNvPicPr>
            <a:picLocks noChangeAspect="1" noChangeArrowheads="1"/>
          </p:cNvPicPr>
          <p:nvPr/>
        </p:nvPicPr>
        <p:blipFill rotWithShape="1">
          <a:blip r:embed="rId2">
            <a:extLst>
              <a:ext uri="{28A0092B-C50C-407E-A947-70E740481C1C}">
                <a14:useLocalDpi xmlns:a14="http://schemas.microsoft.com/office/drawing/2010/main" val="0"/>
              </a:ext>
            </a:extLst>
          </a:blip>
          <a:srcRect l="11837" r="14236"/>
          <a:stretch/>
        </p:blipFill>
        <p:spPr bwMode="auto">
          <a:xfrm>
            <a:off x="99391" y="92765"/>
            <a:ext cx="2283555" cy="2319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515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5896" y="1914084"/>
            <a:ext cx="5877339" cy="4373506"/>
          </a:xfrm>
        </p:spPr>
        <p:txBody>
          <a:bodyPr>
            <a:normAutofit lnSpcReduction="10000"/>
          </a:bodyPr>
          <a:lstStyle/>
          <a:p>
            <a:pPr marL="0" indent="0">
              <a:buNone/>
            </a:pPr>
            <a:r>
              <a:rPr lang="es-ES_tradnl" sz="2400" dirty="0"/>
              <a:t>Durante su reinado se introdujeron importantes cambios que afectaron a todos los ámbitos de la sociedad del bajo imperio. Reformó la corte, las leyes y la estructura del ejército. Constantino trasladó la capitalidad del imperio a Bizancio a la que cambió el nombre por Constantinopla. Falleció, por enfermedad en 337, 31 años después de haber sido nombrado emperador en Britania. Al final de su vida y sólo antes de morir se bautizó para morir como un cristiano”</a:t>
            </a:r>
            <a:endParaRPr lang="es-ES" sz="2400" dirty="0"/>
          </a:p>
        </p:txBody>
      </p:sp>
      <p:sp>
        <p:nvSpPr>
          <p:cNvPr id="4" name="Título 1"/>
          <p:cNvSpPr>
            <a:spLocks noGrp="1"/>
          </p:cNvSpPr>
          <p:nvPr>
            <p:ph type="title"/>
          </p:nvPr>
        </p:nvSpPr>
        <p:spPr>
          <a:xfrm>
            <a:off x="4174436" y="407890"/>
            <a:ext cx="3831866" cy="600601"/>
          </a:xfrm>
        </p:spPr>
        <p:txBody>
          <a:bodyPr>
            <a:normAutofit fontScale="90000"/>
          </a:bodyPr>
          <a:lstStyle/>
          <a:p>
            <a:r>
              <a:rPr lang="es-ES" dirty="0">
                <a:latin typeface="Abadi MT Condensed Extra Bold" panose="020B0A06030101010103" pitchFamily="34" charset="0"/>
              </a:rPr>
              <a:t>El emperador rey </a:t>
            </a:r>
          </a:p>
        </p:txBody>
      </p:sp>
      <p:pic>
        <p:nvPicPr>
          <p:cNvPr id="5" name="Picture 2" descr="Resultado de imagen para constantino"/>
          <p:cNvPicPr>
            <a:picLocks noChangeAspect="1" noChangeArrowheads="1"/>
          </p:cNvPicPr>
          <p:nvPr/>
        </p:nvPicPr>
        <p:blipFill rotWithShape="1">
          <a:blip r:embed="rId2">
            <a:extLst>
              <a:ext uri="{28A0092B-C50C-407E-A947-70E740481C1C}">
                <a14:useLocalDpi xmlns:a14="http://schemas.microsoft.com/office/drawing/2010/main" val="0"/>
              </a:ext>
            </a:extLst>
          </a:blip>
          <a:srcRect l="11837" r="14236"/>
          <a:stretch/>
        </p:blipFill>
        <p:spPr bwMode="auto">
          <a:xfrm>
            <a:off x="218661" y="117142"/>
            <a:ext cx="1515765" cy="153937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6347791" y="1914085"/>
            <a:ext cx="2597425" cy="3714863"/>
          </a:xfrm>
          <a:prstGeom prst="rect">
            <a:avLst/>
          </a:prstGeom>
        </p:spPr>
        <p:txBody>
          <a:bodyPr wrap="square">
            <a:spAutoFit/>
          </a:bodyPr>
          <a:lstStyle/>
          <a:p>
            <a:pPr>
              <a:lnSpc>
                <a:spcPct val="107000"/>
              </a:lnSpc>
              <a:spcAft>
                <a:spcPts val="0"/>
              </a:spcAft>
            </a:pPr>
            <a:r>
              <a:rPr lang="es-ES_tradnl" sz="2000" b="1" dirty="0">
                <a:latin typeface="Arial Narrow" panose="020B0606020202030204" pitchFamily="34" charset="0"/>
                <a:ea typeface="Calibri" panose="020F0502020204030204" pitchFamily="34" charset="0"/>
                <a:cs typeface="Georgia" panose="02040502050405020303" pitchFamily="18" charset="0"/>
              </a:rPr>
              <a:t>Estando en el medio de estos reyes; surge que el reino le es entregado a los hijos del Altísimo. Esto concuerda con el sueño que tuvo el rey Nabucodonosor de Babilonia. El cual también el profeta Daniel lo interpretó con la bendición de Dios.</a:t>
            </a:r>
            <a:endParaRPr lang="es-ES" sz="2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450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5770" y="313799"/>
            <a:ext cx="6377940" cy="600601"/>
          </a:xfrm>
        </p:spPr>
        <p:txBody>
          <a:bodyPr>
            <a:normAutofit fontScale="90000"/>
          </a:bodyPr>
          <a:lstStyle/>
          <a:p>
            <a:r>
              <a:rPr lang="es-ES" dirty="0">
                <a:latin typeface="Abadi MT Condensed Extra Bold" panose="020B0A06030101010103" pitchFamily="34" charset="0"/>
              </a:rPr>
              <a:t>El sueño de </a:t>
            </a:r>
            <a:r>
              <a:rPr lang="es-ES" dirty="0" err="1">
                <a:latin typeface="Abadi MT Condensed Extra Bold" panose="020B0A06030101010103" pitchFamily="34" charset="0"/>
              </a:rPr>
              <a:t>nabucodonosor</a:t>
            </a:r>
            <a:endParaRPr lang="es-ES" dirty="0">
              <a:latin typeface="Abadi MT Condensed Extra Bold" panose="020B0A06030101010103" pitchFamily="34" charset="0"/>
            </a:endParaRPr>
          </a:p>
        </p:txBody>
      </p:sp>
      <p:sp>
        <p:nvSpPr>
          <p:cNvPr id="3" name="Marcador de contenido 2"/>
          <p:cNvSpPr>
            <a:spLocks noGrp="1"/>
          </p:cNvSpPr>
          <p:nvPr>
            <p:ph idx="1"/>
          </p:nvPr>
        </p:nvSpPr>
        <p:spPr>
          <a:xfrm>
            <a:off x="185530" y="1160890"/>
            <a:ext cx="8401879" cy="5571214"/>
          </a:xfrm>
        </p:spPr>
        <p:txBody>
          <a:bodyPr>
            <a:normAutofit/>
          </a:bodyPr>
          <a:lstStyle/>
          <a:p>
            <a:r>
              <a:rPr lang="es-ES" dirty="0"/>
              <a:t>“</a:t>
            </a:r>
            <a:r>
              <a:rPr lang="es-ES" i="1" dirty="0"/>
              <a:t>Y después de ti se levantará otro reino inferior al tuyo; y luego un tercer reino de bronce, el cual dominará sobre toda la tierra. Y el cuarto reino será fuerte como hierro; y como el hierro desmenuza y rompe todas las cosas, desmenuzará y quebrantará todo. Y lo que viste de los pies y los dedos, en parte de barro cocido de alfarero y en parte de hierro, será un reino dividido; mas habrá en él algo de la fuerza del hierro, así como viste hierro mezclado con barro cocido. Y por ser los dedos de los pies en parte de hierro y en parte de barro cocido, el reino será en parte fuerte, y en parte frágil. Así como viste el hierro mezclado con barro, se mezclarán por medio de alianzas humanas; pero no se unirán el uno con el otro, como el hierro no se mezcla con el barro. Y en los días de estos reyes el Dios del cielo levantará un reino que no será jamás destruido, ni será el reino dejado a otro pueblo; desmenuzará y consumirá a todos estos reinos, pero él permanecerá para siempre</a:t>
            </a:r>
            <a:r>
              <a:rPr lang="es-ES" dirty="0"/>
              <a:t>” </a:t>
            </a:r>
            <a:r>
              <a:rPr lang="es-ES" b="1" dirty="0"/>
              <a:t>(Daniel 2.39 – 44) </a:t>
            </a:r>
          </a:p>
        </p:txBody>
      </p:sp>
    </p:spTree>
    <p:extLst>
      <p:ext uri="{BB962C8B-B14F-4D97-AF65-F5344CB8AC3E}">
        <p14:creationId xmlns:p14="http://schemas.microsoft.com/office/powerpoint/2010/main" val="2111909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582517" y="221034"/>
            <a:ext cx="6377940" cy="759627"/>
          </a:xfrm>
        </p:spPr>
        <p:txBody>
          <a:bodyPr>
            <a:normAutofit/>
          </a:bodyPr>
          <a:lstStyle/>
          <a:p>
            <a:r>
              <a:rPr lang="es-ES" dirty="0">
                <a:latin typeface="Abadi MT Condensed Extra Bold" panose="020B0A06030101010103" pitchFamily="34" charset="0"/>
              </a:rPr>
              <a:t>El sueño de </a:t>
            </a:r>
            <a:r>
              <a:rPr lang="es-ES" dirty="0" err="1">
                <a:latin typeface="Abadi MT Condensed Extra Bold" panose="020B0A06030101010103" pitchFamily="34" charset="0"/>
              </a:rPr>
              <a:t>nabucodonosor</a:t>
            </a:r>
            <a:endParaRPr lang="es-ES" dirty="0">
              <a:latin typeface="Abadi MT Condensed Extra Bold" panose="020B0A06030101010103" pitchFamily="34" charset="0"/>
            </a:endParaRPr>
          </a:p>
        </p:txBody>
      </p:sp>
      <p:pic>
        <p:nvPicPr>
          <p:cNvPr id="2050" name="Picture 2" descr="Resultado de imagen para estatua nabucodonos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2382" y="1278593"/>
            <a:ext cx="5643321" cy="5417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estatua nabucodonosor"/>
          <p:cNvPicPr>
            <a:picLocks noChangeAspect="1" noChangeArrowheads="1"/>
          </p:cNvPicPr>
          <p:nvPr/>
        </p:nvPicPr>
        <p:blipFill rotWithShape="1">
          <a:blip r:embed="rId3">
            <a:extLst>
              <a:ext uri="{28A0092B-C50C-407E-A947-70E740481C1C}">
                <a14:useLocalDpi xmlns:a14="http://schemas.microsoft.com/office/drawing/2010/main" val="0"/>
              </a:ext>
            </a:extLst>
          </a:blip>
          <a:srcRect l="6956" r="5797"/>
          <a:stretch/>
        </p:blipFill>
        <p:spPr bwMode="auto">
          <a:xfrm>
            <a:off x="603139" y="1171160"/>
            <a:ext cx="4649869" cy="5524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2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71700" y="260790"/>
            <a:ext cx="6377940" cy="1064427"/>
          </a:xfrm>
        </p:spPr>
        <p:txBody>
          <a:bodyPr>
            <a:normAutofit/>
          </a:bodyPr>
          <a:lstStyle/>
          <a:p>
            <a:r>
              <a:rPr lang="es-ES" b="1" dirty="0"/>
              <a:t>INTRODUCCIÓN</a:t>
            </a:r>
            <a:endParaRPr lang="es-ES" dirty="0"/>
          </a:p>
        </p:txBody>
      </p:sp>
      <p:sp>
        <p:nvSpPr>
          <p:cNvPr id="3" name="Marcador de contenido 2"/>
          <p:cNvSpPr>
            <a:spLocks noGrp="1"/>
          </p:cNvSpPr>
          <p:nvPr>
            <p:ph idx="1"/>
          </p:nvPr>
        </p:nvSpPr>
        <p:spPr>
          <a:xfrm>
            <a:off x="448586" y="1269557"/>
            <a:ext cx="8101054" cy="2775005"/>
          </a:xfrm>
        </p:spPr>
        <p:txBody>
          <a:bodyPr/>
          <a:lstStyle/>
          <a:p>
            <a:pPr marL="0" indent="0">
              <a:buNone/>
            </a:pPr>
            <a:r>
              <a:rPr lang="es-ES" dirty="0"/>
              <a:t>El término BESTIA es usado en sentido figurado, especialmente en visiones proféticas en las cuales aparece un animal de características fantásticas con una significación simbólica. Daniel ve </a:t>
            </a:r>
            <a:r>
              <a:rPr lang="es-ES" i="1" dirty="0"/>
              <a:t>“cuatro</a:t>
            </a:r>
            <a:r>
              <a:rPr lang="es-ES" dirty="0"/>
              <a:t> </a:t>
            </a:r>
            <a:r>
              <a:rPr lang="es-ES" b="1" i="1" dirty="0"/>
              <a:t>bestias</a:t>
            </a:r>
            <a:r>
              <a:rPr lang="es-ES" dirty="0"/>
              <a:t> </a:t>
            </a:r>
            <a:r>
              <a:rPr lang="es-ES" i="1" dirty="0"/>
              <a:t>grandes, diferentes la una de la otra”</a:t>
            </a:r>
            <a:r>
              <a:rPr lang="es-ES" dirty="0"/>
              <a:t> (Daniel_7:3, 17) que vienen a representar imperios, reyes y períodos históricos. Juan tiene varias visiones en las cuales aparecen dos </a:t>
            </a:r>
            <a:r>
              <a:rPr lang="es-ES" b="1" i="1" dirty="0"/>
              <a:t>bestias </a:t>
            </a:r>
            <a:r>
              <a:rPr lang="es-ES" dirty="0"/>
              <a:t>con significaciones parecidas (Apocalipis_11:7; 13:1).</a:t>
            </a:r>
          </a:p>
        </p:txBody>
      </p:sp>
      <p:sp>
        <p:nvSpPr>
          <p:cNvPr id="4" name="Rectángulo 3"/>
          <p:cNvSpPr/>
          <p:nvPr/>
        </p:nvSpPr>
        <p:spPr>
          <a:xfrm>
            <a:off x="3829879" y="4031309"/>
            <a:ext cx="4996069" cy="2585323"/>
          </a:xfrm>
          <a:prstGeom prst="rect">
            <a:avLst/>
          </a:prstGeom>
        </p:spPr>
        <p:txBody>
          <a:bodyPr wrap="square">
            <a:spAutoFit/>
          </a:bodyPr>
          <a:lstStyle/>
          <a:p>
            <a:pPr algn="ctr"/>
            <a:r>
              <a:rPr lang="es-ES" dirty="0"/>
              <a:t>Cuando hayan acabado su testimonio, la bestia que sube del abismo hará guerra contra ellos, y los vencerá y los matará. Me paré sobre la arena del mar, y vi subir del mar una bestia que tenía siete cabezas y diez cuernos; y en sus cuernos diez diademas; y sobre sus cabezas, un nombre blasfemo.</a:t>
            </a:r>
          </a:p>
          <a:p>
            <a:pPr algn="ctr"/>
            <a:r>
              <a:rPr lang="es-ES" b="1" i="1" dirty="0"/>
              <a:t>Apocalipsis 11.7, 13.1</a:t>
            </a:r>
          </a:p>
        </p:txBody>
      </p:sp>
      <p:sp>
        <p:nvSpPr>
          <p:cNvPr id="5" name="Rectángulo 4"/>
          <p:cNvSpPr/>
          <p:nvPr/>
        </p:nvSpPr>
        <p:spPr>
          <a:xfrm>
            <a:off x="388621" y="4227443"/>
            <a:ext cx="3123537" cy="2031325"/>
          </a:xfrm>
          <a:prstGeom prst="rect">
            <a:avLst/>
          </a:prstGeom>
        </p:spPr>
        <p:txBody>
          <a:bodyPr wrap="square">
            <a:spAutoFit/>
          </a:bodyPr>
          <a:lstStyle/>
          <a:p>
            <a:pPr algn="ctr"/>
            <a:r>
              <a:rPr lang="es-ES" dirty="0"/>
              <a:t>Y cuatro bestias grandes, diferentes la una de la otra, subían del mar. Estas cuatro grandes bestias son cuatro reyes que se levantarán en la tierra. </a:t>
            </a:r>
          </a:p>
          <a:p>
            <a:pPr algn="ctr"/>
            <a:r>
              <a:rPr lang="es-ES" b="1" i="1" dirty="0"/>
              <a:t>Daniel 7.3, 17</a:t>
            </a:r>
          </a:p>
        </p:txBody>
      </p:sp>
    </p:spTree>
    <p:extLst>
      <p:ext uri="{BB962C8B-B14F-4D97-AF65-F5344CB8AC3E}">
        <p14:creationId xmlns:p14="http://schemas.microsoft.com/office/powerpoint/2010/main" val="1797394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270" y="141522"/>
            <a:ext cx="8854440" cy="706617"/>
          </a:xfrm>
        </p:spPr>
        <p:txBody>
          <a:bodyPr>
            <a:normAutofit/>
          </a:bodyPr>
          <a:lstStyle/>
          <a:p>
            <a:r>
              <a:rPr lang="es-ES_tradnl" dirty="0">
                <a:latin typeface="Abadi MT Condensed Extra Bold" panose="020B0A06030101010103" pitchFamily="34" charset="0"/>
              </a:rPr>
              <a:t>LA VISIÓN DE LAS BESTIAS EN APOCALIPSIS</a:t>
            </a:r>
            <a:endParaRPr lang="es-ES" dirty="0">
              <a:latin typeface="Abadi MT Condensed Extra Bold" panose="020B0A06030101010103" pitchFamily="34" charset="0"/>
            </a:endParaRPr>
          </a:p>
        </p:txBody>
      </p:sp>
      <p:sp>
        <p:nvSpPr>
          <p:cNvPr id="4" name="Rectángulo 3"/>
          <p:cNvSpPr/>
          <p:nvPr/>
        </p:nvSpPr>
        <p:spPr>
          <a:xfrm>
            <a:off x="357808" y="1044797"/>
            <a:ext cx="8615901" cy="5870197"/>
          </a:xfrm>
          <a:prstGeom prst="rect">
            <a:avLst/>
          </a:prstGeom>
        </p:spPr>
        <p:txBody>
          <a:bodyPr wrap="square">
            <a:spAutoFit/>
          </a:bodyPr>
          <a:lstStyle/>
          <a:p>
            <a:pPr>
              <a:lnSpc>
                <a:spcPct val="107000"/>
              </a:lnSpc>
              <a:spcAft>
                <a:spcPts val="0"/>
              </a:spcAft>
            </a:pPr>
            <a:r>
              <a:rPr lang="es-ES" sz="2200" b="1" dirty="0">
                <a:latin typeface="Arial Narrow" panose="020B0606020202030204" pitchFamily="34" charset="0"/>
                <a:ea typeface="Calibri" panose="020F0502020204030204" pitchFamily="34" charset="0"/>
                <a:cs typeface="Georgia" panose="02040502050405020303" pitchFamily="18" charset="0"/>
              </a:rPr>
              <a:t>“</a:t>
            </a:r>
            <a:r>
              <a:rPr lang="es-ES" sz="2200" b="1" i="1" dirty="0">
                <a:latin typeface="Arial Narrow" panose="020B0606020202030204" pitchFamily="34" charset="0"/>
                <a:ea typeface="Calibri" panose="020F0502020204030204" pitchFamily="34" charset="0"/>
                <a:cs typeface="Georgia" panose="02040502050405020303" pitchFamily="18" charset="0"/>
              </a:rPr>
              <a:t>Me paré sobre la arena del mar, y vi subir del mar una bestia que tenía siete cabezas y diez cuernos; y en sus cuernos diez diademas; y sobre sus cabezas, un nombre blasfemo. Y la bestia que vi era semejante a un leopardo, y sus pies como de oso, y su boca como boca de león. Y el dragón le dio su poder y su trono, y grande autoridad. Vi una de sus cabezas como herida de muerte, pero su herida mortal fue sanada; y se maravilló toda la tierra en pos de la bestia, y adoraron al dragón que había dado autoridad a la bestia, y adoraron a la bestia, diciendo: ¿Quién como la bestia, y quién podrá luchar contra ella? También se le dio boca que hablaba grandes cosas y blasfemias; y se le dio autoridad para actuar cuarenta y dos meses. Y abrió su boca en blasfemias contra Dios, para blasfemar de su nombre, de su tabernáculo, y de los que moran en el cielo. Y se le permitió hacer guerra contra los santos, y vencerlos. También se le dio autoridad sobre toda tribu, pueblo, lengua y nación. Y la adoraron todos los moradores de la tierra cuyos nombres no estaban escritos en el libro de la vida del Cordero que fue inmolado desde el principio del mundo</a:t>
            </a:r>
            <a:r>
              <a:rPr lang="es-ES" sz="2200" b="1" dirty="0">
                <a:latin typeface="Arial Narrow" panose="020B0606020202030204" pitchFamily="34" charset="0"/>
                <a:ea typeface="Calibri" panose="020F0502020204030204" pitchFamily="34" charset="0"/>
                <a:cs typeface="Georgia" panose="02040502050405020303" pitchFamily="18" charset="0"/>
              </a:rPr>
              <a:t>” (Apocalipsis 13.1 – 8)</a:t>
            </a:r>
            <a:endParaRPr lang="es-ES" sz="2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5932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0" y="755373"/>
            <a:ext cx="9144000" cy="6102627"/>
          </a:xfrm>
        </p:spPr>
      </p:pic>
      <p:sp>
        <p:nvSpPr>
          <p:cNvPr id="4" name="Título 1"/>
          <p:cNvSpPr>
            <a:spLocks noGrp="1"/>
          </p:cNvSpPr>
          <p:nvPr>
            <p:ph type="title"/>
          </p:nvPr>
        </p:nvSpPr>
        <p:spPr>
          <a:xfrm>
            <a:off x="0" y="145774"/>
            <a:ext cx="8918713" cy="742122"/>
          </a:xfrm>
        </p:spPr>
        <p:txBody>
          <a:bodyPr>
            <a:normAutofit/>
          </a:bodyPr>
          <a:lstStyle/>
          <a:p>
            <a:r>
              <a:rPr lang="es-ES_tradnl" dirty="0">
                <a:latin typeface="Abadi MT Condensed Extra Bold" panose="020B0A06030101010103" pitchFamily="34" charset="0"/>
              </a:rPr>
              <a:t>LA VISIÓN DE LAS BESTIAS EN APOCALIPSIS</a:t>
            </a:r>
            <a:endParaRPr lang="es-ES" dirty="0">
              <a:latin typeface="Abadi MT Condensed Extra Bold" panose="020B0A06030101010103" pitchFamily="34" charset="0"/>
            </a:endParaRPr>
          </a:p>
        </p:txBody>
      </p:sp>
    </p:spTree>
    <p:extLst>
      <p:ext uri="{BB962C8B-B14F-4D97-AF65-F5344CB8AC3E}">
        <p14:creationId xmlns:p14="http://schemas.microsoft.com/office/powerpoint/2010/main" val="1695174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035" y="291548"/>
            <a:ext cx="8509883" cy="1394793"/>
          </a:xfrm>
        </p:spPr>
        <p:txBody>
          <a:bodyPr>
            <a:normAutofit/>
          </a:bodyPr>
          <a:lstStyle/>
          <a:p>
            <a:r>
              <a:rPr lang="es-ES" b="1" dirty="0">
                <a:latin typeface="Arial Narrow" panose="020B0606020202030204" pitchFamily="34" charset="0"/>
              </a:rPr>
              <a:t>Interpretación de la visión de la primera bestia</a:t>
            </a:r>
          </a:p>
        </p:txBody>
      </p:sp>
      <p:sp>
        <p:nvSpPr>
          <p:cNvPr id="3" name="Marcador de contenido 2"/>
          <p:cNvSpPr>
            <a:spLocks noGrp="1"/>
          </p:cNvSpPr>
          <p:nvPr>
            <p:ph idx="1"/>
          </p:nvPr>
        </p:nvSpPr>
        <p:spPr>
          <a:xfrm>
            <a:off x="212035" y="1686341"/>
            <a:ext cx="8509883" cy="1997763"/>
          </a:xfrm>
        </p:spPr>
        <p:txBody>
          <a:bodyPr/>
          <a:lstStyle/>
          <a:p>
            <a:pPr marL="0" indent="0">
              <a:buNone/>
            </a:pPr>
            <a:r>
              <a:rPr lang="es-ES" dirty="0"/>
              <a:t>Lo que literalmente nos dice La Biblia lo encontramos aquí, pero surge la intriga, sobre lo que significa; como debemos entenderlo hoy día, pues hay mucho simbolismo y habría que considerarlo todo y auxiliarnos de otras partes de La Biblia, para poder entender y apreciar… lo que Dios nos ha manifestado… ¿QUÉ SIGNIFICAN?</a:t>
            </a:r>
          </a:p>
        </p:txBody>
      </p:sp>
      <p:sp>
        <p:nvSpPr>
          <p:cNvPr id="4" name="Rectángulo 3"/>
          <p:cNvSpPr/>
          <p:nvPr/>
        </p:nvSpPr>
        <p:spPr>
          <a:xfrm>
            <a:off x="119269" y="4207569"/>
            <a:ext cx="8931966" cy="2068259"/>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s-ES" sz="2000" dirty="0">
                <a:latin typeface="Arial Narrow" panose="020B0606020202030204" pitchFamily="34" charset="0"/>
                <a:ea typeface="Calibri" panose="020F0502020204030204" pitchFamily="34" charset="0"/>
                <a:cs typeface="Georgia" panose="02040502050405020303" pitchFamily="18" charset="0"/>
              </a:rPr>
              <a:t>El mar 	</a:t>
            </a:r>
            <a:r>
              <a:rPr lang="es-ES" sz="2000" dirty="0">
                <a:latin typeface="Arial Narrow" panose="020B0606020202030204" pitchFamily="34" charset="0"/>
                <a:ea typeface="Calibri" panose="020F0502020204030204" pitchFamily="34" charset="0"/>
                <a:cs typeface="Georgia" panose="02040502050405020303" pitchFamily="18" charset="0"/>
                <a:sym typeface="Wingdings" panose="05000000000000000000" pitchFamily="2" charset="2"/>
              </a:rPr>
              <a:t></a:t>
            </a:r>
            <a:r>
              <a:rPr lang="es-ES" sz="2000" dirty="0">
                <a:latin typeface="Arial Narrow" panose="020B0606020202030204" pitchFamily="34" charset="0"/>
                <a:ea typeface="Calibri" panose="020F0502020204030204" pitchFamily="34" charset="0"/>
                <a:cs typeface="Georgia" panose="02040502050405020303" pitchFamily="18" charset="0"/>
              </a:rPr>
              <a:t>	</a:t>
            </a:r>
            <a:r>
              <a:rPr lang="es-ES" sz="2000" dirty="0">
                <a:latin typeface="Arial Narrow" panose="020B0606020202030204" pitchFamily="34" charset="0"/>
                <a:ea typeface="Calibri" panose="020F0502020204030204" pitchFamily="34" charset="0"/>
                <a:cs typeface="Georgia" panose="02040502050405020303" pitchFamily="18" charset="0"/>
                <a:sym typeface="Wingdings" panose="05000000000000000000" pitchFamily="2" charset="2"/>
              </a:rPr>
              <a:t></a:t>
            </a:r>
            <a:r>
              <a:rPr lang="es-ES" sz="2000" dirty="0">
                <a:latin typeface="Arial Narrow" panose="020B0606020202030204" pitchFamily="34" charset="0"/>
                <a:ea typeface="Calibri" panose="020F0502020204030204" pitchFamily="34" charset="0"/>
                <a:cs typeface="Georgia" panose="02040502050405020303" pitchFamily="18" charset="0"/>
              </a:rPr>
              <a:t>	</a:t>
            </a:r>
            <a:r>
              <a:rPr lang="es-ES" sz="2000" dirty="0">
                <a:latin typeface="Arial Narrow" panose="020B0606020202030204" pitchFamily="34" charset="0"/>
                <a:ea typeface="Calibri" panose="020F0502020204030204" pitchFamily="34" charset="0"/>
                <a:cs typeface="Georgia" panose="02040502050405020303" pitchFamily="18" charset="0"/>
                <a:sym typeface="Wingdings" panose="05000000000000000000" pitchFamily="2" charset="2"/>
              </a:rPr>
              <a:t></a:t>
            </a:r>
            <a:r>
              <a:rPr lang="es-ES" sz="2000" dirty="0">
                <a:latin typeface="Arial Narrow" panose="020B0606020202030204" pitchFamily="34" charset="0"/>
                <a:ea typeface="Calibri" panose="020F0502020204030204" pitchFamily="34" charset="0"/>
                <a:cs typeface="Georgia" panose="02040502050405020303" pitchFamily="18" charset="0"/>
              </a:rPr>
              <a:t> Son pueblos, muchedumbres de gentes. Véase (Ap. 17.15)</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ES" sz="2000" dirty="0">
                <a:latin typeface="Arial Narrow" panose="020B0606020202030204" pitchFamily="34" charset="0"/>
                <a:ea typeface="Calibri" panose="020F0502020204030204" pitchFamily="34" charset="0"/>
                <a:cs typeface="Georgia" panose="02040502050405020303" pitchFamily="18" charset="0"/>
              </a:rPr>
              <a:t>Siete cabezas 	</a:t>
            </a:r>
            <a:r>
              <a:rPr lang="es-ES" sz="2000" dirty="0">
                <a:latin typeface="Arial Narrow" panose="020B0606020202030204" pitchFamily="34" charset="0"/>
                <a:ea typeface="Calibri" panose="020F0502020204030204" pitchFamily="34" charset="0"/>
                <a:cs typeface="Georgia" panose="02040502050405020303" pitchFamily="18" charset="0"/>
                <a:sym typeface="Wingdings" panose="05000000000000000000" pitchFamily="2" charset="2"/>
              </a:rPr>
              <a:t></a:t>
            </a:r>
            <a:r>
              <a:rPr lang="es-ES" sz="2000" dirty="0">
                <a:latin typeface="Arial Narrow" panose="020B0606020202030204" pitchFamily="34" charset="0"/>
                <a:ea typeface="Calibri" panose="020F0502020204030204" pitchFamily="34" charset="0"/>
                <a:cs typeface="Georgia" panose="02040502050405020303" pitchFamily="18" charset="0"/>
              </a:rPr>
              <a:t>	</a:t>
            </a:r>
            <a:r>
              <a:rPr lang="es-ES" sz="2000" dirty="0">
                <a:latin typeface="Arial Narrow" panose="020B0606020202030204" pitchFamily="34" charset="0"/>
                <a:ea typeface="Calibri" panose="020F0502020204030204" pitchFamily="34" charset="0"/>
                <a:cs typeface="Georgia" panose="02040502050405020303" pitchFamily="18" charset="0"/>
                <a:sym typeface="Wingdings" panose="05000000000000000000" pitchFamily="2" charset="2"/>
              </a:rPr>
              <a:t></a:t>
            </a:r>
            <a:r>
              <a:rPr lang="es-ES" sz="2000" dirty="0">
                <a:latin typeface="Arial Narrow" panose="020B0606020202030204" pitchFamily="34" charset="0"/>
                <a:ea typeface="Calibri" panose="020F0502020204030204" pitchFamily="34" charset="0"/>
                <a:cs typeface="Georgia" panose="02040502050405020303" pitchFamily="18" charset="0"/>
              </a:rPr>
              <a:t> Son siete montañas, siete reyes. Véase (Ap. 17. 9 – 10)</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ES" sz="2000" dirty="0">
                <a:latin typeface="Arial Narrow" panose="020B0606020202030204" pitchFamily="34" charset="0"/>
                <a:ea typeface="Calibri" panose="020F0502020204030204" pitchFamily="34" charset="0"/>
                <a:cs typeface="Georgia" panose="02040502050405020303" pitchFamily="18" charset="0"/>
              </a:rPr>
              <a:t>Diez cuernos 	</a:t>
            </a:r>
            <a:r>
              <a:rPr lang="es-ES" sz="2000" dirty="0">
                <a:latin typeface="Arial Narrow" panose="020B0606020202030204" pitchFamily="34" charset="0"/>
                <a:ea typeface="Calibri" panose="020F0502020204030204" pitchFamily="34" charset="0"/>
                <a:cs typeface="Georgia" panose="02040502050405020303" pitchFamily="18" charset="0"/>
                <a:sym typeface="Wingdings" panose="05000000000000000000" pitchFamily="2" charset="2"/>
              </a:rPr>
              <a:t></a:t>
            </a:r>
            <a:r>
              <a:rPr lang="es-ES" sz="2000" dirty="0">
                <a:latin typeface="Arial Narrow" panose="020B0606020202030204" pitchFamily="34" charset="0"/>
                <a:ea typeface="Calibri" panose="020F0502020204030204" pitchFamily="34" charset="0"/>
                <a:cs typeface="Georgia" panose="02040502050405020303" pitchFamily="18" charset="0"/>
              </a:rPr>
              <a:t>	</a:t>
            </a:r>
            <a:r>
              <a:rPr lang="es-ES" sz="2000" dirty="0">
                <a:latin typeface="Arial Narrow" panose="020B0606020202030204" pitchFamily="34" charset="0"/>
                <a:ea typeface="Calibri" panose="020F0502020204030204" pitchFamily="34" charset="0"/>
                <a:cs typeface="Georgia" panose="02040502050405020303" pitchFamily="18" charset="0"/>
                <a:sym typeface="Wingdings" panose="05000000000000000000" pitchFamily="2" charset="2"/>
              </a:rPr>
              <a:t></a:t>
            </a:r>
            <a:r>
              <a:rPr lang="es-ES" sz="2000" dirty="0">
                <a:latin typeface="Arial Narrow" panose="020B0606020202030204" pitchFamily="34" charset="0"/>
                <a:ea typeface="Calibri" panose="020F0502020204030204" pitchFamily="34" charset="0"/>
                <a:cs typeface="Georgia" panose="02040502050405020303" pitchFamily="18" charset="0"/>
              </a:rPr>
              <a:t> Son diez reyes. Véase (Ap. 17.12)</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ES" sz="2000" dirty="0">
                <a:latin typeface="Arial Narrow" panose="020B0606020202030204" pitchFamily="34" charset="0"/>
                <a:ea typeface="Calibri" panose="020F0502020204030204" pitchFamily="34" charset="0"/>
                <a:cs typeface="Georgia" panose="02040502050405020303" pitchFamily="18" charset="0"/>
              </a:rPr>
              <a:t>Diademas 	</a:t>
            </a:r>
            <a:r>
              <a:rPr lang="es-ES" sz="2000" dirty="0">
                <a:latin typeface="Arial Narrow" panose="020B0606020202030204" pitchFamily="34" charset="0"/>
                <a:ea typeface="Calibri" panose="020F0502020204030204" pitchFamily="34" charset="0"/>
                <a:cs typeface="Georgia" panose="02040502050405020303" pitchFamily="18" charset="0"/>
                <a:sym typeface="Wingdings" panose="05000000000000000000" pitchFamily="2" charset="2"/>
              </a:rPr>
              <a:t></a:t>
            </a:r>
            <a:r>
              <a:rPr lang="es-ES" sz="2000" dirty="0">
                <a:latin typeface="Arial Narrow" panose="020B0606020202030204" pitchFamily="34" charset="0"/>
                <a:ea typeface="Calibri" panose="020F0502020204030204" pitchFamily="34" charset="0"/>
                <a:cs typeface="Georgia" panose="02040502050405020303" pitchFamily="18" charset="0"/>
              </a:rPr>
              <a:t>	</a:t>
            </a:r>
            <a:r>
              <a:rPr lang="es-ES" sz="2000" dirty="0">
                <a:latin typeface="Arial Narrow" panose="020B0606020202030204" pitchFamily="34" charset="0"/>
                <a:ea typeface="Calibri" panose="020F0502020204030204" pitchFamily="34" charset="0"/>
                <a:cs typeface="Georgia" panose="02040502050405020303" pitchFamily="18" charset="0"/>
                <a:sym typeface="Wingdings" panose="05000000000000000000" pitchFamily="2" charset="2"/>
              </a:rPr>
              <a:t></a:t>
            </a:r>
            <a:r>
              <a:rPr lang="es-ES" sz="2000" dirty="0">
                <a:latin typeface="Arial Narrow" panose="020B0606020202030204" pitchFamily="34" charset="0"/>
                <a:ea typeface="Calibri" panose="020F0502020204030204" pitchFamily="34" charset="0"/>
                <a:cs typeface="Georgia" panose="02040502050405020303" pitchFamily="18" charset="0"/>
              </a:rPr>
              <a:t> Son coronas o símbolos de poder y autoridad.</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ES" sz="2000" dirty="0">
                <a:latin typeface="Arial Narrow" panose="020B0606020202030204" pitchFamily="34" charset="0"/>
                <a:ea typeface="Calibri" panose="020F0502020204030204" pitchFamily="34" charset="0"/>
                <a:cs typeface="Georgia" panose="02040502050405020303" pitchFamily="18" charset="0"/>
              </a:rPr>
              <a:t>El dragón 	</a:t>
            </a:r>
            <a:r>
              <a:rPr lang="es-ES" sz="2000" dirty="0">
                <a:latin typeface="Arial Narrow" panose="020B0606020202030204" pitchFamily="34" charset="0"/>
                <a:ea typeface="Calibri" panose="020F0502020204030204" pitchFamily="34" charset="0"/>
                <a:cs typeface="Georgia" panose="02040502050405020303" pitchFamily="18" charset="0"/>
                <a:sym typeface="Wingdings" panose="05000000000000000000" pitchFamily="2" charset="2"/>
              </a:rPr>
              <a:t></a:t>
            </a:r>
            <a:r>
              <a:rPr lang="es-ES" sz="2000" dirty="0">
                <a:latin typeface="Arial Narrow" panose="020B0606020202030204" pitchFamily="34" charset="0"/>
                <a:ea typeface="Calibri" panose="020F0502020204030204" pitchFamily="34" charset="0"/>
                <a:cs typeface="Georgia" panose="02040502050405020303" pitchFamily="18" charset="0"/>
              </a:rPr>
              <a:t>	</a:t>
            </a:r>
            <a:r>
              <a:rPr lang="es-ES" sz="2000" dirty="0">
                <a:latin typeface="Arial Narrow" panose="020B0606020202030204" pitchFamily="34" charset="0"/>
                <a:ea typeface="Calibri" panose="020F0502020204030204" pitchFamily="34" charset="0"/>
                <a:cs typeface="Georgia" panose="02040502050405020303" pitchFamily="18" charset="0"/>
                <a:sym typeface="Wingdings" panose="05000000000000000000" pitchFamily="2" charset="2"/>
              </a:rPr>
              <a:t></a:t>
            </a:r>
            <a:r>
              <a:rPr lang="es-ES" sz="2000" dirty="0">
                <a:latin typeface="Arial Narrow" panose="020B0606020202030204" pitchFamily="34" charset="0"/>
                <a:ea typeface="Calibri" panose="020F0502020204030204" pitchFamily="34" charset="0"/>
                <a:cs typeface="Georgia" panose="02040502050405020303" pitchFamily="18" charset="0"/>
              </a:rPr>
              <a:t> Es el diablo, la serpiente antigua conocida como Satanás. (Ap. 12.3, 9)</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ES" sz="2000" dirty="0">
                <a:latin typeface="Arial Narrow" panose="020B0606020202030204" pitchFamily="34" charset="0"/>
                <a:ea typeface="Calibri" panose="020F0502020204030204" pitchFamily="34" charset="0"/>
                <a:cs typeface="Georgia" panose="02040502050405020303" pitchFamily="18" charset="0"/>
              </a:rPr>
              <a:t>La bestia de diez cuernos </a:t>
            </a:r>
            <a:r>
              <a:rPr lang="es-ES" sz="2000" dirty="0">
                <a:latin typeface="Arial Narrow" panose="020B0606020202030204" pitchFamily="34" charset="0"/>
                <a:ea typeface="Calibri" panose="020F0502020204030204" pitchFamily="34" charset="0"/>
                <a:cs typeface="Georgia" panose="02040502050405020303" pitchFamily="18" charset="0"/>
                <a:sym typeface="Wingdings" panose="05000000000000000000" pitchFamily="2" charset="2"/>
              </a:rPr>
              <a:t></a:t>
            </a:r>
            <a:r>
              <a:rPr lang="es-ES" sz="2000" dirty="0">
                <a:latin typeface="Arial Narrow" panose="020B0606020202030204" pitchFamily="34" charset="0"/>
                <a:ea typeface="Calibri" panose="020F0502020204030204" pitchFamily="34" charset="0"/>
                <a:cs typeface="Georgia" panose="02040502050405020303" pitchFamily="18" charset="0"/>
              </a:rPr>
              <a:t> Es un rey que recibe todo el poder de los demás. (Ap. 17.11)</a:t>
            </a:r>
            <a:endParaRPr lang="es-E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5954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0" y="755373"/>
            <a:ext cx="9144000" cy="6102627"/>
          </a:xfrm>
        </p:spPr>
      </p:pic>
      <p:sp>
        <p:nvSpPr>
          <p:cNvPr id="4" name="Título 1"/>
          <p:cNvSpPr>
            <a:spLocks noGrp="1"/>
          </p:cNvSpPr>
          <p:nvPr>
            <p:ph type="title"/>
          </p:nvPr>
        </p:nvSpPr>
        <p:spPr>
          <a:xfrm>
            <a:off x="0" y="145774"/>
            <a:ext cx="8918713" cy="742122"/>
          </a:xfrm>
        </p:spPr>
        <p:txBody>
          <a:bodyPr>
            <a:normAutofit/>
          </a:bodyPr>
          <a:lstStyle/>
          <a:p>
            <a:r>
              <a:rPr lang="es-ES_tradnl" dirty="0">
                <a:latin typeface="Abadi MT Condensed Extra Bold" panose="020B0A06030101010103" pitchFamily="34" charset="0"/>
              </a:rPr>
              <a:t>LA VISIÓN DE LAS BESTIAS EN APOCALIPSIS</a:t>
            </a:r>
            <a:endParaRPr lang="es-ES" dirty="0">
              <a:latin typeface="Abadi MT Condensed Extra Bold" panose="020B0A06030101010103" pitchFamily="34" charset="0"/>
            </a:endParaRPr>
          </a:p>
        </p:txBody>
      </p:sp>
      <p:sp>
        <p:nvSpPr>
          <p:cNvPr id="2" name="Rectángulo 1"/>
          <p:cNvSpPr/>
          <p:nvPr/>
        </p:nvSpPr>
        <p:spPr>
          <a:xfrm>
            <a:off x="3405808" y="887896"/>
            <a:ext cx="5618921" cy="1870512"/>
          </a:xfrm>
          <a:prstGeom prst="rect">
            <a:avLst/>
          </a:prstGeom>
        </p:spPr>
        <p:txBody>
          <a:bodyPr wrap="square">
            <a:spAutoFit/>
          </a:bodyPr>
          <a:lstStyle/>
          <a:p>
            <a:pPr>
              <a:lnSpc>
                <a:spcPct val="107000"/>
              </a:lnSpc>
              <a:spcAft>
                <a:spcPts val="0"/>
              </a:spcAft>
            </a:pPr>
            <a:r>
              <a:rPr lang="es-ES" b="1" dirty="0">
                <a:solidFill>
                  <a:schemeClr val="bg1"/>
                </a:solidFill>
                <a:latin typeface="Arial Narrow" panose="020B0606020202030204" pitchFamily="34" charset="0"/>
                <a:ea typeface="Calibri" panose="020F0502020204030204" pitchFamily="34" charset="0"/>
                <a:cs typeface="Georgia" panose="02040502050405020303" pitchFamily="18" charset="0"/>
              </a:rPr>
              <a:t>Todos estos elementos son descritos en la palabra de Dios; la bestia primera, recibe el poder de parte del dragón, y también autoridad sobre toda tribu, pueblo, lengua y nación. Y los que no están inscritos en el libro de la vida, la adoran y se inclinan a ella sus gobernantes; y acuden a ella por auxilio, cuando están en problemas…</a:t>
            </a:r>
            <a:endParaRPr lang="es-E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0" y="3226616"/>
            <a:ext cx="4293704" cy="646331"/>
          </a:xfrm>
          <a:prstGeom prst="rect">
            <a:avLst/>
          </a:prstGeom>
        </p:spPr>
        <p:txBody>
          <a:bodyPr wrap="square">
            <a:spAutoFit/>
          </a:bodyPr>
          <a:lstStyle/>
          <a:p>
            <a:r>
              <a:rPr lang="es-ES" b="1" i="1" dirty="0">
                <a:latin typeface="Arial Narrow" panose="020B0606020202030204" pitchFamily="34" charset="0"/>
                <a:ea typeface="Calibri" panose="020F0502020204030204" pitchFamily="34" charset="0"/>
                <a:cs typeface="Georgia" panose="02040502050405020303" pitchFamily="18" charset="0"/>
              </a:rPr>
              <a:t>Y se le permitió hacer guerra contra los santos, y vencerlos. </a:t>
            </a:r>
            <a:endParaRPr lang="es-ES" dirty="0"/>
          </a:p>
        </p:txBody>
      </p:sp>
    </p:spTree>
    <p:extLst>
      <p:ext uri="{BB962C8B-B14F-4D97-AF65-F5344CB8AC3E}">
        <p14:creationId xmlns:p14="http://schemas.microsoft.com/office/powerpoint/2010/main" val="733670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12974" y="366807"/>
            <a:ext cx="3898126" cy="494584"/>
          </a:xfrm>
        </p:spPr>
        <p:txBody>
          <a:bodyPr>
            <a:normAutofit fontScale="90000"/>
          </a:bodyPr>
          <a:lstStyle/>
          <a:p>
            <a:r>
              <a:rPr lang="es-ES" dirty="0">
                <a:latin typeface="Abadi MT Condensed Extra Bold" panose="020B0A06030101010103" pitchFamily="34" charset="0"/>
              </a:rPr>
              <a:t>LA SEGUNDA BESTIA</a:t>
            </a:r>
          </a:p>
        </p:txBody>
      </p:sp>
      <p:sp>
        <p:nvSpPr>
          <p:cNvPr id="3" name="Marcador de contenido 2"/>
          <p:cNvSpPr>
            <a:spLocks noGrp="1"/>
          </p:cNvSpPr>
          <p:nvPr>
            <p:ph idx="1"/>
          </p:nvPr>
        </p:nvSpPr>
        <p:spPr>
          <a:xfrm>
            <a:off x="165652" y="861390"/>
            <a:ext cx="8660295" cy="5817705"/>
          </a:xfrm>
        </p:spPr>
        <p:txBody>
          <a:bodyPr>
            <a:normAutofit lnSpcReduction="10000"/>
          </a:bodyPr>
          <a:lstStyle/>
          <a:p>
            <a:pPr marL="0" indent="0">
              <a:buNone/>
            </a:pPr>
            <a:r>
              <a:rPr lang="es-ES" dirty="0"/>
              <a:t>“Después vi otra bestia que subía de la tierra; y tenía dos cuernos semejantes a los de un cordero, pero hablaba como dragón. Y ejerce toda la autoridad de la primera bestia en presencia de ella, y hace que la tierra y los moradores de ella adoren a la primera bestia, cuya herida mortal fue sanada. También hace grandes señales, de tal manera que aun hace descender fuego del cielo a la tierra delante de los hombres. Y engaña a los moradores de la tierra con las señales que se le ha permitido hacer en presencia de la bestia, mandando a los moradores de la tierra que le hagan imagen a la bestia que tiene la herida de espada, y vivió. Y se le permitió infundir aliento a la imagen de la bestia, para que la imagen hablase e hiciese matar a todo el que no la adorase. Y hacía que, a todos, pequeños y grandes, ricos y pobres, libres y esclavos, se les pusiese una marca en la mano derecha, o en la frente; y que ninguno pudiese comprar ni vender, sino el que tuviese la marca o el nombre de la bestia, o el número de su nombre. Aquí hay sabiduría. El que tiene entendimiento, cuente el número de la bestia, pues es número de hombre. Y su número es seiscientos sesenta y seis” (</a:t>
            </a:r>
            <a:r>
              <a:rPr lang="es-ES" b="1" dirty="0"/>
              <a:t>Apocalipsis 13.11 – 18</a:t>
            </a:r>
            <a:r>
              <a:rPr lang="es-ES" dirty="0"/>
              <a:t>) </a:t>
            </a:r>
          </a:p>
          <a:p>
            <a:endParaRPr lang="es-ES" dirty="0"/>
          </a:p>
        </p:txBody>
      </p:sp>
    </p:spTree>
    <p:extLst>
      <p:ext uri="{BB962C8B-B14F-4D97-AF65-F5344CB8AC3E}">
        <p14:creationId xmlns:p14="http://schemas.microsoft.com/office/powerpoint/2010/main" val="2887200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0" y="761413"/>
            <a:ext cx="9144000" cy="6162261"/>
          </a:xfrm>
        </p:spPr>
      </p:pic>
      <p:sp>
        <p:nvSpPr>
          <p:cNvPr id="4" name="Título 1"/>
          <p:cNvSpPr>
            <a:spLocks noGrp="1"/>
          </p:cNvSpPr>
          <p:nvPr>
            <p:ph type="title"/>
          </p:nvPr>
        </p:nvSpPr>
        <p:spPr>
          <a:xfrm>
            <a:off x="4280452" y="234286"/>
            <a:ext cx="4269188" cy="666862"/>
          </a:xfrm>
        </p:spPr>
        <p:txBody>
          <a:bodyPr>
            <a:normAutofit/>
          </a:bodyPr>
          <a:lstStyle/>
          <a:p>
            <a:r>
              <a:rPr lang="es-ES" dirty="0">
                <a:latin typeface="Abadi MT Condensed Extra Bold" panose="020B0A06030101010103" pitchFamily="34" charset="0"/>
              </a:rPr>
              <a:t>LA SEGUNDA BESTIA</a:t>
            </a:r>
          </a:p>
        </p:txBody>
      </p:sp>
    </p:spTree>
    <p:extLst>
      <p:ext uri="{BB962C8B-B14F-4D97-AF65-F5344CB8AC3E}">
        <p14:creationId xmlns:p14="http://schemas.microsoft.com/office/powerpoint/2010/main" val="3286932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33800" y="304800"/>
            <a:ext cx="4815839" cy="1540566"/>
          </a:xfrm>
        </p:spPr>
        <p:txBody>
          <a:bodyPr>
            <a:noAutofit/>
          </a:bodyPr>
          <a:lstStyle/>
          <a:p>
            <a:pPr algn="ctr"/>
            <a:r>
              <a:rPr lang="es-ES" sz="6600" b="1" dirty="0">
                <a:latin typeface="Arial Narrow" panose="020B0606020202030204" pitchFamily="34" charset="0"/>
              </a:rPr>
              <a:t>LA SEGUNDA BESTIA</a:t>
            </a:r>
          </a:p>
        </p:txBody>
      </p:sp>
      <p:pic>
        <p:nvPicPr>
          <p:cNvPr id="4" name="Marcador de contenido 3"/>
          <p:cNvPicPr>
            <a:picLocks noGrp="1" noChangeAspect="1"/>
          </p:cNvPicPr>
          <p:nvPr>
            <p:ph idx="1"/>
          </p:nvPr>
        </p:nvPicPr>
        <p:blipFill>
          <a:blip r:embed="rId2"/>
          <a:stretch>
            <a:fillRect/>
          </a:stretch>
        </p:blipFill>
        <p:spPr>
          <a:xfrm>
            <a:off x="0" y="10712"/>
            <a:ext cx="3733800" cy="2800350"/>
          </a:xfrm>
        </p:spPr>
      </p:pic>
      <p:sp>
        <p:nvSpPr>
          <p:cNvPr id="5" name="Rectángulo 4"/>
          <p:cNvSpPr/>
          <p:nvPr/>
        </p:nvSpPr>
        <p:spPr>
          <a:xfrm>
            <a:off x="298173" y="2943584"/>
            <a:ext cx="8580783" cy="3253711"/>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s-ES" sz="2400" b="1" dirty="0">
                <a:solidFill>
                  <a:srgbClr val="C00000"/>
                </a:solidFill>
                <a:latin typeface="Arial Narrow" panose="020B0606020202030204" pitchFamily="34" charset="0"/>
                <a:ea typeface="Calibri" panose="020F0502020204030204" pitchFamily="34" charset="0"/>
                <a:cs typeface="Georgia" panose="02040502050405020303" pitchFamily="18" charset="0"/>
              </a:rPr>
              <a:t>Apariencia de cordero </a:t>
            </a:r>
            <a:r>
              <a:rPr lang="es-ES" sz="2400" b="1" dirty="0">
                <a:latin typeface="Arial Narrow" panose="020B0606020202030204" pitchFamily="34" charset="0"/>
                <a:ea typeface="Calibri" panose="020F0502020204030204" pitchFamily="34" charset="0"/>
                <a:cs typeface="Georgia" panose="02040502050405020303" pitchFamily="18" charset="0"/>
                <a:sym typeface="Wingdings" panose="05000000000000000000" pitchFamily="2" charset="2"/>
              </a:rPr>
              <a:t></a:t>
            </a:r>
            <a:r>
              <a:rPr lang="es-ES" sz="2400" b="1" dirty="0">
                <a:latin typeface="Arial Narrow" panose="020B0606020202030204" pitchFamily="34" charset="0"/>
                <a:ea typeface="Calibri" panose="020F0502020204030204" pitchFamily="34" charset="0"/>
                <a:cs typeface="Georgia" panose="02040502050405020303" pitchFamily="18" charset="0"/>
              </a:rPr>
              <a:t> Se muestra como el Cordero, pero no es él. Véase (Juan 1.29) (se hace llamar representante Cristo) </a:t>
            </a:r>
            <a:endParaRPr lang="es-ES" sz="32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ES" sz="2400" b="1" dirty="0">
                <a:solidFill>
                  <a:srgbClr val="C00000"/>
                </a:solidFill>
                <a:latin typeface="Arial Narrow" panose="020B0606020202030204" pitchFamily="34" charset="0"/>
                <a:ea typeface="Calibri" panose="020F0502020204030204" pitchFamily="34" charset="0"/>
                <a:cs typeface="Georgia" panose="02040502050405020303" pitchFamily="18" charset="0"/>
              </a:rPr>
              <a:t>Habla como dragón </a:t>
            </a:r>
            <a:r>
              <a:rPr lang="es-ES" sz="2400" b="1" dirty="0">
                <a:latin typeface="Arial Narrow" panose="020B0606020202030204" pitchFamily="34" charset="0"/>
                <a:ea typeface="Calibri" panose="020F0502020204030204" pitchFamily="34" charset="0"/>
                <a:cs typeface="Georgia" panose="02040502050405020303" pitchFamily="18" charset="0"/>
                <a:sym typeface="Wingdings" panose="05000000000000000000" pitchFamily="2" charset="2"/>
              </a:rPr>
              <a:t></a:t>
            </a:r>
            <a:r>
              <a:rPr lang="es-ES" sz="2400" b="1" dirty="0">
                <a:latin typeface="Arial Narrow" panose="020B0606020202030204" pitchFamily="34" charset="0"/>
                <a:ea typeface="Calibri" panose="020F0502020204030204" pitchFamily="34" charset="0"/>
                <a:cs typeface="Georgia" panose="02040502050405020303" pitchFamily="18" charset="0"/>
              </a:rPr>
              <a:t> Sus palabras y frutos muestran su naturaleza. Véase (Mateo 12.36, Lucas 6.45)</a:t>
            </a:r>
            <a:endParaRPr lang="es-ES" sz="24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ES" sz="2400" b="1" dirty="0">
                <a:solidFill>
                  <a:srgbClr val="C00000"/>
                </a:solidFill>
                <a:latin typeface="Arial Narrow" panose="020B0606020202030204" pitchFamily="34" charset="0"/>
                <a:ea typeface="Calibri" panose="020F0502020204030204" pitchFamily="34" charset="0"/>
                <a:cs typeface="Georgia" panose="02040502050405020303" pitchFamily="18" charset="0"/>
              </a:rPr>
              <a:t>Manda a los moradores de la tierra a hacer imagen de la primera bestia</a:t>
            </a:r>
            <a:r>
              <a:rPr lang="es-ES" sz="2400" b="1" dirty="0">
                <a:latin typeface="Arial Narrow" panose="020B0606020202030204" pitchFamily="34" charset="0"/>
                <a:ea typeface="Calibri" panose="020F0502020204030204" pitchFamily="34" charset="0"/>
                <a:cs typeface="Georgia" panose="02040502050405020303" pitchFamily="18" charset="0"/>
              </a:rPr>
              <a:t> </a:t>
            </a:r>
            <a:r>
              <a:rPr lang="es-ES" sz="2400" b="1" dirty="0">
                <a:latin typeface="Arial Narrow" panose="020B0606020202030204" pitchFamily="34" charset="0"/>
                <a:ea typeface="Calibri" panose="020F0502020204030204" pitchFamily="34" charset="0"/>
                <a:cs typeface="Georgia" panose="02040502050405020303" pitchFamily="18" charset="0"/>
                <a:sym typeface="Wingdings" panose="05000000000000000000" pitchFamily="2" charset="2"/>
              </a:rPr>
              <a:t></a:t>
            </a:r>
            <a:r>
              <a:rPr lang="es-ES" sz="2400" b="1" dirty="0">
                <a:latin typeface="Arial Narrow" panose="020B0606020202030204" pitchFamily="34" charset="0"/>
                <a:ea typeface="Calibri" panose="020F0502020204030204" pitchFamily="34" charset="0"/>
                <a:cs typeface="Georgia" panose="02040502050405020303" pitchFamily="18" charset="0"/>
              </a:rPr>
              <a:t> Así adoran a los demonios Véase (Ap. 9.20)</a:t>
            </a:r>
            <a:endParaRPr lang="es-ES" sz="24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ES" sz="2400" b="1" dirty="0">
                <a:solidFill>
                  <a:srgbClr val="C00000"/>
                </a:solidFill>
                <a:latin typeface="Arial Narrow" panose="020B0606020202030204" pitchFamily="34" charset="0"/>
                <a:ea typeface="Calibri" panose="020F0502020204030204" pitchFamily="34" charset="0"/>
                <a:cs typeface="Georgia" panose="02040502050405020303" pitchFamily="18" charset="0"/>
              </a:rPr>
              <a:t>Pone una marca a todos en la frente (mente) o en la mano derecha (acciones)</a:t>
            </a:r>
            <a:r>
              <a:rPr lang="es-ES" sz="2400" b="1" dirty="0">
                <a:latin typeface="Arial Narrow" panose="020B0606020202030204" pitchFamily="34" charset="0"/>
                <a:ea typeface="Calibri" panose="020F0502020204030204" pitchFamily="34" charset="0"/>
                <a:cs typeface="Georgia" panose="02040502050405020303" pitchFamily="18" charset="0"/>
              </a:rPr>
              <a:t> </a:t>
            </a:r>
            <a:r>
              <a:rPr lang="es-ES" sz="2400" b="1" dirty="0">
                <a:latin typeface="Arial Narrow" panose="020B0606020202030204" pitchFamily="34" charset="0"/>
                <a:ea typeface="Calibri" panose="020F0502020204030204" pitchFamily="34" charset="0"/>
                <a:cs typeface="Georgia" panose="02040502050405020303" pitchFamily="18" charset="0"/>
                <a:sym typeface="Wingdings" panose="05000000000000000000" pitchFamily="2" charset="2"/>
              </a:rPr>
              <a:t></a:t>
            </a:r>
            <a:r>
              <a:rPr lang="es-ES" sz="2400" b="1" dirty="0">
                <a:latin typeface="Arial Narrow" panose="020B0606020202030204" pitchFamily="34" charset="0"/>
                <a:ea typeface="Calibri" panose="020F0502020204030204" pitchFamily="34" charset="0"/>
                <a:cs typeface="Georgia" panose="02040502050405020303" pitchFamily="18" charset="0"/>
              </a:rPr>
              <a:t> Compárese (Efesios 4.30)</a:t>
            </a:r>
            <a:endParaRPr lang="es-ES"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3733800" y="1974271"/>
            <a:ext cx="5332101" cy="707886"/>
          </a:xfrm>
          <a:prstGeom prst="rect">
            <a:avLst/>
          </a:prstGeom>
          <a:noFill/>
        </p:spPr>
        <p:txBody>
          <a:bodyPr wrap="none" lIns="91440" tIns="45720" rIns="91440" bIns="45720">
            <a:spAutoFit/>
          </a:bodyPr>
          <a:lstStyle/>
          <a:p>
            <a:pPr algn="ctr"/>
            <a:r>
              <a:rPr lang="es-ES" sz="4000" b="0" cap="none" spc="0" dirty="0">
                <a:ln w="0"/>
                <a:solidFill>
                  <a:schemeClr val="accent1"/>
                </a:solidFill>
                <a:effectLst>
                  <a:outerShdw blurRad="38100" dist="25400" dir="5400000" algn="ctr" rotWithShape="0">
                    <a:srgbClr val="6E747A">
                      <a:alpha val="43000"/>
                    </a:srgbClr>
                  </a:outerShdw>
                </a:effectLst>
                <a:latin typeface="Abadi MT Condensed Extra Bold" panose="020B0A06030101010103" pitchFamily="34" charset="0"/>
              </a:rPr>
              <a:t>¿Será un poder religioso?</a:t>
            </a:r>
          </a:p>
        </p:txBody>
      </p:sp>
    </p:spTree>
    <p:extLst>
      <p:ext uri="{BB962C8B-B14F-4D97-AF65-F5344CB8AC3E}">
        <p14:creationId xmlns:p14="http://schemas.microsoft.com/office/powerpoint/2010/main" val="390986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287295"/>
            <a:ext cx="8244840" cy="627105"/>
          </a:xfrm>
        </p:spPr>
        <p:txBody>
          <a:bodyPr>
            <a:normAutofit fontScale="90000"/>
          </a:bodyPr>
          <a:lstStyle/>
          <a:p>
            <a:r>
              <a:rPr lang="es-ES" dirty="0">
                <a:latin typeface="Abadi MT Condensed Extra Bold" panose="020B0A06030101010103" pitchFamily="34" charset="0"/>
              </a:rPr>
              <a:t>La gran ramera y la bestia que la trae</a:t>
            </a:r>
          </a:p>
        </p:txBody>
      </p:sp>
      <p:pic>
        <p:nvPicPr>
          <p:cNvPr id="4" name="Marcador de contenido 3"/>
          <p:cNvPicPr>
            <a:picLocks noGrp="1" noChangeAspect="1"/>
          </p:cNvPicPr>
          <p:nvPr>
            <p:ph idx="1"/>
          </p:nvPr>
        </p:nvPicPr>
        <p:blipFill>
          <a:blip r:embed="rId2"/>
          <a:stretch>
            <a:fillRect/>
          </a:stretch>
        </p:blipFill>
        <p:spPr>
          <a:xfrm>
            <a:off x="1" y="914400"/>
            <a:ext cx="9143999" cy="3934327"/>
          </a:xfrm>
        </p:spPr>
      </p:pic>
      <p:sp>
        <p:nvSpPr>
          <p:cNvPr id="5" name="Rectángulo 4"/>
          <p:cNvSpPr/>
          <p:nvPr/>
        </p:nvSpPr>
        <p:spPr>
          <a:xfrm>
            <a:off x="112643" y="5140274"/>
            <a:ext cx="8918713" cy="1446550"/>
          </a:xfrm>
          <a:prstGeom prst="rect">
            <a:avLst/>
          </a:prstGeom>
        </p:spPr>
        <p:txBody>
          <a:bodyPr wrap="square">
            <a:spAutoFit/>
          </a:bodyPr>
          <a:lstStyle/>
          <a:p>
            <a:r>
              <a:rPr lang="es-ES" sz="2200" dirty="0">
                <a:latin typeface="Arial Narrow" panose="020B0606020202030204" pitchFamily="34" charset="0"/>
                <a:ea typeface="Calibri" panose="020F0502020204030204" pitchFamily="34" charset="0"/>
                <a:cs typeface="Georgia" panose="02040502050405020303" pitchFamily="18" charset="0"/>
              </a:rPr>
              <a:t>Vino entonces uno de los siete ángeles que tenían las siete copas, y habló conmigo diciéndome: Ven acá, y te mostraré la sentencia contra </a:t>
            </a:r>
            <a:r>
              <a:rPr lang="es-ES" sz="2200" b="1" dirty="0">
                <a:latin typeface="Arial Narrow" panose="020B0606020202030204" pitchFamily="34" charset="0"/>
                <a:ea typeface="Calibri" panose="020F0502020204030204" pitchFamily="34" charset="0"/>
                <a:cs typeface="Georgia" panose="02040502050405020303" pitchFamily="18" charset="0"/>
              </a:rPr>
              <a:t>la gran ramera</a:t>
            </a:r>
            <a:r>
              <a:rPr lang="es-ES" sz="2200" dirty="0">
                <a:latin typeface="Arial Narrow" panose="020B0606020202030204" pitchFamily="34" charset="0"/>
                <a:ea typeface="Calibri" panose="020F0502020204030204" pitchFamily="34" charset="0"/>
                <a:cs typeface="Georgia" panose="02040502050405020303" pitchFamily="18" charset="0"/>
              </a:rPr>
              <a:t>, la que está sentada sobre </a:t>
            </a:r>
            <a:r>
              <a:rPr lang="es-ES" sz="2200" b="1" dirty="0">
                <a:latin typeface="Arial Narrow" panose="020B0606020202030204" pitchFamily="34" charset="0"/>
                <a:ea typeface="Calibri" panose="020F0502020204030204" pitchFamily="34" charset="0"/>
                <a:cs typeface="Georgia" panose="02040502050405020303" pitchFamily="18" charset="0"/>
              </a:rPr>
              <a:t>muchas aguas</a:t>
            </a:r>
            <a:r>
              <a:rPr lang="es-ES" sz="2200" dirty="0">
                <a:latin typeface="Arial Narrow" panose="020B0606020202030204" pitchFamily="34" charset="0"/>
                <a:ea typeface="Calibri" panose="020F0502020204030204" pitchFamily="34" charset="0"/>
                <a:cs typeface="Georgia" panose="02040502050405020303" pitchFamily="18" charset="0"/>
              </a:rPr>
              <a:t>; con la cual </a:t>
            </a:r>
            <a:r>
              <a:rPr lang="es-ES" sz="2200" b="1" dirty="0">
                <a:latin typeface="Arial Narrow" panose="020B0606020202030204" pitchFamily="34" charset="0"/>
                <a:ea typeface="Calibri" panose="020F0502020204030204" pitchFamily="34" charset="0"/>
                <a:cs typeface="Georgia" panose="02040502050405020303" pitchFamily="18" charset="0"/>
              </a:rPr>
              <a:t>han fornicado los reyes de la tierra</a:t>
            </a:r>
            <a:r>
              <a:rPr lang="es-ES" sz="2200" dirty="0">
                <a:latin typeface="Arial Narrow" panose="020B0606020202030204" pitchFamily="34" charset="0"/>
                <a:ea typeface="Calibri" panose="020F0502020204030204" pitchFamily="34" charset="0"/>
                <a:cs typeface="Georgia" panose="02040502050405020303" pitchFamily="18" charset="0"/>
              </a:rPr>
              <a:t>, y los moradores de la tierra se han embriagado con el vino de su fornicación. </a:t>
            </a:r>
            <a:endParaRPr lang="es-ES" sz="2200" dirty="0"/>
          </a:p>
        </p:txBody>
      </p:sp>
    </p:spTree>
    <p:extLst>
      <p:ext uri="{BB962C8B-B14F-4D97-AF65-F5344CB8AC3E}">
        <p14:creationId xmlns:p14="http://schemas.microsoft.com/office/powerpoint/2010/main" val="3032631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1351" y="1147640"/>
            <a:ext cx="8286584" cy="3477370"/>
          </a:xfrm>
        </p:spPr>
        <p:txBody>
          <a:bodyPr>
            <a:normAutofit lnSpcReduction="10000"/>
          </a:bodyPr>
          <a:lstStyle/>
          <a:p>
            <a:pPr marL="0" indent="0">
              <a:buNone/>
            </a:pPr>
            <a:r>
              <a:rPr lang="es-ES" i="1" dirty="0"/>
              <a:t>Y me llevó en el Espíritu al desierto; y vi a </a:t>
            </a:r>
            <a:r>
              <a:rPr lang="es-ES" b="1" i="1" dirty="0"/>
              <a:t>una mujer sentada</a:t>
            </a:r>
            <a:r>
              <a:rPr lang="es-ES" i="1" dirty="0"/>
              <a:t> sobre una </a:t>
            </a:r>
            <a:r>
              <a:rPr lang="es-ES" b="1" i="1" dirty="0"/>
              <a:t>bestia escarlata</a:t>
            </a:r>
            <a:r>
              <a:rPr lang="es-ES" i="1" dirty="0"/>
              <a:t> llena de nombres de blasfemia, que tenía </a:t>
            </a:r>
            <a:r>
              <a:rPr lang="es-ES" b="1" i="1" dirty="0"/>
              <a:t>siete cabezas y diez cuernos</a:t>
            </a:r>
            <a:r>
              <a:rPr lang="es-ES" i="1" dirty="0"/>
              <a:t>. Y la mujer estaba </a:t>
            </a:r>
            <a:r>
              <a:rPr lang="es-ES" b="1" i="1" dirty="0"/>
              <a:t>vestida de púrpura y escarlata</a:t>
            </a:r>
            <a:r>
              <a:rPr lang="es-ES" i="1" dirty="0"/>
              <a:t>, y adornada de oro, de piedras preciosas y de perlas, y tenía en la mano </a:t>
            </a:r>
            <a:r>
              <a:rPr lang="es-ES" b="1" i="1" dirty="0"/>
              <a:t>un cáliz</a:t>
            </a:r>
            <a:r>
              <a:rPr lang="es-ES" i="1" dirty="0"/>
              <a:t> de oro lleno de </a:t>
            </a:r>
            <a:r>
              <a:rPr lang="es-ES" b="1" i="1" dirty="0"/>
              <a:t>abominaciones y de la inmundicia de su fornicación</a:t>
            </a:r>
            <a:r>
              <a:rPr lang="es-ES" i="1" dirty="0"/>
              <a:t>; y en su frente un nombre escrito, un misterio: BABILONIA LA GRANDE, LA MADRE DE LAS RAMERAS Y DE LAS ABOMINACIONES DE LA TIERRA. Vi a la mujer </a:t>
            </a:r>
            <a:r>
              <a:rPr lang="es-ES" b="1" i="1" dirty="0"/>
              <a:t>ebria de la sangre de los santos</a:t>
            </a:r>
            <a:r>
              <a:rPr lang="es-ES" i="1" dirty="0"/>
              <a:t>, y de la sangre de los mártires de Jesús; y cuando la vi, quedé asombrado con gran asombro. </a:t>
            </a:r>
            <a:endParaRPr lang="es-ES" dirty="0"/>
          </a:p>
        </p:txBody>
      </p:sp>
      <p:sp>
        <p:nvSpPr>
          <p:cNvPr id="4" name="Título 1"/>
          <p:cNvSpPr>
            <a:spLocks noGrp="1"/>
          </p:cNvSpPr>
          <p:nvPr>
            <p:ph type="title"/>
          </p:nvPr>
        </p:nvSpPr>
        <p:spPr>
          <a:xfrm>
            <a:off x="-355821" y="353555"/>
            <a:ext cx="8892209" cy="600601"/>
          </a:xfrm>
        </p:spPr>
        <p:txBody>
          <a:bodyPr>
            <a:normAutofit fontScale="90000"/>
          </a:bodyPr>
          <a:lstStyle/>
          <a:p>
            <a:r>
              <a:rPr lang="es-ES" dirty="0">
                <a:latin typeface="Abadi MT Condensed Extra Bold" panose="020B0A06030101010103" pitchFamily="34" charset="0"/>
              </a:rPr>
              <a:t>La gran ramera y la bestia que la trae</a:t>
            </a:r>
          </a:p>
        </p:txBody>
      </p:sp>
      <p:sp>
        <p:nvSpPr>
          <p:cNvPr id="7" name="Rectángulo 6"/>
          <p:cNvSpPr/>
          <p:nvPr/>
        </p:nvSpPr>
        <p:spPr>
          <a:xfrm>
            <a:off x="397565" y="4625010"/>
            <a:ext cx="8574156" cy="2123658"/>
          </a:xfrm>
          <a:prstGeom prst="rect">
            <a:avLst/>
          </a:prstGeom>
        </p:spPr>
        <p:txBody>
          <a:bodyPr wrap="square">
            <a:spAutoFit/>
          </a:bodyPr>
          <a:lstStyle/>
          <a:p>
            <a:r>
              <a:rPr lang="es-ES" sz="2200" b="1" i="1" dirty="0">
                <a:latin typeface="Arial Narrow" panose="020B0606020202030204" pitchFamily="34" charset="0"/>
                <a:ea typeface="Calibri" panose="020F0502020204030204" pitchFamily="34" charset="0"/>
                <a:cs typeface="Georgia" panose="02040502050405020303" pitchFamily="18" charset="0"/>
              </a:rPr>
              <a:t>Y el ángel me dijo: ¿Por qué te asombras? Yo te diré el misterio de la mujer, y de la bestia que la trae, la cual tiene las siete cabezas y los diez cuernos. La bestia que has visto, era, y no es; y está para subir del abismo e ir a perdición; y los moradores de la tierra, aquellos cuyos nombres no están escritos desde la fundación del mundo en el libro de la vida, se asombrarán viendo la bestia que era y no es, y será.</a:t>
            </a:r>
            <a:endParaRPr lang="es-ES" sz="2200" b="1" dirty="0"/>
          </a:p>
        </p:txBody>
      </p:sp>
    </p:spTree>
    <p:extLst>
      <p:ext uri="{BB962C8B-B14F-4D97-AF65-F5344CB8AC3E}">
        <p14:creationId xmlns:p14="http://schemas.microsoft.com/office/powerpoint/2010/main" val="4056222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2278" y="1046921"/>
            <a:ext cx="8364110" cy="5579165"/>
          </a:xfrm>
        </p:spPr>
        <p:txBody>
          <a:bodyPr>
            <a:normAutofit fontScale="92500"/>
          </a:bodyPr>
          <a:lstStyle/>
          <a:p>
            <a:pPr marL="0" indent="0">
              <a:buNone/>
            </a:pPr>
            <a:r>
              <a:rPr lang="es-ES" i="1" dirty="0"/>
              <a:t>Esto, para la mente que tenga sabiduría: </a:t>
            </a:r>
            <a:r>
              <a:rPr lang="es-ES" b="1" i="1" dirty="0"/>
              <a:t>Las siete cabezas son siete montes</a:t>
            </a:r>
            <a:r>
              <a:rPr lang="es-ES" i="1" dirty="0"/>
              <a:t>, sobre los cuales se sienta la mujer, y </a:t>
            </a:r>
            <a:r>
              <a:rPr lang="es-ES" b="1" i="1" dirty="0"/>
              <a:t>son siete reyes</a:t>
            </a:r>
            <a:r>
              <a:rPr lang="es-ES" i="1" dirty="0"/>
              <a:t>. Cinco de ellos han caído; uno es, y el otro aún no ha venido; y cuando venga, es necesario que dure breve tiempo. </a:t>
            </a:r>
            <a:r>
              <a:rPr lang="es-ES" b="1" i="1" dirty="0"/>
              <a:t>La bestia que era, y no es, es también el octavo</a:t>
            </a:r>
            <a:r>
              <a:rPr lang="es-ES" i="1" dirty="0"/>
              <a:t>; y es de entre los siete, y va a la perdición. Y los diez cuernos que has visto, </a:t>
            </a:r>
            <a:r>
              <a:rPr lang="es-ES" b="1" i="1" dirty="0"/>
              <a:t>son diez reyes</a:t>
            </a:r>
            <a:r>
              <a:rPr lang="es-ES" i="1" dirty="0"/>
              <a:t>, que aún no han recibido reino; pero por una hora recibirán autoridad como reyes juntamente con la bestia. Estos </a:t>
            </a:r>
            <a:r>
              <a:rPr lang="es-ES" b="1" i="1" dirty="0"/>
              <a:t>tienen un mismo propósito</a:t>
            </a:r>
            <a:r>
              <a:rPr lang="es-ES" i="1" dirty="0"/>
              <a:t>, y entregarán su poder y su autoridad a la bestia. Pelearán contra </a:t>
            </a:r>
            <a:r>
              <a:rPr lang="es-ES" b="1" i="1" dirty="0"/>
              <a:t>el Cordero</a:t>
            </a:r>
            <a:r>
              <a:rPr lang="es-ES" i="1" dirty="0"/>
              <a:t>, y el Cordero los vencerá, porque </a:t>
            </a:r>
            <a:r>
              <a:rPr lang="es-ES" b="1" i="1" dirty="0"/>
              <a:t>él es Señor de señores y Rey de reyes</a:t>
            </a:r>
            <a:r>
              <a:rPr lang="es-ES" i="1" dirty="0"/>
              <a:t>; y los que están con él son llamados y elegidos y fieles. Me dijo también: </a:t>
            </a:r>
            <a:r>
              <a:rPr lang="es-ES" b="1" i="1" dirty="0"/>
              <a:t>Las aguas</a:t>
            </a:r>
            <a:r>
              <a:rPr lang="es-ES" i="1" dirty="0"/>
              <a:t> que has visto donde la ramera se sienta, </a:t>
            </a:r>
            <a:r>
              <a:rPr lang="es-ES" b="1" i="1" dirty="0"/>
              <a:t>son pueblos, muchedumbres, naciones y lenguas.</a:t>
            </a:r>
            <a:r>
              <a:rPr lang="es-ES" i="1" dirty="0"/>
              <a:t> Y los diez cuernos que viste en la bestia, éstos aborrecerán a la ramera, y la dejarán desolada y desnuda; y devorarán sus carnes, y la quemarán con fuego; porque Dios ha puesto en sus corazones el ejecutar lo que él quiso: ponerse de acuerdo, y dar su reino a la bestia, hasta que se cumplan las palabras de Dios.</a:t>
            </a:r>
            <a:r>
              <a:rPr lang="es-ES" dirty="0"/>
              <a:t> Y </a:t>
            </a:r>
            <a:r>
              <a:rPr lang="es-ES" b="1" i="1" dirty="0"/>
              <a:t>la mujer que has visto es la gran ciudad que reina sobre los reyes de la tierra</a:t>
            </a:r>
            <a:r>
              <a:rPr lang="es-ES" dirty="0"/>
              <a:t>.” Apocalipsis 17.</a:t>
            </a:r>
          </a:p>
        </p:txBody>
      </p:sp>
      <p:sp>
        <p:nvSpPr>
          <p:cNvPr id="4" name="Título 1"/>
          <p:cNvSpPr txBox="1">
            <a:spLocks/>
          </p:cNvSpPr>
          <p:nvPr/>
        </p:nvSpPr>
        <p:spPr>
          <a:xfrm>
            <a:off x="-355821" y="353555"/>
            <a:ext cx="8892209" cy="600601"/>
          </a:xfrm>
          <a:prstGeom prst="rect">
            <a:avLst/>
          </a:prstGeom>
        </p:spPr>
        <p:txBody>
          <a:bodyPr vert="horz" lIns="91440" tIns="45720" rIns="91440" bIns="45720" rtlCol="0" anchor="ctr">
            <a:normAutofit fontScale="97500" lnSpcReduction="1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s-ES" dirty="0">
                <a:latin typeface="Abadi MT Condensed Extra Bold" panose="020B0A06030101010103" pitchFamily="34" charset="0"/>
              </a:rPr>
              <a:t>La gran ramera y la bestia que la trae</a:t>
            </a:r>
          </a:p>
        </p:txBody>
      </p:sp>
    </p:spTree>
    <p:extLst>
      <p:ext uri="{BB962C8B-B14F-4D97-AF65-F5344CB8AC3E}">
        <p14:creationId xmlns:p14="http://schemas.microsoft.com/office/powerpoint/2010/main" val="979721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6169" y="154773"/>
            <a:ext cx="6377940" cy="839140"/>
          </a:xfrm>
        </p:spPr>
        <p:txBody>
          <a:bodyPr/>
          <a:lstStyle/>
          <a:p>
            <a:r>
              <a:rPr lang="es-ES" b="1" dirty="0"/>
              <a:t>Introducción</a:t>
            </a:r>
          </a:p>
        </p:txBody>
      </p:sp>
      <p:sp>
        <p:nvSpPr>
          <p:cNvPr id="3" name="Marcador de contenido 2"/>
          <p:cNvSpPr>
            <a:spLocks noGrp="1"/>
          </p:cNvSpPr>
          <p:nvPr>
            <p:ph idx="1"/>
          </p:nvPr>
        </p:nvSpPr>
        <p:spPr>
          <a:xfrm>
            <a:off x="594360" y="1505447"/>
            <a:ext cx="7955280" cy="4069080"/>
          </a:xfrm>
        </p:spPr>
        <p:txBody>
          <a:bodyPr/>
          <a:lstStyle/>
          <a:p>
            <a:pPr marL="0" indent="0">
              <a:buNone/>
            </a:pPr>
            <a:r>
              <a:rPr lang="es-ES_tradnl" dirty="0"/>
              <a:t>Aparte de su significado normal en castellano, esta palabra es en La Biblia símbolo apocalíptico de fuerza bruta, sensual, lasciva, opuesta a Dios. </a:t>
            </a:r>
          </a:p>
          <a:p>
            <a:pPr marL="0" indent="0">
              <a:buNone/>
            </a:pPr>
            <a:endParaRPr lang="es-ES_tradnl" dirty="0"/>
          </a:p>
          <a:p>
            <a:pPr marL="0" indent="0">
              <a:buNone/>
            </a:pPr>
            <a:r>
              <a:rPr lang="es-ES_tradnl" dirty="0"/>
              <a:t>En este sentido aparece en Daniel 7 y en </a:t>
            </a:r>
            <a:r>
              <a:rPr lang="es-ES_tradnl" b="1" u="sng" dirty="0"/>
              <a:t>Apocalipsis_13:11-18</a:t>
            </a:r>
            <a:r>
              <a:rPr lang="es-ES_tradnl" dirty="0"/>
              <a:t>. Algunos pueblos paganos representaban a sus dioses en figura animal, práctica condenada severamente por la ley y los profetas. La bestia emplea la figura de animales o bestias fantásticas como símbolo de potencias históricas y espirituales.</a:t>
            </a:r>
            <a:endParaRPr lang="es-ES" dirty="0"/>
          </a:p>
          <a:p>
            <a:endParaRPr lang="es-ES" dirty="0"/>
          </a:p>
        </p:txBody>
      </p:sp>
    </p:spTree>
    <p:extLst>
      <p:ext uri="{BB962C8B-B14F-4D97-AF65-F5344CB8AC3E}">
        <p14:creationId xmlns:p14="http://schemas.microsoft.com/office/powerpoint/2010/main" val="2655351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0" y="848139"/>
            <a:ext cx="9144000" cy="6009861"/>
          </a:xfrm>
        </p:spPr>
      </p:pic>
      <p:sp>
        <p:nvSpPr>
          <p:cNvPr id="5" name="Rectángulo 4"/>
          <p:cNvSpPr/>
          <p:nvPr/>
        </p:nvSpPr>
        <p:spPr>
          <a:xfrm>
            <a:off x="7434470" y="1175088"/>
            <a:ext cx="1709530" cy="2726900"/>
          </a:xfrm>
          <a:prstGeom prst="rect">
            <a:avLst/>
          </a:prstGeom>
        </p:spPr>
        <p:txBody>
          <a:bodyPr wrap="square">
            <a:spAutoFit/>
          </a:bodyPr>
          <a:lstStyle/>
          <a:p>
            <a:pPr>
              <a:lnSpc>
                <a:spcPct val="107000"/>
              </a:lnSpc>
              <a:spcAft>
                <a:spcPts val="0"/>
              </a:spcAft>
            </a:pPr>
            <a:r>
              <a:rPr lang="es-ES" sz="2000" b="1" dirty="0">
                <a:latin typeface="Arial Narrow" panose="020B0606020202030204" pitchFamily="34" charset="0"/>
                <a:ea typeface="Calibri" panose="020F0502020204030204" pitchFamily="34" charset="0"/>
                <a:cs typeface="Georgia" panose="02040502050405020303" pitchFamily="18" charset="0"/>
              </a:rPr>
              <a:t>La ciudad que reinaba en el momento que se escribía el Apocalipsis era Roma y de allí se derivan muchas cosas:</a:t>
            </a:r>
            <a:endParaRPr lang="es-E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ítulo 1"/>
          <p:cNvSpPr txBox="1">
            <a:spLocks/>
          </p:cNvSpPr>
          <p:nvPr/>
        </p:nvSpPr>
        <p:spPr>
          <a:xfrm>
            <a:off x="-355821" y="353555"/>
            <a:ext cx="8892209" cy="600601"/>
          </a:xfrm>
          <a:prstGeom prst="rect">
            <a:avLst/>
          </a:prstGeom>
        </p:spPr>
        <p:txBody>
          <a:bodyPr vert="horz" lIns="91440" tIns="45720" rIns="91440" bIns="45720" rtlCol="0" anchor="ctr">
            <a:normAutofit fontScale="97500" lnSpcReduction="1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s-ES" dirty="0">
                <a:latin typeface="Abadi MT Condensed Extra Bold" panose="020B0A06030101010103" pitchFamily="34" charset="0"/>
              </a:rPr>
              <a:t>La gran ramera y la bestia que la trae</a:t>
            </a:r>
          </a:p>
        </p:txBody>
      </p:sp>
      <p:sp>
        <p:nvSpPr>
          <p:cNvPr id="7" name="Rectángulo 6"/>
          <p:cNvSpPr/>
          <p:nvPr/>
        </p:nvSpPr>
        <p:spPr>
          <a:xfrm>
            <a:off x="149087" y="5657671"/>
            <a:ext cx="8994913" cy="1200329"/>
          </a:xfrm>
          <a:prstGeom prst="rect">
            <a:avLst/>
          </a:prstGeom>
        </p:spPr>
        <p:txBody>
          <a:bodyPr wrap="square">
            <a:spAutoFit/>
          </a:bodyPr>
          <a:lstStyle/>
          <a:p>
            <a:r>
              <a:rPr lang="es-ES" sz="2400" b="1" i="1" dirty="0"/>
              <a:t>Y los diez cuernos que viste en la bestia, éstos aborrecerán a la ramera, y la dejarán desolada y desnuda; y devorarán sus carnes, y la quemarán con fuego</a:t>
            </a:r>
            <a:endParaRPr lang="es-ES" sz="2400" b="1" dirty="0"/>
          </a:p>
        </p:txBody>
      </p:sp>
    </p:spTree>
    <p:extLst>
      <p:ext uri="{BB962C8B-B14F-4D97-AF65-F5344CB8AC3E}">
        <p14:creationId xmlns:p14="http://schemas.microsoft.com/office/powerpoint/2010/main" val="1434090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6308" y="1293027"/>
            <a:ext cx="8549640" cy="5452329"/>
          </a:xfrm>
        </p:spPr>
        <p:txBody>
          <a:bodyPr>
            <a:normAutofit lnSpcReduction="10000"/>
          </a:bodyPr>
          <a:lstStyle/>
          <a:p>
            <a:pPr lvl="0"/>
            <a:r>
              <a:rPr lang="es-ES_tradnl" dirty="0"/>
              <a:t>La gran ramera </a:t>
            </a:r>
            <a:r>
              <a:rPr lang="es-ES_tradnl" dirty="0">
                <a:sym typeface="Wingdings" panose="05000000000000000000" pitchFamily="2" charset="2"/>
              </a:rPr>
              <a:t></a:t>
            </a:r>
            <a:r>
              <a:rPr lang="es-ES_tradnl" dirty="0"/>
              <a:t> La gran ciudad de Roma, la Roma pagana y la Roma papal… toda ella y su sistema religioso.</a:t>
            </a:r>
            <a:endParaRPr lang="es-ES" dirty="0"/>
          </a:p>
          <a:p>
            <a:pPr lvl="0"/>
            <a:r>
              <a:rPr lang="es-ES_tradnl" dirty="0"/>
              <a:t>Muchas aguas </a:t>
            </a:r>
            <a:r>
              <a:rPr lang="es-ES_tradnl" dirty="0">
                <a:sym typeface="Wingdings" panose="05000000000000000000" pitchFamily="2" charset="2"/>
              </a:rPr>
              <a:t></a:t>
            </a:r>
            <a:r>
              <a:rPr lang="es-ES_tradnl" dirty="0"/>
              <a:t> Pueblos sobre los cuales la ramera tiene dominio y se someten a ella y a su poder…</a:t>
            </a:r>
            <a:endParaRPr lang="es-ES" dirty="0"/>
          </a:p>
          <a:p>
            <a:pPr lvl="0"/>
            <a:r>
              <a:rPr lang="es-ES_tradnl" dirty="0"/>
              <a:t>Han Fornicado los reyes de la tierra </a:t>
            </a:r>
            <a:r>
              <a:rPr lang="es-ES_tradnl" dirty="0">
                <a:sym typeface="Wingdings" panose="05000000000000000000" pitchFamily="2" charset="2"/>
              </a:rPr>
              <a:t></a:t>
            </a:r>
            <a:r>
              <a:rPr lang="es-ES_tradnl" dirty="0"/>
              <a:t> Los gobernantes se inclinan ante la bestia de dos cuernos… y le siguen.</a:t>
            </a:r>
            <a:endParaRPr lang="es-ES" dirty="0"/>
          </a:p>
          <a:p>
            <a:pPr lvl="0"/>
            <a:r>
              <a:rPr lang="es-ES_tradnl" dirty="0"/>
              <a:t>Bestia escarlata </a:t>
            </a:r>
            <a:r>
              <a:rPr lang="es-ES_tradnl" dirty="0">
                <a:sym typeface="Wingdings" panose="05000000000000000000" pitchFamily="2" charset="2"/>
              </a:rPr>
              <a:t></a:t>
            </a:r>
            <a:r>
              <a:rPr lang="es-ES_tradnl" dirty="0"/>
              <a:t> Es un líder rey, domina sobre los demás.</a:t>
            </a:r>
            <a:endParaRPr lang="es-ES" dirty="0"/>
          </a:p>
          <a:p>
            <a:pPr lvl="0"/>
            <a:r>
              <a:rPr lang="es-ES_tradnl" dirty="0"/>
              <a:t>Púrpura y escarlata </a:t>
            </a:r>
            <a:r>
              <a:rPr lang="es-ES_tradnl" dirty="0">
                <a:sym typeface="Wingdings" panose="05000000000000000000" pitchFamily="2" charset="2"/>
              </a:rPr>
              <a:t></a:t>
            </a:r>
            <a:r>
              <a:rPr lang="es-ES_tradnl" dirty="0"/>
              <a:t> Son los colores de la idolatría y el sistema religioso están ligados a este sistema. (Jer.10.9)</a:t>
            </a:r>
            <a:endParaRPr lang="es-ES" dirty="0"/>
          </a:p>
          <a:p>
            <a:pPr lvl="0"/>
            <a:r>
              <a:rPr lang="es-ES_tradnl" dirty="0"/>
              <a:t>Siete cabezas y diez cuernos </a:t>
            </a:r>
            <a:r>
              <a:rPr lang="es-ES_tradnl" dirty="0">
                <a:sym typeface="Wingdings" panose="05000000000000000000" pitchFamily="2" charset="2"/>
              </a:rPr>
              <a:t></a:t>
            </a:r>
            <a:r>
              <a:rPr lang="es-ES_tradnl" dirty="0"/>
              <a:t> siete montañas, siete reyes, diez reyes; uno sobresale.</a:t>
            </a:r>
            <a:endParaRPr lang="es-ES" dirty="0"/>
          </a:p>
          <a:p>
            <a:pPr lvl="0"/>
            <a:r>
              <a:rPr lang="es-ES_tradnl" dirty="0"/>
              <a:t>Cáliz </a:t>
            </a:r>
            <a:r>
              <a:rPr lang="es-ES_tradnl" dirty="0">
                <a:sym typeface="Wingdings" panose="05000000000000000000" pitchFamily="2" charset="2"/>
              </a:rPr>
              <a:t></a:t>
            </a:r>
            <a:r>
              <a:rPr lang="es-ES_tradnl" dirty="0"/>
              <a:t> En sentido espiritual, vaso o copa de amargura o de vida.</a:t>
            </a:r>
            <a:endParaRPr lang="es-ES" dirty="0"/>
          </a:p>
          <a:p>
            <a:pPr lvl="0"/>
            <a:r>
              <a:rPr lang="es-ES_tradnl" dirty="0"/>
              <a:t>Abominaciones e inmundicia </a:t>
            </a:r>
            <a:r>
              <a:rPr lang="es-ES_tradnl" dirty="0">
                <a:sym typeface="Wingdings" panose="05000000000000000000" pitchFamily="2" charset="2"/>
              </a:rPr>
              <a:t></a:t>
            </a:r>
            <a:r>
              <a:rPr lang="es-ES_tradnl" dirty="0"/>
              <a:t> Toda clase de pecados relacionados con el dinero, el sexo y el gobierno.</a:t>
            </a:r>
            <a:endParaRPr lang="es-ES" dirty="0"/>
          </a:p>
          <a:p>
            <a:pPr lvl="0"/>
            <a:r>
              <a:rPr lang="es-ES_tradnl" dirty="0"/>
              <a:t>El Cordero </a:t>
            </a:r>
            <a:r>
              <a:rPr lang="es-ES_tradnl" dirty="0">
                <a:sym typeface="Wingdings" panose="05000000000000000000" pitchFamily="2" charset="2"/>
              </a:rPr>
              <a:t></a:t>
            </a:r>
            <a:r>
              <a:rPr lang="es-ES_tradnl" dirty="0"/>
              <a:t> Es Jesucristo el Hijo de Dios.</a:t>
            </a:r>
            <a:endParaRPr lang="es-ES" dirty="0"/>
          </a:p>
          <a:p>
            <a:endParaRPr lang="es-ES" dirty="0"/>
          </a:p>
        </p:txBody>
      </p:sp>
      <p:sp>
        <p:nvSpPr>
          <p:cNvPr id="4" name="Título 1"/>
          <p:cNvSpPr txBox="1">
            <a:spLocks noGrp="1"/>
          </p:cNvSpPr>
          <p:nvPr>
            <p:ph type="title"/>
          </p:nvPr>
        </p:nvSpPr>
        <p:spPr>
          <a:xfrm>
            <a:off x="4134678" y="0"/>
            <a:ext cx="4573988" cy="1293028"/>
          </a:xfrm>
          <a:prstGeom prst="rect">
            <a:avLst/>
          </a:prstGeom>
        </p:spPr>
        <p:txBody>
          <a:bodyPr vert="horz" lIns="91440" tIns="45720" rIns="91440" bIns="45720" rtlCol="0" anchor="ctr">
            <a:normAutofit fontScale="975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s-ES" dirty="0">
                <a:latin typeface="Abadi MT Condensed Extra Bold" panose="020B0A06030101010103" pitchFamily="34" charset="0"/>
              </a:rPr>
              <a:t>La gran ramera y la bestia que la trae</a:t>
            </a:r>
          </a:p>
        </p:txBody>
      </p:sp>
    </p:spTree>
    <p:extLst>
      <p:ext uri="{BB962C8B-B14F-4D97-AF65-F5344CB8AC3E}">
        <p14:creationId xmlns:p14="http://schemas.microsoft.com/office/powerpoint/2010/main" val="904122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40695" y="181277"/>
            <a:ext cx="4083657" cy="825888"/>
          </a:xfrm>
        </p:spPr>
        <p:txBody>
          <a:bodyPr/>
          <a:lstStyle/>
          <a:p>
            <a:r>
              <a:rPr lang="es-ES" dirty="0"/>
              <a:t>advertencia</a:t>
            </a:r>
          </a:p>
        </p:txBody>
      </p:sp>
      <p:sp>
        <p:nvSpPr>
          <p:cNvPr id="3" name="Marcador de contenido 2"/>
          <p:cNvSpPr>
            <a:spLocks noGrp="1"/>
          </p:cNvSpPr>
          <p:nvPr>
            <p:ph idx="1"/>
          </p:nvPr>
        </p:nvSpPr>
        <p:spPr>
          <a:xfrm>
            <a:off x="369071" y="1399429"/>
            <a:ext cx="8231589" cy="4762832"/>
          </a:xfrm>
        </p:spPr>
        <p:txBody>
          <a:bodyPr>
            <a:noAutofit/>
          </a:bodyPr>
          <a:lstStyle/>
          <a:p>
            <a:pPr marL="0" indent="0">
              <a:buNone/>
            </a:pPr>
            <a:r>
              <a:rPr lang="es-ES_tradnl" sz="2400" dirty="0"/>
              <a:t>Dios nos ha advertido del peligro en el que nos encontramos, como seres individuales, como países, doblegados a sistemas religiosos; engañando y siendo engañados. Nosotros decidimos de que lado estamos y que marca es la que llevamos en la mente y en el corazón.</a:t>
            </a:r>
          </a:p>
          <a:p>
            <a:pPr marL="0" indent="0">
              <a:buNone/>
            </a:pPr>
            <a:endParaRPr lang="es-ES_tradnl" sz="2400" dirty="0"/>
          </a:p>
          <a:p>
            <a:pPr marL="0" indent="0">
              <a:buNone/>
            </a:pPr>
            <a:r>
              <a:rPr lang="es-ES_tradnl" sz="2400" dirty="0"/>
              <a:t>La Bestias en sí mismas representan poderes humanos; políticos, económicos y religiosos. Nos sometemos a ellos al participar en todo lo que ellos hacen, que aparentan servir a Dios, pero su poder lo han recibido de parte del dragón. </a:t>
            </a:r>
            <a:endParaRPr lang="es-ES" sz="2400" dirty="0"/>
          </a:p>
        </p:txBody>
      </p:sp>
    </p:spTree>
    <p:extLst>
      <p:ext uri="{BB962C8B-B14F-4D97-AF65-F5344CB8AC3E}">
        <p14:creationId xmlns:p14="http://schemas.microsoft.com/office/powerpoint/2010/main" val="998937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75583" y="207781"/>
            <a:ext cx="2452374" cy="494584"/>
          </a:xfrm>
        </p:spPr>
        <p:txBody>
          <a:bodyPr>
            <a:normAutofit fontScale="90000"/>
          </a:bodyPr>
          <a:lstStyle/>
          <a:p>
            <a:r>
              <a:rPr lang="es-ES" dirty="0"/>
              <a:t>anexos</a:t>
            </a:r>
          </a:p>
        </p:txBody>
      </p:sp>
      <p:pic>
        <p:nvPicPr>
          <p:cNvPr id="4" name="Marcador de contenido 3"/>
          <p:cNvPicPr>
            <a:picLocks noGrp="1" noChangeAspect="1"/>
          </p:cNvPicPr>
          <p:nvPr>
            <p:ph idx="1"/>
          </p:nvPr>
        </p:nvPicPr>
        <p:blipFill>
          <a:blip r:embed="rId2"/>
          <a:stretch>
            <a:fillRect/>
          </a:stretch>
        </p:blipFill>
        <p:spPr>
          <a:xfrm>
            <a:off x="0" y="650109"/>
            <a:ext cx="9144000" cy="6207891"/>
          </a:xfrm>
        </p:spPr>
      </p:pic>
    </p:spTree>
    <p:extLst>
      <p:ext uri="{BB962C8B-B14F-4D97-AF65-F5344CB8AC3E}">
        <p14:creationId xmlns:p14="http://schemas.microsoft.com/office/powerpoint/2010/main" val="4068091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55095" y="207782"/>
            <a:ext cx="2559657" cy="627105"/>
          </a:xfrm>
        </p:spPr>
        <p:txBody>
          <a:bodyPr>
            <a:normAutofit fontScale="90000"/>
          </a:bodyPr>
          <a:lstStyle/>
          <a:p>
            <a:r>
              <a:rPr lang="es-ES" dirty="0"/>
              <a:t>anexos</a:t>
            </a:r>
          </a:p>
        </p:txBody>
      </p:sp>
      <p:pic>
        <p:nvPicPr>
          <p:cNvPr id="4" name="Marcador de contenido 3"/>
          <p:cNvPicPr>
            <a:picLocks noGrp="1" noChangeAspect="1"/>
          </p:cNvPicPr>
          <p:nvPr>
            <p:ph idx="1"/>
          </p:nvPr>
        </p:nvPicPr>
        <p:blipFill rotWithShape="1">
          <a:blip r:embed="rId2"/>
          <a:srcRect l="4911" r="5058" b="7380"/>
          <a:stretch/>
        </p:blipFill>
        <p:spPr>
          <a:xfrm>
            <a:off x="132522" y="675860"/>
            <a:ext cx="8825948" cy="6069497"/>
          </a:xfrm>
        </p:spPr>
      </p:pic>
    </p:spTree>
    <p:extLst>
      <p:ext uri="{BB962C8B-B14F-4D97-AF65-F5344CB8AC3E}">
        <p14:creationId xmlns:p14="http://schemas.microsoft.com/office/powerpoint/2010/main" val="1157866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06887" y="260790"/>
            <a:ext cx="2254857" cy="574097"/>
          </a:xfrm>
        </p:spPr>
        <p:txBody>
          <a:bodyPr>
            <a:normAutofit fontScale="90000"/>
          </a:bodyPr>
          <a:lstStyle/>
          <a:p>
            <a:r>
              <a:rPr lang="es-ES" dirty="0"/>
              <a:t>anexos</a:t>
            </a:r>
          </a:p>
        </p:txBody>
      </p:sp>
      <p:pic>
        <p:nvPicPr>
          <p:cNvPr id="4" name="Marcador de contenido 3"/>
          <p:cNvPicPr>
            <a:picLocks noGrp="1" noChangeAspect="1"/>
          </p:cNvPicPr>
          <p:nvPr>
            <p:ph idx="1"/>
          </p:nvPr>
        </p:nvPicPr>
        <p:blipFill rotWithShape="1">
          <a:blip r:embed="rId2"/>
          <a:srcRect l="4966" t="3727" r="5973" b="7391"/>
          <a:stretch/>
        </p:blipFill>
        <p:spPr>
          <a:xfrm>
            <a:off x="503583" y="879967"/>
            <a:ext cx="8441634" cy="5954334"/>
          </a:xfrm>
        </p:spPr>
      </p:pic>
    </p:spTree>
    <p:extLst>
      <p:ext uri="{BB962C8B-B14F-4D97-AF65-F5344CB8AC3E}">
        <p14:creationId xmlns:p14="http://schemas.microsoft.com/office/powerpoint/2010/main" val="3452416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18922" y="194530"/>
            <a:ext cx="2109083" cy="574097"/>
          </a:xfrm>
        </p:spPr>
        <p:txBody>
          <a:bodyPr>
            <a:normAutofit fontScale="90000"/>
          </a:bodyPr>
          <a:lstStyle/>
          <a:p>
            <a:r>
              <a:rPr lang="es-ES" dirty="0"/>
              <a:t>anexos</a:t>
            </a:r>
          </a:p>
        </p:txBody>
      </p:sp>
      <p:pic>
        <p:nvPicPr>
          <p:cNvPr id="6" name="Imagen 5"/>
          <p:cNvPicPr>
            <a:picLocks noChangeAspect="1"/>
          </p:cNvPicPr>
          <p:nvPr/>
        </p:nvPicPr>
        <p:blipFill rotWithShape="1">
          <a:blip r:embed="rId2"/>
          <a:srcRect l="3882" t="2125" r="4436" b="8599"/>
          <a:stretch/>
        </p:blipFill>
        <p:spPr>
          <a:xfrm>
            <a:off x="0" y="481578"/>
            <a:ext cx="8998225" cy="6122504"/>
          </a:xfrm>
          <a:prstGeom prst="rect">
            <a:avLst/>
          </a:prstGeom>
        </p:spPr>
      </p:pic>
    </p:spTree>
    <p:extLst>
      <p:ext uri="{BB962C8B-B14F-4D97-AF65-F5344CB8AC3E}">
        <p14:creationId xmlns:p14="http://schemas.microsoft.com/office/powerpoint/2010/main" val="421717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39409" y="194530"/>
            <a:ext cx="2321118" cy="600601"/>
          </a:xfrm>
        </p:spPr>
        <p:txBody>
          <a:bodyPr>
            <a:normAutofit fontScale="90000"/>
          </a:bodyPr>
          <a:lstStyle/>
          <a:p>
            <a:r>
              <a:rPr lang="es-ES" dirty="0"/>
              <a:t>anexos</a:t>
            </a:r>
          </a:p>
        </p:txBody>
      </p:sp>
      <p:pic>
        <p:nvPicPr>
          <p:cNvPr id="4" name="Marcador de contenido 3"/>
          <p:cNvPicPr>
            <a:picLocks noGrp="1" noChangeAspect="1"/>
          </p:cNvPicPr>
          <p:nvPr>
            <p:ph idx="1"/>
          </p:nvPr>
        </p:nvPicPr>
        <p:blipFill rotWithShape="1">
          <a:blip r:embed="rId2"/>
          <a:srcRect l="5462" t="3698" r="6199" b="8036"/>
          <a:stretch/>
        </p:blipFill>
        <p:spPr>
          <a:xfrm>
            <a:off x="106016" y="927653"/>
            <a:ext cx="8746435" cy="5755786"/>
          </a:xfrm>
        </p:spPr>
      </p:pic>
    </p:spTree>
    <p:extLst>
      <p:ext uri="{BB962C8B-B14F-4D97-AF65-F5344CB8AC3E}">
        <p14:creationId xmlns:p14="http://schemas.microsoft.com/office/powerpoint/2010/main" val="1358232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6060" y="115017"/>
            <a:ext cx="6377940" cy="1293028"/>
          </a:xfrm>
        </p:spPr>
        <p:txBody>
          <a:bodyPr/>
          <a:lstStyle/>
          <a:p>
            <a:pPr algn="ctr"/>
            <a:r>
              <a:rPr lang="es-ES" b="1" dirty="0"/>
              <a:t>Propósito del libro</a:t>
            </a:r>
            <a:br>
              <a:rPr lang="es-ES" b="1" dirty="0"/>
            </a:br>
            <a:r>
              <a:rPr lang="es-ES" sz="2000" b="1" spc="500" dirty="0">
                <a:latin typeface="Arial Narrow" panose="020B0606020202030204" pitchFamily="34" charset="0"/>
              </a:rPr>
              <a:t>(Apocalipsis)</a:t>
            </a:r>
            <a:endParaRPr lang="es-ES" b="1" spc="500" dirty="0">
              <a:latin typeface="Arial Narrow" panose="020B0606020202030204" pitchFamily="34" charset="0"/>
            </a:endParaRPr>
          </a:p>
        </p:txBody>
      </p:sp>
      <p:sp>
        <p:nvSpPr>
          <p:cNvPr id="3" name="Marcador de contenido 2"/>
          <p:cNvSpPr>
            <a:spLocks noGrp="1"/>
          </p:cNvSpPr>
          <p:nvPr>
            <p:ph idx="1"/>
          </p:nvPr>
        </p:nvSpPr>
        <p:spPr>
          <a:xfrm>
            <a:off x="316064" y="1408044"/>
            <a:ext cx="8377362" cy="4356651"/>
          </a:xfrm>
        </p:spPr>
        <p:txBody>
          <a:bodyPr>
            <a:normAutofit/>
          </a:bodyPr>
          <a:lstStyle/>
          <a:p>
            <a:pPr marL="0" indent="0">
              <a:buNone/>
            </a:pPr>
            <a:r>
              <a:rPr lang="es-ES_tradnl" dirty="0"/>
              <a:t>El Apocalipsis es un libro de revelación bíblica, que nos permite poder entender y aceptar la voluntad de Dios, no solo a nivel personal, sino para toda la humanidad en su conjunto. Para poder apreciar correctamente los mensajes contenidos en este libro, se debe tomar muy en serio algunos puntos importantes; entre los cuales podemos destacar que: </a:t>
            </a:r>
            <a:r>
              <a:rPr lang="es-ES_tradnl" b="1" dirty="0"/>
              <a:t>Jesús es quien revela todas las cosas. </a:t>
            </a:r>
            <a:endParaRPr lang="es-ES" dirty="0"/>
          </a:p>
          <a:p>
            <a:pPr marL="0" indent="0">
              <a:buNone/>
            </a:pPr>
            <a:endParaRPr lang="es-ES" dirty="0"/>
          </a:p>
          <a:p>
            <a:pPr marL="0" indent="0">
              <a:buNone/>
            </a:pPr>
            <a:r>
              <a:rPr lang="es-ES_tradnl" dirty="0"/>
              <a:t>“La revelación de Jesucristo, que Dios le dio, para manifestar a sus siervos las cosas que deben suceder pronto; y la declaró enviándola por medio de su ángel a su siervo Juan” </a:t>
            </a:r>
            <a:r>
              <a:rPr lang="es-ES_tradnl" b="1" dirty="0">
                <a:latin typeface="Arial Narrow" panose="020B0606020202030204" pitchFamily="34" charset="0"/>
              </a:rPr>
              <a:t>(Apocalipsis. 1.1)</a:t>
            </a:r>
            <a:endParaRPr lang="es-ES" b="1" dirty="0">
              <a:latin typeface="Arial Narrow" panose="020B0606020202030204" pitchFamily="34" charset="0"/>
            </a:endParaRPr>
          </a:p>
        </p:txBody>
      </p:sp>
    </p:spTree>
    <p:extLst>
      <p:ext uri="{BB962C8B-B14F-4D97-AF65-F5344CB8AC3E}">
        <p14:creationId xmlns:p14="http://schemas.microsoft.com/office/powerpoint/2010/main" val="3650033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3055" y="1262268"/>
            <a:ext cx="8682162" cy="5595732"/>
          </a:xfrm>
        </p:spPr>
        <p:txBody>
          <a:bodyPr>
            <a:normAutofit/>
          </a:bodyPr>
          <a:lstStyle/>
          <a:p>
            <a:pPr marL="0" indent="0">
              <a:buNone/>
            </a:pPr>
            <a:r>
              <a:rPr lang="es-ES_tradnl" dirty="0"/>
              <a:t>“…</a:t>
            </a:r>
            <a:r>
              <a:rPr lang="es-ES" dirty="0"/>
              <a:t>Yo soy el Alfa y la Omega, el primero y el último… Y me volví para ver la voz que hablaba conmigo… Cuando le vi, caí como muerto a sus pies. Y él puso su diestra sobre mí, diciéndome: No temas; yo soy el primero y el último; y el que vivo, y estuve muerto; mas he aquí que vivo por los siglos de los siglos, amén. Y tengo las llaves de la muerte y del Hades. Escribe las cosas que has visto, y las que son, y las que han de ser después de estas” </a:t>
            </a:r>
            <a:r>
              <a:rPr lang="es-ES" b="1" dirty="0">
                <a:latin typeface="Arial Narrow" panose="020B0606020202030204" pitchFamily="34" charset="0"/>
              </a:rPr>
              <a:t>(Apocalipsis 1.11, 12, 17 – 19) </a:t>
            </a:r>
          </a:p>
          <a:p>
            <a:pPr marL="0" indent="0">
              <a:buNone/>
            </a:pPr>
            <a:endParaRPr lang="es-ES" sz="1400" dirty="0"/>
          </a:p>
          <a:p>
            <a:pPr marL="0" indent="0">
              <a:buNone/>
            </a:pPr>
            <a:r>
              <a:rPr lang="es-ES_tradnl" dirty="0"/>
              <a:t>Nos damos cuenta de que Jesús es quien revela los misterios, y da a todos sabiduría y entendimiento conforme a su voluntad. Al estudiar el libro de Apocalipsis y en particular el tema que nos ocupa de las bestias del apocalipsis en sus capítulos 7 y 13 respectivamente; pedimos a Dios que nos ayude e ilumine para entender, apreciar y aplicar a nuestras vidas las bendiciones que allí encontramos, pues serán escudo de protección a nuestras almas.</a:t>
            </a:r>
            <a:endParaRPr lang="es-ES" dirty="0"/>
          </a:p>
          <a:p>
            <a:pPr marL="0" indent="0">
              <a:buNone/>
            </a:pPr>
            <a:endParaRPr lang="es-ES" dirty="0"/>
          </a:p>
        </p:txBody>
      </p:sp>
      <p:sp>
        <p:nvSpPr>
          <p:cNvPr id="4" name="Título 1"/>
          <p:cNvSpPr>
            <a:spLocks noGrp="1"/>
          </p:cNvSpPr>
          <p:nvPr>
            <p:ph type="title"/>
          </p:nvPr>
        </p:nvSpPr>
        <p:spPr>
          <a:xfrm>
            <a:off x="2887317" y="154773"/>
            <a:ext cx="6377940" cy="1293028"/>
          </a:xfrm>
        </p:spPr>
        <p:txBody>
          <a:bodyPr/>
          <a:lstStyle/>
          <a:p>
            <a:pPr algn="ctr"/>
            <a:r>
              <a:rPr lang="es-ES" b="1" dirty="0"/>
              <a:t>Propósito del libro</a:t>
            </a:r>
            <a:br>
              <a:rPr lang="es-ES" b="1" dirty="0"/>
            </a:br>
            <a:r>
              <a:rPr lang="es-ES" sz="2000" b="1" spc="500" dirty="0">
                <a:latin typeface="Arial Narrow" panose="020B0606020202030204" pitchFamily="34" charset="0"/>
              </a:rPr>
              <a:t>(Apocalipsis)</a:t>
            </a:r>
            <a:endParaRPr lang="es-ES" b="1" spc="500" dirty="0">
              <a:latin typeface="Arial Narrow" panose="020B0606020202030204" pitchFamily="34" charset="0"/>
            </a:endParaRPr>
          </a:p>
        </p:txBody>
      </p:sp>
    </p:spTree>
    <p:extLst>
      <p:ext uri="{BB962C8B-B14F-4D97-AF65-F5344CB8AC3E}">
        <p14:creationId xmlns:p14="http://schemas.microsoft.com/office/powerpoint/2010/main" val="2729925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8343" y="1673087"/>
            <a:ext cx="7955280" cy="4860235"/>
          </a:xfrm>
        </p:spPr>
        <p:txBody>
          <a:bodyPr>
            <a:normAutofit lnSpcReduction="10000"/>
          </a:bodyPr>
          <a:lstStyle/>
          <a:p>
            <a:pPr marL="0" indent="0">
              <a:buNone/>
            </a:pPr>
            <a:r>
              <a:rPr lang="es-ES_tradnl" dirty="0"/>
              <a:t>El libro de Daniel, en el Antiguo Testamento, contiene también mucho simbolismo; que Dios quiso también ilustrar a sus hijos sobre las cosas, sin embargo, no todos son capaces de discernir correctamente conforme a la voluntad de Dios, las cosas que son y las que serán después de estas. </a:t>
            </a:r>
          </a:p>
          <a:p>
            <a:pPr marL="0" indent="0">
              <a:buNone/>
            </a:pPr>
            <a:endParaRPr lang="es-ES_tradnl" dirty="0"/>
          </a:p>
          <a:p>
            <a:pPr marL="0" indent="0">
              <a:buNone/>
            </a:pPr>
            <a:r>
              <a:rPr lang="es-ES_tradnl" dirty="0"/>
              <a:t>Pedimos a Dios que nos ayude, nos abra el entendimiento y el corazón; para atesorar esos tesoros de la sabiduría y el conocimiento que solo lo da Dios. El Apocalipsis ha sido interpretado desde distintos puntos de vista; ya sean estos históricos o futuristas. Pero es el libro de Daniel, 7 y la interpretación divina que abren nuestro camino al entendimiento; juntamente con Apocalipsis 17.</a:t>
            </a:r>
            <a:endParaRPr lang="es-ES" dirty="0"/>
          </a:p>
        </p:txBody>
      </p:sp>
      <p:sp>
        <p:nvSpPr>
          <p:cNvPr id="4" name="Título 1"/>
          <p:cNvSpPr>
            <a:spLocks noGrp="1"/>
          </p:cNvSpPr>
          <p:nvPr>
            <p:ph type="title"/>
          </p:nvPr>
        </p:nvSpPr>
        <p:spPr>
          <a:xfrm>
            <a:off x="2766060" y="380060"/>
            <a:ext cx="6377940" cy="1293028"/>
          </a:xfrm>
        </p:spPr>
        <p:txBody>
          <a:bodyPr/>
          <a:lstStyle/>
          <a:p>
            <a:pPr algn="ctr"/>
            <a:r>
              <a:rPr lang="es-ES" b="1" dirty="0"/>
              <a:t>Propósito del libro</a:t>
            </a:r>
            <a:br>
              <a:rPr lang="es-ES" b="1" dirty="0"/>
            </a:br>
            <a:r>
              <a:rPr lang="es-ES" sz="2000" b="1" spc="500" dirty="0">
                <a:latin typeface="Arial Narrow" panose="020B0606020202030204" pitchFamily="34" charset="0"/>
              </a:rPr>
              <a:t>(DANIEL)</a:t>
            </a:r>
            <a:endParaRPr lang="es-ES" b="1" spc="500" dirty="0">
              <a:latin typeface="Arial Narrow" panose="020B0606020202030204" pitchFamily="34" charset="0"/>
            </a:endParaRPr>
          </a:p>
        </p:txBody>
      </p:sp>
    </p:spTree>
    <p:extLst>
      <p:ext uri="{BB962C8B-B14F-4D97-AF65-F5344CB8AC3E}">
        <p14:creationId xmlns:p14="http://schemas.microsoft.com/office/powerpoint/2010/main" val="1940115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9315" y="1633330"/>
            <a:ext cx="8456875" cy="4608444"/>
          </a:xfrm>
        </p:spPr>
        <p:txBody>
          <a:bodyPr>
            <a:normAutofit/>
          </a:bodyPr>
          <a:lstStyle/>
          <a:p>
            <a:pPr marL="0" indent="0">
              <a:buNone/>
            </a:pPr>
            <a:r>
              <a:rPr lang="es-ES" i="1" dirty="0"/>
              <a:t>“En el primer año de </a:t>
            </a:r>
            <a:r>
              <a:rPr lang="es-ES" i="1" dirty="0" err="1"/>
              <a:t>Belsasar</a:t>
            </a:r>
            <a:r>
              <a:rPr lang="es-ES" i="1" dirty="0"/>
              <a:t> rey de Babilonia tuvo Daniel un sueño, y visiones de su cabeza mientras estaba en su lecho; luego escribió el sueño, y relató lo principal del asunto. Daniel dijo: Miraba yo en mi visión de noche, y he aquí que los cuatro vientos del cielo combatían en el gran mar. Y cuatro bestias grandes, diferentes la una de la otra, subían del mar. La primera era como león, y tenía alas de águila. Yo estaba mirando hasta que sus alas fueron arrancadas, y fue levantada del suelo y se puso enhiesta sobre los pies a manera de hombre, y le fue dado corazón de hombre. Y he aquí otra segunda bestia, semejante a un oso, la cual se alzaba de un costado más que del otro, y tenía en su boca tres costillas entre los dientes; y le fue dicho así: Levántate, devora mucha carne.</a:t>
            </a:r>
            <a:endParaRPr lang="es-ES" dirty="0"/>
          </a:p>
        </p:txBody>
      </p:sp>
      <p:sp>
        <p:nvSpPr>
          <p:cNvPr id="4" name="Título 1"/>
          <p:cNvSpPr>
            <a:spLocks noGrp="1"/>
          </p:cNvSpPr>
          <p:nvPr>
            <p:ph type="title"/>
          </p:nvPr>
        </p:nvSpPr>
        <p:spPr>
          <a:xfrm>
            <a:off x="2622274" y="340303"/>
            <a:ext cx="6377940" cy="1293028"/>
          </a:xfrm>
        </p:spPr>
        <p:txBody>
          <a:bodyPr>
            <a:normAutofit/>
          </a:bodyPr>
          <a:lstStyle/>
          <a:p>
            <a:pPr algn="ctr"/>
            <a:r>
              <a:rPr lang="es-ES" sz="3200" b="1" dirty="0"/>
              <a:t>LA VISIÓN DE LAS BESTIAS QUE VIO EL PROFETA DANIEL</a:t>
            </a:r>
            <a:br>
              <a:rPr lang="es-ES" sz="3200" b="1" dirty="0"/>
            </a:br>
            <a:r>
              <a:rPr lang="es-ES" sz="1600" b="1" spc="500" dirty="0">
                <a:latin typeface="Arial Narrow" panose="020B0606020202030204" pitchFamily="34" charset="0"/>
              </a:rPr>
              <a:t>(DANIEL: 7.1 – 5 )</a:t>
            </a:r>
            <a:endParaRPr lang="es-ES" sz="3200" b="1" spc="500" dirty="0">
              <a:latin typeface="Arial Narrow" panose="020B0606020202030204" pitchFamily="34" charset="0"/>
            </a:endParaRPr>
          </a:p>
        </p:txBody>
      </p:sp>
    </p:spTree>
    <p:extLst>
      <p:ext uri="{BB962C8B-B14F-4D97-AF65-F5344CB8AC3E}">
        <p14:creationId xmlns:p14="http://schemas.microsoft.com/office/powerpoint/2010/main" val="47887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8585" y="1712844"/>
            <a:ext cx="8125571" cy="4754218"/>
          </a:xfrm>
        </p:spPr>
        <p:txBody>
          <a:bodyPr>
            <a:normAutofit/>
          </a:bodyPr>
          <a:lstStyle/>
          <a:p>
            <a:pPr marL="0" indent="0">
              <a:buNone/>
            </a:pPr>
            <a:r>
              <a:rPr lang="es-ES" i="1" dirty="0"/>
              <a:t>Después de esto miré, y he aquí otra, semejante a un leopardo, con cuatro alas de ave en sus espaldas; tenía también esta bestia cuatro cabezas; y le fue dado dominio. Después de esto miraba yo en las visiones de la noche, y he aquí la cuarta bestia, espantosa y terrible y en gran manera fuerte, la cual tenía unos dientes grandes de hierro; devoraba y desmenuzaba, y las sobras hollaba con sus pies, y era muy diferente de todas las bestias que vi antes de ella, y tenía diez cuernos. Mientras yo contemplaba los cuernos, he aquí que otro cuerno pequeño salía entre ellos, y delante de él fueron arrancados tres cuernos de los primeros; y he aquí que este cuerno tenía ojos como de hombre, y una boca que hablaba grandes cosas.</a:t>
            </a:r>
            <a:endParaRPr lang="es-ES" dirty="0"/>
          </a:p>
        </p:txBody>
      </p:sp>
      <p:sp>
        <p:nvSpPr>
          <p:cNvPr id="4" name="Título 1"/>
          <p:cNvSpPr>
            <a:spLocks noGrp="1"/>
          </p:cNvSpPr>
          <p:nvPr>
            <p:ph type="title"/>
          </p:nvPr>
        </p:nvSpPr>
        <p:spPr>
          <a:xfrm>
            <a:off x="2635526" y="419816"/>
            <a:ext cx="6377940" cy="1293028"/>
          </a:xfrm>
        </p:spPr>
        <p:txBody>
          <a:bodyPr>
            <a:normAutofit/>
          </a:bodyPr>
          <a:lstStyle/>
          <a:p>
            <a:pPr algn="ctr"/>
            <a:r>
              <a:rPr lang="es-ES" sz="3200" b="1" dirty="0"/>
              <a:t>LA VISIÓN DE LAS BESTIAS QUE VIO EL PROFETA DANIEL</a:t>
            </a:r>
            <a:br>
              <a:rPr lang="es-ES" sz="3200" b="1" dirty="0"/>
            </a:br>
            <a:r>
              <a:rPr lang="es-ES" sz="1600" b="1" spc="500" dirty="0">
                <a:latin typeface="Arial Narrow" panose="020B0606020202030204" pitchFamily="34" charset="0"/>
              </a:rPr>
              <a:t>(DANIEL: 7.6 – 8)</a:t>
            </a:r>
            <a:endParaRPr lang="es-ES" sz="3200" b="1" spc="500" dirty="0">
              <a:latin typeface="Arial Narrow" panose="020B0606020202030204" pitchFamily="34" charset="0"/>
            </a:endParaRPr>
          </a:p>
        </p:txBody>
      </p:sp>
    </p:spTree>
    <p:extLst>
      <p:ext uri="{BB962C8B-B14F-4D97-AF65-F5344CB8AC3E}">
        <p14:creationId xmlns:p14="http://schemas.microsoft.com/office/powerpoint/2010/main" val="1483507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08828" y="1447799"/>
            <a:ext cx="8112319" cy="5204791"/>
          </a:xfrm>
        </p:spPr>
        <p:txBody>
          <a:bodyPr>
            <a:normAutofit fontScale="92500"/>
          </a:bodyPr>
          <a:lstStyle/>
          <a:p>
            <a:pPr marL="0" indent="0">
              <a:buNone/>
            </a:pPr>
            <a:r>
              <a:rPr lang="es-ES" i="1" dirty="0"/>
              <a:t>Estuve mirando hasta que fueron puestos tronos, y se sentó un Anciano de días, cuyo vestido era blanco como la nieve, y el pelo de su cabeza como lana limpia; su trono llama de fuego, y las ruedas del mismo, fuego ardiente. Un río de fuego procedía y salía de delante de él; millares de millares le servían, y millones de millones asistían delante de él;  el Juez se sentó, y los libros fueron abiertos. Yo entonces miraba a causa del sonido de las grandes palabras que hablaba el cuerno; miraba hasta que mataron a la bestia, y su cuerpo fue destrozado y entregado para ser quemado en el fuego. Habían también quitado a las otras bestias su dominio, pero les había sido prolongada la vida hasta cierto tiempo. Miraba yo en la visión de la noche, y he aquí con las nubes del cielo venía uno como un hijo de hombre, que vino hasta el Anciano de días, y le hicieron acercarse delante de él. Y le fue dado dominio, gloria y reino, para que todos los pueblos, naciones y lenguas le sirvieran; su dominio es dominio eterno, que nunca pasará, y su reino uno que no será destruido</a:t>
            </a:r>
            <a:r>
              <a:rPr lang="es-ES" dirty="0"/>
              <a:t>”</a:t>
            </a:r>
          </a:p>
        </p:txBody>
      </p:sp>
      <p:sp>
        <p:nvSpPr>
          <p:cNvPr id="4" name="Título 1"/>
          <p:cNvSpPr>
            <a:spLocks noGrp="1"/>
          </p:cNvSpPr>
          <p:nvPr>
            <p:ph type="title"/>
          </p:nvPr>
        </p:nvSpPr>
        <p:spPr>
          <a:xfrm>
            <a:off x="2595770" y="154773"/>
            <a:ext cx="6377940" cy="1293028"/>
          </a:xfrm>
        </p:spPr>
        <p:txBody>
          <a:bodyPr>
            <a:normAutofit/>
          </a:bodyPr>
          <a:lstStyle/>
          <a:p>
            <a:pPr algn="ctr"/>
            <a:r>
              <a:rPr lang="es-ES" sz="3200" b="1" dirty="0"/>
              <a:t>LA VISIÓN DE LAS BESTIAS QUE VIO EL PROFETA DANIEL</a:t>
            </a:r>
            <a:br>
              <a:rPr lang="es-ES" sz="3200" b="1" dirty="0"/>
            </a:br>
            <a:r>
              <a:rPr lang="es-ES" sz="1600" b="1" spc="500" dirty="0">
                <a:latin typeface="Arial Narrow" panose="020B0606020202030204" pitchFamily="34" charset="0"/>
              </a:rPr>
              <a:t>(DANIEL: 7.9 – 14)</a:t>
            </a:r>
            <a:endParaRPr lang="es-ES" sz="3200" b="1" spc="500" dirty="0">
              <a:latin typeface="Arial Narrow" panose="020B0606020202030204" pitchFamily="34" charset="0"/>
            </a:endParaRPr>
          </a:p>
        </p:txBody>
      </p:sp>
    </p:spTree>
    <p:extLst>
      <p:ext uri="{BB962C8B-B14F-4D97-AF65-F5344CB8AC3E}">
        <p14:creationId xmlns:p14="http://schemas.microsoft.com/office/powerpoint/2010/main" val="3037491207"/>
      </p:ext>
    </p:extLst>
  </p:cSld>
  <p:clrMapOvr>
    <a:masterClrMapping/>
  </p:clrMapOvr>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328</TotalTime>
  <Words>4484</Words>
  <Application>Microsoft Office PowerPoint</Application>
  <PresentationFormat>Presentación en pantalla (4:3)</PresentationFormat>
  <Paragraphs>112</Paragraphs>
  <Slides>37</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37</vt:i4>
      </vt:variant>
    </vt:vector>
  </HeadingPairs>
  <TitlesOfParts>
    <vt:vector size="48" baseType="lpstr">
      <vt:lpstr>Abadi MT Condensed Extra Bold</vt:lpstr>
      <vt:lpstr>Arial</vt:lpstr>
      <vt:lpstr>Arial Narrow</vt:lpstr>
      <vt:lpstr>Calibri</vt:lpstr>
      <vt:lpstr>Century Gothic</vt:lpstr>
      <vt:lpstr>Georgia</vt:lpstr>
      <vt:lpstr>Symbol</vt:lpstr>
      <vt:lpstr>Times New Roman</vt:lpstr>
      <vt:lpstr>Tw Cen MT Condensed Extra Bold</vt:lpstr>
      <vt:lpstr>Wingdings</vt:lpstr>
      <vt:lpstr>Estela de condensación</vt:lpstr>
      <vt:lpstr>Las Bestias de Apocalipsis y Daniel</vt:lpstr>
      <vt:lpstr>INTRODUCCIÓN</vt:lpstr>
      <vt:lpstr>Introducción</vt:lpstr>
      <vt:lpstr>Propósito del libro (Apocalipsis)</vt:lpstr>
      <vt:lpstr>Propósito del libro (Apocalipsis)</vt:lpstr>
      <vt:lpstr>Propósito del libro (DANIEL)</vt:lpstr>
      <vt:lpstr>LA VISIÓN DE LAS BESTIAS QUE VIO EL PROFETA DANIEL (DANIEL: 7.1 – 5 )</vt:lpstr>
      <vt:lpstr>LA VISIÓN DE LAS BESTIAS QUE VIO EL PROFETA DANIEL (DANIEL: 7.6 – 8)</vt:lpstr>
      <vt:lpstr>LA VISIÓN DE LAS BESTIAS QUE VIO EL PROFETA DANIEL (DANIEL: 7.9 – 14)</vt:lpstr>
      <vt:lpstr>Presentación de PowerPoint</vt:lpstr>
      <vt:lpstr>INTERPRETACIÓN DE LA VISIÓN DEL PROFETA DANIEL</vt:lpstr>
      <vt:lpstr>INTERPRETACIÓN DE LA VISIÓN DEL PROFETA DANIEL</vt:lpstr>
      <vt:lpstr>Las cosas secretas pertenecen a dios</vt:lpstr>
      <vt:lpstr>Los cuatro reinos</vt:lpstr>
      <vt:lpstr>El emperador rey </vt:lpstr>
      <vt:lpstr>El emperador rey </vt:lpstr>
      <vt:lpstr>El emperador rey </vt:lpstr>
      <vt:lpstr>El sueño de nabucodonosor</vt:lpstr>
      <vt:lpstr>El sueño de nabucodonosor</vt:lpstr>
      <vt:lpstr>LA VISIÓN DE LAS BESTIAS EN APOCALIPSIS</vt:lpstr>
      <vt:lpstr>LA VISIÓN DE LAS BESTIAS EN APOCALIPSIS</vt:lpstr>
      <vt:lpstr>Interpretación de la visión de la primera bestia</vt:lpstr>
      <vt:lpstr>LA VISIÓN DE LAS BESTIAS EN APOCALIPSIS</vt:lpstr>
      <vt:lpstr>LA SEGUNDA BESTIA</vt:lpstr>
      <vt:lpstr>LA SEGUNDA BESTIA</vt:lpstr>
      <vt:lpstr>LA SEGUNDA BESTIA</vt:lpstr>
      <vt:lpstr>La gran ramera y la bestia que la trae</vt:lpstr>
      <vt:lpstr>La gran ramera y la bestia que la trae</vt:lpstr>
      <vt:lpstr>Presentación de PowerPoint</vt:lpstr>
      <vt:lpstr>Presentación de PowerPoint</vt:lpstr>
      <vt:lpstr>La gran ramera y la bestia que la trae</vt:lpstr>
      <vt:lpstr>advertencia</vt:lpstr>
      <vt:lpstr>anexos</vt:lpstr>
      <vt:lpstr>anexos</vt:lpstr>
      <vt:lpstr>anexos</vt:lpstr>
      <vt:lpstr>anexos</vt:lpstr>
      <vt:lpstr>anexos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Bestias de Apocalipsis y Daniel</dc:title>
  <dc:creator>CE12583 GERBER REYES</dc:creator>
  <cp:lastModifiedBy>CE12583 GERBER REYES</cp:lastModifiedBy>
  <cp:revision>34</cp:revision>
  <dcterms:created xsi:type="dcterms:W3CDTF">2016-11-02T21:50:17Z</dcterms:created>
  <dcterms:modified xsi:type="dcterms:W3CDTF">2016-11-17T03:11:32Z</dcterms:modified>
</cp:coreProperties>
</file>