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2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B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55205" autoAdjust="0"/>
  </p:normalViewPr>
  <p:slideViewPr>
    <p:cSldViewPr showGuides="1">
      <p:cViewPr varScale="1">
        <p:scale>
          <a:sx n="52" d="100"/>
          <a:sy n="52" d="100"/>
        </p:scale>
        <p:origin x="10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5E9F0-D964-4A1C-BF0F-442E4C796672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DA62C-EF32-4C03-B8EB-062D144019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4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7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91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4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0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3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5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5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2D1B-ECAC-43BC-8896-D869663C824C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44B4-773B-4C49-85AA-C657A608308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8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12D1B-ECAC-43BC-8896-D869663C824C}" type="datetimeFigureOut">
              <a:rPr lang="en-US" smtClean="0"/>
              <a:t>4/16/2016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544B4-773B-4C49-85AA-C657A608308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46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5536" y="467822"/>
            <a:ext cx="569066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spc="75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w Cen MT Condensed Extra Bold" panose="020B0803020202020204" pitchFamily="34" charset="0"/>
              </a:rPr>
              <a:t>LA IDOLATRÍA</a:t>
            </a:r>
            <a:endParaRPr lang="es-ES" sz="6600" b="1" cap="none" spc="75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w Cen MT Condensed Extra Bold" panose="020B0803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51520" y="98490"/>
            <a:ext cx="563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latin typeface="Arial Narrow" panose="020B0606020202030204" pitchFamily="34" charset="0"/>
              </a:rPr>
              <a:t>IGLESIA DE CRISTO EN USULUTÁN 16 – ABRIL – 2016 </a:t>
            </a:r>
            <a:endParaRPr lang="es-SV" b="1" dirty="0">
              <a:latin typeface="Arial Narrow" panose="020B0606020202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534281" cy="5184576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888019" y="98490"/>
            <a:ext cx="32559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i="1" dirty="0">
                <a:latin typeface="Arial" panose="020B0604020202020204" pitchFamily="34" charset="0"/>
                <a:ea typeface="Calibri" panose="020F0502020204030204" pitchFamily="34" charset="0"/>
              </a:rPr>
              <a:t>“</a:t>
            </a:r>
            <a:r>
              <a:rPr lang="es-SV" sz="2000" b="1" dirty="0"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Por tanto, amados míos, huid de la idolatría</a:t>
            </a:r>
            <a:r>
              <a:rPr lang="es-ES" sz="2000" b="1" i="1" dirty="0">
                <a:latin typeface="Arial" panose="020B0604020202020204" pitchFamily="34" charset="0"/>
                <a:ea typeface="Calibri" panose="020F0502020204030204" pitchFamily="34" charset="0"/>
              </a:rPr>
              <a:t>” </a:t>
            </a:r>
            <a:endParaRPr lang="es-ES" sz="2000" b="1" i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s-ES" sz="1600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1ª </a:t>
            </a:r>
            <a:r>
              <a:rPr lang="es-ES" sz="1600" b="1" i="1" dirty="0">
                <a:latin typeface="Arial" panose="020B0604020202020204" pitchFamily="34" charset="0"/>
                <a:ea typeface="Calibri" panose="020F0502020204030204" pitchFamily="34" charset="0"/>
              </a:rPr>
              <a:t>Corintios 10.14</a:t>
            </a:r>
            <a:endParaRPr lang="es-SV" sz="1600" b="1" dirty="0"/>
          </a:p>
        </p:txBody>
      </p:sp>
    </p:spTree>
    <p:extLst>
      <p:ext uri="{BB962C8B-B14F-4D97-AF65-F5344CB8AC3E}">
        <p14:creationId xmlns:p14="http://schemas.microsoft.com/office/powerpoint/2010/main" val="387942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36574" y="260648"/>
            <a:ext cx="67393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LA IDOLATRÍA EN ISRAEL</a:t>
            </a:r>
            <a:endParaRPr lang="es-E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11560" y="1340768"/>
            <a:ext cx="7992888" cy="4896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800" dirty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ídolos se hacían de madera (</a:t>
            </a:r>
            <a:r>
              <a:rPr lang="es-SV" sz="2800" u="sng" dirty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Deuteronomio_29:17</a:t>
            </a:r>
            <a:r>
              <a:rPr lang="es-SV" sz="2800" dirty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s-SV" sz="2800" dirty="0" smtClean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SV" sz="28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y </a:t>
            </a:r>
            <a:r>
              <a:rPr lang="es-SV" sz="2800" dirty="0">
                <a:solidFill>
                  <a:srgbClr val="FFFF00"/>
                </a:solidFill>
                <a:latin typeface="Berlin Sans FB Demi" panose="020E0802020502020306" pitchFamily="34" charset="0"/>
              </a:rPr>
              <a:t>habéis visto sus abominaciones y sus ídolos de madera y piedra, de plata y oro, que tienen </a:t>
            </a:r>
            <a:r>
              <a:rPr lang="es-SV" sz="28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consigo”</a:t>
            </a:r>
            <a:r>
              <a:rPr lang="es-SV" sz="2800" dirty="0" smtClean="0">
                <a:latin typeface="Berlin Sans FB Demi" panose="020E0802020502020306" pitchFamily="34" charset="0"/>
              </a:rPr>
              <a:t>. </a:t>
            </a:r>
            <a:r>
              <a:rPr lang="es-SV" sz="2800" dirty="0" smtClean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de </a:t>
            </a:r>
            <a:r>
              <a:rPr lang="es-SV" sz="2800" dirty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metal (</a:t>
            </a:r>
            <a:r>
              <a:rPr lang="es-SV" sz="2800" u="sng" dirty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Salmos_115:4</a:t>
            </a:r>
            <a:r>
              <a:rPr lang="es-SV" sz="2800" dirty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o de piedra (</a:t>
            </a:r>
            <a:r>
              <a:rPr lang="es-SV" sz="2800" u="sng" dirty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Números_33:52</a:t>
            </a:r>
            <a:r>
              <a:rPr lang="es-SV" sz="2800" dirty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o eran pintados en la pared (</a:t>
            </a:r>
            <a:r>
              <a:rPr lang="es-SV" sz="2800" u="sng" dirty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Ezequiel_8:10</a:t>
            </a:r>
            <a:r>
              <a:rPr lang="es-SV" sz="2800" dirty="0" smtClean="0">
                <a:latin typeface="Berlin Sans FB Demi" panose="020E0802020502020306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“</a:t>
            </a:r>
            <a:r>
              <a:rPr lang="es-SV" sz="28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Entré</a:t>
            </a:r>
            <a:r>
              <a:rPr lang="es-SV" sz="2800" dirty="0">
                <a:solidFill>
                  <a:srgbClr val="FFFF00"/>
                </a:solidFill>
                <a:latin typeface="Berlin Sans FB Demi" panose="020E0802020502020306" pitchFamily="34" charset="0"/>
              </a:rPr>
              <a:t>, pues, y miré; y he aquí toda forma de reptiles y bestias abominables, y todos los ídolos de la casa de Israel, que estaban pintados en la pared por todo </a:t>
            </a:r>
            <a:r>
              <a:rPr lang="es-SV" sz="28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alrededor</a:t>
            </a:r>
            <a:r>
              <a:rPr lang="es-SV" sz="2800" dirty="0" smtClean="0">
                <a:latin typeface="Berlin Sans FB Demi" panose="020E0802020502020306" pitchFamily="34" charset="0"/>
              </a:rPr>
              <a:t>”. </a:t>
            </a:r>
            <a:endParaRPr lang="es-SV" sz="2800" dirty="0">
              <a:latin typeface="Berlin Sans FB Demi" panose="020E0802020502020306" pitchFamily="34" charset="0"/>
            </a:endParaRPr>
          </a:p>
          <a:p>
            <a:endParaRPr lang="es-SV" sz="2800" dirty="0">
              <a:effectLst/>
              <a:latin typeface="Berlin Sans FB Demi" panose="020E08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8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8318" y="260648"/>
            <a:ext cx="82958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LA IDOLATRÍA EN ISRAEL PASÓ</a:t>
            </a:r>
            <a:endParaRPr lang="es-E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" b="15350"/>
          <a:stretch/>
        </p:blipFill>
        <p:spPr>
          <a:xfrm>
            <a:off x="395536" y="1033504"/>
            <a:ext cx="8424936" cy="570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1520" y="404664"/>
            <a:ext cx="85731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ELEMENTOS DE UN CULTO IDOLÁTRICO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34887" y="1412776"/>
            <a:ext cx="498518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400" dirty="0">
                <a:latin typeface="Berlin Sans FB Demi" panose="020E0802020502020306" pitchFamily="34" charset="0"/>
              </a:rPr>
              <a:t>A.	LA CONFECCIÓN DE UN MUÑECO, ESTATUA O ESTATUILLA. </a:t>
            </a:r>
          </a:p>
          <a:p>
            <a:r>
              <a:rPr lang="es-SV" sz="2400" dirty="0">
                <a:latin typeface="Berlin Sans FB Demi" panose="020E0802020502020306" pitchFamily="34" charset="0"/>
              </a:rPr>
              <a:t>Había estatuas pequeñas, que se conservaban en lugar especial en los hogares o en sitios de culto. Mediante una ceremonia especial se invocaba el espíritu del dios para que viniera a residir en el objeto. Es posible que la ceremonia descrita en Daniel 3 para la estatua que hizo Nabucodonosor sea una referencia a esta ceremonia de consagración.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0" t="26327" r="12082" b="10543"/>
          <a:stretch/>
        </p:blipFill>
        <p:spPr>
          <a:xfrm>
            <a:off x="5125144" y="1314249"/>
            <a:ext cx="3699556" cy="540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1520" y="404664"/>
            <a:ext cx="85731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ELEMENTOS DE UN CULTO IDOLÁTRICO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1520" y="1196752"/>
            <a:ext cx="38164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lphaUcPeriod" startAt="2"/>
            </a:pPr>
            <a:r>
              <a:rPr lang="es-SV" sz="2000" dirty="0" smtClean="0">
                <a:latin typeface="Berlin Sans FB Demi" panose="020E0802020502020306" pitchFamily="34" charset="0"/>
              </a:rPr>
              <a:t>LA </a:t>
            </a:r>
            <a:r>
              <a:rPr lang="es-SV" sz="2000" dirty="0">
                <a:latin typeface="Berlin Sans FB Demi" panose="020E0802020502020306" pitchFamily="34" charset="0"/>
              </a:rPr>
              <a:t>PRESENTACIÓN DE OFRENDAS, QUE PODÍAN SER DE </a:t>
            </a:r>
            <a:r>
              <a:rPr lang="es-SV" sz="2000" dirty="0" smtClean="0">
                <a:latin typeface="Berlin Sans FB Demi" panose="020E0802020502020306" pitchFamily="34" charset="0"/>
              </a:rPr>
              <a:t>INCIENSO, </a:t>
            </a:r>
            <a:r>
              <a:rPr lang="es-SV" sz="2000" dirty="0">
                <a:latin typeface="Berlin Sans FB Demi" panose="020E0802020502020306" pitchFamily="34" charset="0"/>
              </a:rPr>
              <a:t>DE </a:t>
            </a:r>
            <a:r>
              <a:rPr lang="es-SV" sz="2000" dirty="0" smtClean="0">
                <a:latin typeface="Berlin Sans FB Demi" panose="020E0802020502020306" pitchFamily="34" charset="0"/>
              </a:rPr>
              <a:t>ANIMALES O DE SERES HUMANOS</a:t>
            </a:r>
          </a:p>
          <a:p>
            <a:pPr algn="ctr"/>
            <a:r>
              <a:rPr lang="es-SV" sz="2000" dirty="0" smtClean="0">
                <a:latin typeface="Berlin Sans FB Demi" panose="020E0802020502020306" pitchFamily="34" charset="0"/>
              </a:rPr>
              <a:t> </a:t>
            </a:r>
            <a:r>
              <a:rPr lang="es-SV" sz="2400" dirty="0" smtClean="0">
                <a:latin typeface="Berlin Sans FB Demi" panose="020E0802020502020306" pitchFamily="34" charset="0"/>
              </a:rPr>
              <a:t>Para </a:t>
            </a:r>
            <a:r>
              <a:rPr lang="es-SV" sz="2400" dirty="0">
                <a:latin typeface="Berlin Sans FB Demi" panose="020E0802020502020306" pitchFamily="34" charset="0"/>
              </a:rPr>
              <a:t>el dios Moloc, ídolo de los amonitas, se hacían sacrificios humanos, especialmente la quema de </a:t>
            </a:r>
            <a:r>
              <a:rPr lang="es-SV" sz="2400" dirty="0" smtClean="0">
                <a:latin typeface="Berlin Sans FB Demi" panose="020E0802020502020306" pitchFamily="34" charset="0"/>
              </a:rPr>
              <a:t>niños</a:t>
            </a:r>
            <a:endParaRPr lang="es-SV" sz="2400" dirty="0">
              <a:latin typeface="Berlin Sans FB Demi" panose="020E0802020502020306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12776"/>
            <a:ext cx="4897820" cy="518457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14604" y="5097380"/>
            <a:ext cx="38438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dirty="0">
                <a:latin typeface="Georgia" panose="02040502050405020303" pitchFamily="18" charset="0"/>
              </a:rPr>
              <a:t>Así hizo para todas sus mujeres extranjeras, las cuales quemaban incienso y ofrecían sacrificios a sus dioses. </a:t>
            </a:r>
            <a:r>
              <a:rPr lang="es-SV" dirty="0" smtClean="0">
                <a:latin typeface="Georgia" panose="02040502050405020303" pitchFamily="18" charset="0"/>
              </a:rPr>
              <a:t> </a:t>
            </a:r>
            <a:r>
              <a:rPr lang="es-SV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1 Reyes 11.8</a:t>
            </a:r>
            <a:endParaRPr lang="es-SV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99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1520" y="404664"/>
            <a:ext cx="85731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ELEMENTOS DE UN CULTO IDOLÁTRICO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1520" y="1196752"/>
            <a:ext cx="50405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400" dirty="0">
                <a:latin typeface="Berlin Sans FB Demi" panose="020E0802020502020306" pitchFamily="34" charset="0"/>
              </a:rPr>
              <a:t>C.	 LA CELEBRACIÓN DE FIESTAS CON CARACTERÍSTICAS ORGIÁSTICAS. </a:t>
            </a:r>
          </a:p>
          <a:p>
            <a:pPr algn="ctr"/>
            <a:r>
              <a:rPr lang="es-SV" sz="2400" dirty="0">
                <a:latin typeface="Berlin Sans FB Demi" panose="020E0802020502020306" pitchFamily="34" charset="0"/>
              </a:rPr>
              <a:t>Esto era en especial frecuente con los dioses que se relacionaban con ritos de fertilidad. En los templos de ídolos se ejercía la prostitución supuestamente sagrada, mediante la cual hombres y mujeres estaban dedicados como sacerdotes a tener intercambios heterosexuales y homosexuales con los que venían a los </a:t>
            </a:r>
            <a:r>
              <a:rPr lang="es-SV" sz="2400" dirty="0" smtClean="0">
                <a:latin typeface="Berlin Sans FB Demi" panose="020E0802020502020306" pitchFamily="34" charset="0"/>
              </a:rPr>
              <a:t>cultos</a:t>
            </a:r>
            <a:endParaRPr lang="es-SV" sz="2800" dirty="0">
              <a:latin typeface="Berlin Sans FB Demi" panose="020E0802020502020306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652120" y="1643585"/>
            <a:ext cx="3172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dirty="0">
                <a:latin typeface="Georgia" panose="02040502050405020303" pitchFamily="18" charset="0"/>
              </a:rPr>
              <a:t>Porque quitó del país a los sodomitas, y quitó todos los ídolos que sus padres habían </a:t>
            </a:r>
            <a:r>
              <a:rPr lang="es-SV" dirty="0" smtClean="0">
                <a:latin typeface="Georgia" panose="02040502050405020303" pitchFamily="18" charset="0"/>
              </a:rPr>
              <a:t>hecho. </a:t>
            </a:r>
            <a:r>
              <a:rPr lang="es-SV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1 Reyes 15.12</a:t>
            </a:r>
            <a:endParaRPr lang="es-SV" b="1" dirty="0">
              <a:solidFill>
                <a:srgbClr val="FFFF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710608" y="3643575"/>
            <a:ext cx="30556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dirty="0">
                <a:latin typeface="Georgia" panose="02040502050405020303" pitchFamily="18" charset="0"/>
              </a:rPr>
              <a:t>Además derribó los lugares de prostitución idolátrica que estaban en la casa de Jehová, en los cuales tejían las mujeres tiendas para </a:t>
            </a:r>
            <a:r>
              <a:rPr lang="es-SV" dirty="0" err="1">
                <a:latin typeface="Georgia" panose="02040502050405020303" pitchFamily="18" charset="0"/>
              </a:rPr>
              <a:t>Asera</a:t>
            </a:r>
            <a:r>
              <a:rPr lang="es-SV" dirty="0" smtClean="0">
                <a:latin typeface="Georgia" panose="02040502050405020303" pitchFamily="18" charset="0"/>
              </a:rPr>
              <a:t>. </a:t>
            </a:r>
            <a:r>
              <a:rPr lang="es-SV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2 Reyes 23.7</a:t>
            </a:r>
            <a:endParaRPr lang="es-SV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1520" y="404664"/>
            <a:ext cx="85731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ELEMENTOS DE UN CULTO IDOLÁTRICO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1520" y="1268760"/>
            <a:ext cx="889248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lphaUcPeriod" startAt="4"/>
            </a:pPr>
            <a:r>
              <a:rPr lang="es-SV" sz="2400" dirty="0" smtClean="0">
                <a:latin typeface="Berlin Sans FB Demi" panose="020E0802020502020306" pitchFamily="34" charset="0"/>
              </a:rPr>
              <a:t>ADORAR </a:t>
            </a:r>
            <a:r>
              <a:rPr lang="es-SV" sz="2400" dirty="0">
                <a:latin typeface="Berlin Sans FB Demi" panose="020E0802020502020306" pitchFamily="34" charset="0"/>
              </a:rPr>
              <a:t>EN LUGARES </a:t>
            </a:r>
            <a:r>
              <a:rPr lang="es-SV" sz="2400" dirty="0" smtClean="0">
                <a:latin typeface="Berlin Sans FB Demi" panose="020E0802020502020306" pitchFamily="34" charset="0"/>
              </a:rPr>
              <a:t>ALTOS.</a:t>
            </a:r>
          </a:p>
          <a:p>
            <a:pPr algn="ctr"/>
            <a:r>
              <a:rPr lang="es-SV" sz="2400" dirty="0" smtClean="0">
                <a:latin typeface="Berlin Sans FB Demi" panose="020E0802020502020306" pitchFamily="34" charset="0"/>
              </a:rPr>
              <a:t>Era </a:t>
            </a:r>
            <a:r>
              <a:rPr lang="es-SV" sz="2400" dirty="0">
                <a:latin typeface="Berlin Sans FB Demi" panose="020E0802020502020306" pitchFamily="34" charset="0"/>
              </a:rPr>
              <a:t>costumbre cananea, así como israelita, el preferir alguna elevación natural, como un monte o una colina, para poner un altar o establecer un culto a la deidad. Antes de la construcción del templo, se aceptaban los altares a Jehová en los lugares altos, como lo hizo Samuel en </a:t>
            </a:r>
            <a:r>
              <a:rPr lang="es-SV" sz="2400" dirty="0" err="1">
                <a:latin typeface="Berlin Sans FB Demi" panose="020E0802020502020306" pitchFamily="34" charset="0"/>
              </a:rPr>
              <a:t>Ramá</a:t>
            </a:r>
            <a:r>
              <a:rPr lang="es-SV" sz="2400" dirty="0">
                <a:latin typeface="Berlin Sans FB Demi" panose="020E0802020502020306" pitchFamily="34" charset="0"/>
              </a:rPr>
              <a:t> (1 Samuel_9:12). Pero es evidente que los israelitas copiaron las costumbres paganas, haciendo altares en los lugares altos que no eran para Jehová (Jueces_6:25-26</a:t>
            </a:r>
            <a:r>
              <a:rPr lang="es-SV" sz="2400" dirty="0" smtClean="0">
                <a:latin typeface="Berlin Sans FB Demi" panose="020E0802020502020306" pitchFamily="34" charset="0"/>
              </a:rPr>
              <a:t>).). </a:t>
            </a:r>
            <a:r>
              <a:rPr lang="es-SV" sz="2400" dirty="0">
                <a:latin typeface="Berlin Sans FB Demi" panose="020E0802020502020306" pitchFamily="34" charset="0"/>
              </a:rPr>
              <a:t>Tal fue el caso de “Jezabel, hija de Et-</a:t>
            </a:r>
            <a:r>
              <a:rPr lang="es-SV" sz="2400" dirty="0" err="1">
                <a:latin typeface="Berlin Sans FB Demi" panose="020E0802020502020306" pitchFamily="34" charset="0"/>
              </a:rPr>
              <a:t>baal</a:t>
            </a:r>
            <a:r>
              <a:rPr lang="es-SV" sz="2400" dirty="0">
                <a:latin typeface="Berlin Sans FB Demi" panose="020E0802020502020306" pitchFamily="34" charset="0"/>
              </a:rPr>
              <a:t> rey de los sidonios”, que animó a </a:t>
            </a:r>
            <a:r>
              <a:rPr lang="es-SV" sz="2400" dirty="0" err="1">
                <a:latin typeface="Berlin Sans FB Demi" panose="020E0802020502020306" pitchFamily="34" charset="0"/>
              </a:rPr>
              <a:t>Acab</a:t>
            </a:r>
            <a:r>
              <a:rPr lang="es-SV" sz="2400" dirty="0">
                <a:latin typeface="Berlin Sans FB Demi" panose="020E0802020502020306" pitchFamily="34" charset="0"/>
              </a:rPr>
              <a:t> a construir un templo a Baal y a adorar a </a:t>
            </a:r>
            <a:r>
              <a:rPr lang="es-SV" sz="2400" dirty="0" err="1">
                <a:latin typeface="Berlin Sans FB Demi" panose="020E0802020502020306" pitchFamily="34" charset="0"/>
              </a:rPr>
              <a:t>Asera</a:t>
            </a:r>
            <a:r>
              <a:rPr lang="es-SV" sz="2400" dirty="0">
                <a:latin typeface="Berlin Sans FB Demi" panose="020E0802020502020306" pitchFamily="34" charset="0"/>
              </a:rPr>
              <a:t> (1 Reyes_16:31-33). </a:t>
            </a:r>
            <a:r>
              <a:rPr lang="es-SV" sz="2400" dirty="0" smtClean="0">
                <a:latin typeface="Berlin Sans FB Demi" panose="020E0802020502020306" pitchFamily="34" charset="0"/>
              </a:rPr>
              <a:t>y </a:t>
            </a:r>
            <a:r>
              <a:rPr lang="es-SV" sz="2400" dirty="0">
                <a:latin typeface="Berlin Sans FB Demi" panose="020E0802020502020306" pitchFamily="34" charset="0"/>
              </a:rPr>
              <a:t>habían prostituido de tal manera al pueblo que sólo quedaban siete mil personas “cuyas rodillas no se doblaron ante Baal, y cuyas bocas no lo besaron” (1 Reyes_19:18). </a:t>
            </a:r>
            <a:endParaRPr lang="es-SV" sz="2400" dirty="0" smtClean="0">
              <a:latin typeface="Berlin Sans FB Demi" panose="020E0802020502020306" pitchFamily="34" charset="0"/>
            </a:endParaRPr>
          </a:p>
          <a:p>
            <a:pPr algn="ctr"/>
            <a:endParaRPr lang="es-SV" sz="2400" dirty="0">
              <a:latin typeface="Berlin Sans FB Demi" panose="020E0802020502020306" pitchFamily="34" charset="0"/>
            </a:endParaRPr>
          </a:p>
          <a:p>
            <a:pPr algn="ctr"/>
            <a:endParaRPr lang="es-SV" sz="2400" dirty="0" smtClean="0">
              <a:latin typeface="Berlin Sans FB Demi" panose="020E0802020502020306" pitchFamily="34" charset="0"/>
            </a:endParaRPr>
          </a:p>
          <a:p>
            <a:pPr algn="ctr"/>
            <a:endParaRPr lang="es-SV" sz="2400" dirty="0">
              <a:latin typeface="Berlin Sans FB Demi" panose="020E0802020502020306" pitchFamily="34" charset="0"/>
            </a:endParaRPr>
          </a:p>
          <a:p>
            <a:pPr algn="ctr"/>
            <a:endParaRPr lang="es-SV" sz="2400" dirty="0" smtClean="0">
              <a:latin typeface="Berlin Sans FB Demi" panose="020E0802020502020306" pitchFamily="34" charset="0"/>
            </a:endParaRPr>
          </a:p>
          <a:p>
            <a:pPr algn="ctr"/>
            <a:endParaRPr lang="es-SV" sz="2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7718" t="23940" r="13622" b="15581"/>
          <a:stretch/>
        </p:blipFill>
        <p:spPr>
          <a:xfrm>
            <a:off x="179512" y="188640"/>
            <a:ext cx="8789476" cy="576064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39552" y="5877272"/>
            <a:ext cx="767591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i="1" dirty="0">
                <a:latin typeface="Arial" panose="020B0604020202020204" pitchFamily="34" charset="0"/>
                <a:ea typeface="Calibri" panose="020F0502020204030204" pitchFamily="34" charset="0"/>
              </a:rPr>
              <a:t>“</a:t>
            </a:r>
            <a:r>
              <a:rPr lang="es-SV" sz="2400" b="1" dirty="0"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Por tanto, amados míos, huid de la idolatría</a:t>
            </a:r>
            <a:r>
              <a:rPr lang="es-ES" sz="2400" b="1" i="1" dirty="0">
                <a:latin typeface="Arial" panose="020B0604020202020204" pitchFamily="34" charset="0"/>
                <a:ea typeface="Calibri" panose="020F0502020204030204" pitchFamily="34" charset="0"/>
              </a:rPr>
              <a:t>” </a:t>
            </a:r>
            <a:endParaRPr lang="es-ES" sz="2400" b="1" i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s-ES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1ª </a:t>
            </a:r>
            <a:r>
              <a:rPr lang="es-ES" b="1" i="1" dirty="0">
                <a:latin typeface="Arial" panose="020B0604020202020204" pitchFamily="34" charset="0"/>
                <a:ea typeface="Calibri" panose="020F0502020204030204" pitchFamily="34" charset="0"/>
              </a:rPr>
              <a:t>Corintios 10.14</a:t>
            </a:r>
            <a:endParaRPr lang="es-SV" b="1" dirty="0"/>
          </a:p>
        </p:txBody>
      </p:sp>
    </p:spTree>
    <p:extLst>
      <p:ext uri="{BB962C8B-B14F-4D97-AF65-F5344CB8AC3E}">
        <p14:creationId xmlns:p14="http://schemas.microsoft.com/office/powerpoint/2010/main" val="31398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7549470" cy="345638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07476" y="404664"/>
            <a:ext cx="60612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LA AVARICIA ES IDOLATRÍA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23528" y="5067740"/>
            <a:ext cx="84969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000" dirty="0">
                <a:latin typeface="Georgia" panose="02040502050405020303" pitchFamily="18" charset="0"/>
              </a:rPr>
              <a:t>Haced morir, pues, lo terrenal en vosotros: fornicación, impureza, pasiones desordenadas, malos deseos y avaricia, que es idolatría; </a:t>
            </a:r>
            <a:r>
              <a:rPr lang="es-SV" sz="2000" dirty="0" smtClean="0">
                <a:latin typeface="Georgia" panose="02040502050405020303" pitchFamily="18" charset="0"/>
              </a:rPr>
              <a:t>cosas </a:t>
            </a:r>
            <a:r>
              <a:rPr lang="es-SV" sz="2000" dirty="0">
                <a:latin typeface="Georgia" panose="02040502050405020303" pitchFamily="18" charset="0"/>
              </a:rPr>
              <a:t>por las cuales la ira de Dios viene sobre los hijos de </a:t>
            </a:r>
            <a:r>
              <a:rPr lang="es-SV" sz="2000" dirty="0" smtClean="0">
                <a:latin typeface="Georgia" panose="02040502050405020303" pitchFamily="18" charset="0"/>
              </a:rPr>
              <a:t>desobediencia.</a:t>
            </a:r>
          </a:p>
          <a:p>
            <a:r>
              <a:rPr lang="es-SV" sz="2000" smtClean="0">
                <a:latin typeface="Georgia" panose="02040502050405020303" pitchFamily="18" charset="0"/>
              </a:rPr>
              <a:t>COLOSENSES 3.5-6</a:t>
            </a:r>
            <a:endParaRPr lang="es-SV" sz="2000" dirty="0"/>
          </a:p>
        </p:txBody>
      </p:sp>
    </p:spTree>
    <p:extLst>
      <p:ext uri="{BB962C8B-B14F-4D97-AF65-F5344CB8AC3E}">
        <p14:creationId xmlns:p14="http://schemas.microsoft.com/office/powerpoint/2010/main" val="709485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36601" y="260648"/>
            <a:ext cx="41392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CONCEPTO CLAVE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51520" y="1340768"/>
            <a:ext cx="446449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s-SV" b="1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¿Qué digo, pues? ¿Que el ídolo es algo, o que sea algo lo que se sacrifica a los ídolos? Antes digo que lo que los gentiles sacrifican, a los demonios lo sacrifican, y no a Dios; y no quiero que vosotros os hagáis partícipes con los demonios.  No podéis beber la copa del Señor, y la  copa de los demonios; no podéis participar de la mesa del Señor, y de la mesa de los demonios</a:t>
            </a:r>
            <a:r>
              <a:rPr lang="es-SV" b="1" i="1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    </a:t>
            </a:r>
            <a:r>
              <a:rPr lang="es-SV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1ª Corintios 10.19 – 21 </a:t>
            </a:r>
            <a:endParaRPr lang="es-SV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4744"/>
            <a:ext cx="3810000" cy="41021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13038" y="5632844"/>
            <a:ext cx="71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i="1" dirty="0">
                <a:latin typeface="Arial" panose="020B0604020202020204" pitchFamily="34" charset="0"/>
                <a:ea typeface="Calibri" panose="020F0502020204030204" pitchFamily="34" charset="0"/>
              </a:rPr>
              <a:t>“</a:t>
            </a:r>
            <a:r>
              <a:rPr lang="es-SV" sz="2000" b="1" dirty="0"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Por tanto, amados míos, huid de la idolatría</a:t>
            </a:r>
            <a:r>
              <a:rPr lang="es-ES" sz="2000" b="1" i="1" dirty="0">
                <a:latin typeface="Arial" panose="020B0604020202020204" pitchFamily="34" charset="0"/>
                <a:ea typeface="Calibri" panose="020F0502020204030204" pitchFamily="34" charset="0"/>
              </a:rPr>
              <a:t>” </a:t>
            </a:r>
            <a:endParaRPr lang="es-ES" sz="2000" b="1" i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s-ES" sz="1600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1ª </a:t>
            </a:r>
            <a:r>
              <a:rPr lang="es-ES" sz="1600" b="1" i="1" dirty="0">
                <a:latin typeface="Arial" panose="020B0604020202020204" pitchFamily="34" charset="0"/>
                <a:ea typeface="Calibri" panose="020F0502020204030204" pitchFamily="34" charset="0"/>
              </a:rPr>
              <a:t>Corintios 10.14</a:t>
            </a:r>
            <a:endParaRPr lang="es-SV" sz="1600" b="1" dirty="0"/>
          </a:p>
        </p:txBody>
      </p:sp>
    </p:spTree>
    <p:extLst>
      <p:ext uri="{BB962C8B-B14F-4D97-AF65-F5344CB8AC3E}">
        <p14:creationId xmlns:p14="http://schemas.microsoft.com/office/powerpoint/2010/main" val="7623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30004" y="260648"/>
            <a:ext cx="43524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INTRODUCCIÓN</a:t>
            </a:r>
            <a:endParaRPr lang="es-E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83568" y="1340768"/>
            <a:ext cx="7992888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SV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Se define como una práctica </a:t>
            </a:r>
            <a:r>
              <a:rPr lang="es-SV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religiosa en </a:t>
            </a:r>
            <a:r>
              <a:rPr lang="es-SV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la que se rinde culto a un ídolo. </a:t>
            </a:r>
            <a:r>
              <a:rPr lang="es-SV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Es Amor </a:t>
            </a:r>
            <a:r>
              <a:rPr lang="es-SV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y admiración excesivos que se sienten por </a:t>
            </a:r>
            <a:r>
              <a:rPr lang="es-SV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 una </a:t>
            </a:r>
            <a:r>
              <a:rPr lang="es-SV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persona o por una cosa. </a:t>
            </a:r>
            <a:r>
              <a:rPr lang="es-SV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 La </a:t>
            </a:r>
            <a:r>
              <a:rPr lang="es-SV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idolatría, es un acto de adoración </a:t>
            </a:r>
            <a:r>
              <a:rPr lang="es-SV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a </a:t>
            </a:r>
            <a:r>
              <a:rPr lang="es-SV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un objeto o sujeto que sustituye a Dios. 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13038" y="5632844"/>
            <a:ext cx="71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i="1" dirty="0">
                <a:latin typeface="Arial" panose="020B0604020202020204" pitchFamily="34" charset="0"/>
                <a:ea typeface="Calibri" panose="020F0502020204030204" pitchFamily="34" charset="0"/>
              </a:rPr>
              <a:t>“</a:t>
            </a:r>
            <a:r>
              <a:rPr lang="es-SV" sz="2000" b="1" dirty="0"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Por tanto, amados míos, huid de la idolatría</a:t>
            </a:r>
            <a:r>
              <a:rPr lang="es-ES" sz="2000" b="1" i="1" dirty="0">
                <a:latin typeface="Arial" panose="020B0604020202020204" pitchFamily="34" charset="0"/>
                <a:ea typeface="Calibri" panose="020F0502020204030204" pitchFamily="34" charset="0"/>
              </a:rPr>
              <a:t>” </a:t>
            </a:r>
            <a:endParaRPr lang="es-ES" sz="2000" b="1" i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s-ES" sz="1600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1ª </a:t>
            </a:r>
            <a:r>
              <a:rPr lang="es-ES" sz="1600" b="1" i="1" dirty="0">
                <a:latin typeface="Arial" panose="020B0604020202020204" pitchFamily="34" charset="0"/>
                <a:ea typeface="Calibri" panose="020F0502020204030204" pitchFamily="34" charset="0"/>
              </a:rPr>
              <a:t>Corintios 10.14</a:t>
            </a:r>
            <a:endParaRPr lang="es-SV" sz="1600" b="1" dirty="0"/>
          </a:p>
        </p:txBody>
      </p:sp>
    </p:spTree>
    <p:extLst>
      <p:ext uri="{BB962C8B-B14F-4D97-AF65-F5344CB8AC3E}">
        <p14:creationId xmlns:p14="http://schemas.microsoft.com/office/powerpoint/2010/main" val="358187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30004" y="260648"/>
            <a:ext cx="43524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INTRODUCCIÓN</a:t>
            </a:r>
            <a:endParaRPr lang="es-E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95536" y="1340768"/>
            <a:ext cx="532859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SV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El sujeto puede ser una persona, como es el caso de la costumbre primitiva de adorar como a un dios al líder, al Faraón o al César.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13038" y="5632844"/>
            <a:ext cx="71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i="1" dirty="0">
                <a:latin typeface="Arial" panose="020B0604020202020204" pitchFamily="34" charset="0"/>
                <a:ea typeface="Calibri" panose="020F0502020204030204" pitchFamily="34" charset="0"/>
              </a:rPr>
              <a:t>“</a:t>
            </a:r>
            <a:r>
              <a:rPr lang="es-SV" sz="2000" b="1" dirty="0"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Por tanto, amados míos, huid de la idolatría</a:t>
            </a:r>
            <a:r>
              <a:rPr lang="es-ES" sz="2000" b="1" i="1" dirty="0">
                <a:latin typeface="Arial" panose="020B0604020202020204" pitchFamily="34" charset="0"/>
                <a:ea typeface="Calibri" panose="020F0502020204030204" pitchFamily="34" charset="0"/>
              </a:rPr>
              <a:t>” </a:t>
            </a:r>
            <a:endParaRPr lang="es-ES" sz="2000" b="1" i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s-ES" sz="1600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1ª </a:t>
            </a:r>
            <a:r>
              <a:rPr lang="es-ES" sz="1600" b="1" i="1" dirty="0">
                <a:latin typeface="Arial" panose="020B0604020202020204" pitchFamily="34" charset="0"/>
                <a:ea typeface="Calibri" panose="020F0502020204030204" pitchFamily="34" charset="0"/>
              </a:rPr>
              <a:t>Corintios 10.14</a:t>
            </a:r>
            <a:endParaRPr lang="es-SV" sz="16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512" y="1657594"/>
            <a:ext cx="1789784" cy="20517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12" y="1657594"/>
            <a:ext cx="1760116" cy="20517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736" y="3742357"/>
            <a:ext cx="3542192" cy="194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7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30004" y="260648"/>
            <a:ext cx="43524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INTRODUCCIÓN</a:t>
            </a:r>
            <a:endParaRPr lang="es-E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47531" y="1030089"/>
            <a:ext cx="4753280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SV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El objeto puede ser un animal, o un astro como el sol o la luna, o un lugar especial como una roca o árbol frondoso, o una obra de mano de hombre, como las estatuas y pinturas.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940152" y="5327438"/>
            <a:ext cx="32314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i="1" dirty="0">
                <a:latin typeface="Arial" panose="020B0604020202020204" pitchFamily="34" charset="0"/>
                <a:ea typeface="Calibri" panose="020F0502020204030204" pitchFamily="34" charset="0"/>
              </a:rPr>
              <a:t>“</a:t>
            </a:r>
            <a:r>
              <a:rPr lang="es-SV" sz="2000" b="1" dirty="0"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Por tanto, amados míos, huid de la idolatría</a:t>
            </a:r>
            <a:r>
              <a:rPr lang="es-ES" sz="2000" b="1" i="1" dirty="0">
                <a:latin typeface="Arial" panose="020B0604020202020204" pitchFamily="34" charset="0"/>
                <a:ea typeface="Calibri" panose="020F0502020204030204" pitchFamily="34" charset="0"/>
              </a:rPr>
              <a:t>” </a:t>
            </a:r>
            <a:endParaRPr lang="es-ES" sz="2000" b="1" i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s-ES" sz="1600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1ª </a:t>
            </a:r>
            <a:r>
              <a:rPr lang="es-ES" sz="1600" b="1" i="1" dirty="0">
                <a:latin typeface="Arial" panose="020B0604020202020204" pitchFamily="34" charset="0"/>
                <a:ea typeface="Calibri" panose="020F0502020204030204" pitchFamily="34" charset="0"/>
              </a:rPr>
              <a:t>Corintios 10.14</a:t>
            </a:r>
            <a:endParaRPr lang="es-SV" sz="16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" t="27904" r="51185" b="12122"/>
          <a:stretch/>
        </p:blipFill>
        <p:spPr>
          <a:xfrm>
            <a:off x="5147868" y="1195664"/>
            <a:ext cx="1838160" cy="188784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982791" y="1327613"/>
            <a:ext cx="20333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Figura religiosa del dios ANUBIS en la mitología egipcia</a:t>
            </a:r>
            <a:endParaRPr lang="es-SV" sz="1400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1" t="18923" r="31657" b="34088"/>
          <a:stretch/>
        </p:blipFill>
        <p:spPr>
          <a:xfrm>
            <a:off x="5147868" y="3162656"/>
            <a:ext cx="1895348" cy="189534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7093662" y="3256428"/>
            <a:ext cx="20333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Figura religiosa del dios ALÁ en la mitología musulmana</a:t>
            </a:r>
            <a:endParaRPr lang="es-SV" sz="1400" b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31" y="5061962"/>
            <a:ext cx="2914190" cy="164037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20" y="5061962"/>
            <a:ext cx="1266263" cy="168643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185" y="5058004"/>
            <a:ext cx="1820061" cy="164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30004" y="260648"/>
            <a:ext cx="43524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INTRODUCCIÓN</a:t>
            </a:r>
            <a:endParaRPr lang="es-E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39552" y="1341614"/>
            <a:ext cx="813690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SV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La idolatría consiste </a:t>
            </a:r>
            <a:r>
              <a:rPr lang="es-SV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en atribuir divinidad a esas cosas en sí mismas, nombrándolas dioses o diosas. Pero también es idolatría  la adoración de una representación de la divinidad, aun cuando se diga que es la de Dios </a:t>
            </a:r>
            <a:r>
              <a:rPr lang="es-SV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mismo.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9552" y="5877272"/>
            <a:ext cx="767591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i="1" dirty="0">
                <a:latin typeface="Arial" panose="020B0604020202020204" pitchFamily="34" charset="0"/>
                <a:ea typeface="Calibri" panose="020F0502020204030204" pitchFamily="34" charset="0"/>
              </a:rPr>
              <a:t>“</a:t>
            </a:r>
            <a:r>
              <a:rPr lang="es-SV" sz="2400" b="1" dirty="0"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Por tanto, amados míos, huid de la idolatría</a:t>
            </a:r>
            <a:r>
              <a:rPr lang="es-ES" sz="2400" b="1" i="1" dirty="0">
                <a:latin typeface="Arial" panose="020B0604020202020204" pitchFamily="34" charset="0"/>
                <a:ea typeface="Calibri" panose="020F0502020204030204" pitchFamily="34" charset="0"/>
              </a:rPr>
              <a:t>” </a:t>
            </a:r>
            <a:endParaRPr lang="es-ES" sz="2400" b="1" i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s-ES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1ª </a:t>
            </a:r>
            <a:r>
              <a:rPr lang="es-ES" b="1" i="1" dirty="0">
                <a:latin typeface="Arial" panose="020B0604020202020204" pitchFamily="34" charset="0"/>
                <a:ea typeface="Calibri" panose="020F0502020204030204" pitchFamily="34" charset="0"/>
              </a:rPr>
              <a:t>Corintios 10.14</a:t>
            </a:r>
            <a:endParaRPr lang="es-SV" b="1" dirty="0"/>
          </a:p>
        </p:txBody>
      </p:sp>
    </p:spTree>
    <p:extLst>
      <p:ext uri="{BB962C8B-B14F-4D97-AF65-F5344CB8AC3E}">
        <p14:creationId xmlns:p14="http://schemas.microsoft.com/office/powerpoint/2010/main" val="23324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30004" y="260648"/>
            <a:ext cx="43524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INTRODUCCIÓN</a:t>
            </a:r>
            <a:endParaRPr lang="es-E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39552" y="1341614"/>
            <a:ext cx="4896544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SV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El que se busca o se fabrica un ídolo para adorarle u honrarle con gloria que solo le corresponde a Dios, el tal o la tal, aborrece al Dios vivo y verdadero.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9552" y="5877272"/>
            <a:ext cx="767591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i="1" dirty="0">
                <a:latin typeface="Arial" panose="020B0604020202020204" pitchFamily="34" charset="0"/>
                <a:ea typeface="Calibri" panose="020F0502020204030204" pitchFamily="34" charset="0"/>
              </a:rPr>
              <a:t>“</a:t>
            </a:r>
            <a:r>
              <a:rPr lang="es-SV" sz="2400" b="1" dirty="0"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Por tanto, amados míos, huid de la idolatría</a:t>
            </a:r>
            <a:r>
              <a:rPr lang="es-ES" sz="2400" b="1" i="1" dirty="0">
                <a:latin typeface="Arial" panose="020B0604020202020204" pitchFamily="34" charset="0"/>
                <a:ea typeface="Calibri" panose="020F0502020204030204" pitchFamily="34" charset="0"/>
              </a:rPr>
              <a:t>” </a:t>
            </a:r>
            <a:endParaRPr lang="es-ES" sz="2400" b="1" i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s-ES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1ª </a:t>
            </a:r>
            <a:r>
              <a:rPr lang="es-ES" b="1" i="1" dirty="0">
                <a:latin typeface="Arial" panose="020B0604020202020204" pitchFamily="34" charset="0"/>
                <a:ea typeface="Calibri" panose="020F0502020204030204" pitchFamily="34" charset="0"/>
              </a:rPr>
              <a:t>Corintios 10.14</a:t>
            </a:r>
            <a:endParaRPr lang="es-SV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63115"/>
            <a:ext cx="3444713" cy="394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30004" y="260648"/>
            <a:ext cx="43524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INTRODUCCIÓN</a:t>
            </a:r>
            <a:endParaRPr lang="es-E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9552" y="5877272"/>
            <a:ext cx="767591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i="1" dirty="0">
                <a:latin typeface="Arial" panose="020B0604020202020204" pitchFamily="34" charset="0"/>
                <a:ea typeface="Calibri" panose="020F0502020204030204" pitchFamily="34" charset="0"/>
              </a:rPr>
              <a:t>“</a:t>
            </a:r>
            <a:r>
              <a:rPr lang="es-SV" sz="2400" b="1" dirty="0"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Por tanto, amados míos, huid de la idolatría</a:t>
            </a:r>
            <a:r>
              <a:rPr lang="es-ES" sz="2400" b="1" i="1" dirty="0">
                <a:latin typeface="Arial" panose="020B0604020202020204" pitchFamily="34" charset="0"/>
                <a:ea typeface="Calibri" panose="020F0502020204030204" pitchFamily="34" charset="0"/>
              </a:rPr>
              <a:t>” </a:t>
            </a:r>
            <a:endParaRPr lang="es-ES" sz="2400" b="1" i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s-ES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1ª </a:t>
            </a:r>
            <a:r>
              <a:rPr lang="es-ES" b="1" i="1" dirty="0">
                <a:latin typeface="Arial" panose="020B0604020202020204" pitchFamily="34" charset="0"/>
                <a:ea typeface="Calibri" panose="020F0502020204030204" pitchFamily="34" charset="0"/>
              </a:rPr>
              <a:t>Corintios 10.14</a:t>
            </a:r>
            <a:endParaRPr lang="es-SV" b="1" dirty="0"/>
          </a:p>
        </p:txBody>
      </p:sp>
      <p:sp>
        <p:nvSpPr>
          <p:cNvPr id="3" name="Rectángulo 2"/>
          <p:cNvSpPr/>
          <p:nvPr/>
        </p:nvSpPr>
        <p:spPr>
          <a:xfrm>
            <a:off x="378903" y="2378769"/>
            <a:ext cx="44143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400" dirty="0" smtClean="0">
                <a:latin typeface="Georgia" panose="02040502050405020303" pitchFamily="18" charset="0"/>
              </a:rPr>
              <a:t>“Y </a:t>
            </a:r>
            <a:r>
              <a:rPr lang="es-SV" sz="2400" dirty="0">
                <a:latin typeface="Georgia" panose="02040502050405020303" pitchFamily="18" charset="0"/>
              </a:rPr>
              <a:t>dijo Josué a todo el pueblo: Así dice Jehová, Dios de Israel: Vuestros padres habitaron antiguamente al otro lado del río, esto es, Taré, padre de Abraham y de </a:t>
            </a:r>
            <a:r>
              <a:rPr lang="es-SV" sz="2400" dirty="0" err="1">
                <a:latin typeface="Georgia" panose="02040502050405020303" pitchFamily="18" charset="0"/>
              </a:rPr>
              <a:t>Nacor</a:t>
            </a:r>
            <a:r>
              <a:rPr lang="es-SV" sz="2400" dirty="0">
                <a:latin typeface="Georgia" panose="02040502050405020303" pitchFamily="18" charset="0"/>
              </a:rPr>
              <a:t>; y servían a dioses </a:t>
            </a:r>
            <a:r>
              <a:rPr lang="es-SV" sz="2400" dirty="0" smtClean="0">
                <a:latin typeface="Georgia" panose="02040502050405020303" pitchFamily="18" charset="0"/>
              </a:rPr>
              <a:t>extraños” </a:t>
            </a:r>
            <a:r>
              <a:rPr lang="es-SV" sz="24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Josué 24.2</a:t>
            </a:r>
            <a:endParaRPr lang="es-SV" sz="2400" b="1" dirty="0">
              <a:solidFill>
                <a:srgbClr val="FFFF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95536" y="896829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800" b="1" dirty="0" smtClean="0">
                <a:latin typeface="Arial Narrow" panose="020B0606020202030204" pitchFamily="34" charset="0"/>
              </a:rPr>
              <a:t>Sabemos </a:t>
            </a:r>
            <a:r>
              <a:rPr lang="es-SV" sz="2800" b="1" dirty="0">
                <a:latin typeface="Arial Narrow" panose="020B0606020202030204" pitchFamily="34" charset="0"/>
              </a:rPr>
              <a:t>que los antecesores directos de Abraham adoraban, en lugar de a Jehová, a dioses extraños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220072" y="2378769"/>
            <a:ext cx="3729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400" dirty="0">
                <a:latin typeface="Georgia" panose="02040502050405020303" pitchFamily="18" charset="0"/>
              </a:rPr>
              <a:t>Además su tierra está llena de ídolos, y se han arrodillado ante la obra de sus manos y ante lo que fabricaron sus </a:t>
            </a:r>
            <a:r>
              <a:rPr lang="es-SV" sz="2400" dirty="0" smtClean="0">
                <a:latin typeface="Georgia" panose="02040502050405020303" pitchFamily="18" charset="0"/>
              </a:rPr>
              <a:t>dedos.</a:t>
            </a:r>
          </a:p>
          <a:p>
            <a:r>
              <a:rPr lang="es-SV" sz="24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Isaías 2.8</a:t>
            </a:r>
          </a:p>
        </p:txBody>
      </p:sp>
    </p:spTree>
    <p:extLst>
      <p:ext uri="{BB962C8B-B14F-4D97-AF65-F5344CB8AC3E}">
        <p14:creationId xmlns:p14="http://schemas.microsoft.com/office/powerpoint/2010/main" val="2390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36574" y="260648"/>
            <a:ext cx="67393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LA IDOLATRÍA EN ISRAEL</a:t>
            </a:r>
            <a:endParaRPr lang="es-E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95536" y="896829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400" b="1" dirty="0" smtClean="0">
                <a:latin typeface="Arial Narrow" panose="020B0606020202030204" pitchFamily="34" charset="0"/>
              </a:rPr>
              <a:t>Se consideraba </a:t>
            </a:r>
            <a:r>
              <a:rPr lang="es-SV" sz="2400" b="1" dirty="0">
                <a:latin typeface="Arial Narrow" panose="020B0606020202030204" pitchFamily="34" charset="0"/>
              </a:rPr>
              <a:t>liberado de la idolatría  por la revelación de Dios Moisés les advertía que no debían </a:t>
            </a:r>
            <a:r>
              <a:rPr lang="es-SV" sz="2400" b="1" dirty="0" smtClean="0">
                <a:latin typeface="Arial Narrow" panose="020B0606020202030204" pitchFamily="34" charset="0"/>
              </a:rPr>
              <a:t>confeccionar:</a:t>
            </a:r>
            <a:endParaRPr lang="es-SV" sz="2400" b="1" dirty="0"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9512" y="1916832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800" b="1" dirty="0" smtClean="0">
                <a:latin typeface="Arial Narrow" panose="020B0606020202030204" pitchFamily="34" charset="0"/>
              </a:rPr>
              <a:t>Para que </a:t>
            </a:r>
            <a:r>
              <a:rPr lang="es-SV" sz="2800" b="1" dirty="0">
                <a:latin typeface="Arial Narrow" panose="020B0606020202030204" pitchFamily="34" charset="0"/>
              </a:rPr>
              <a:t>no os corrompáis y hagáis para vosotros escultura</a:t>
            </a:r>
            <a:r>
              <a:rPr lang="es-SV" sz="2800" b="1" dirty="0" smtClean="0">
                <a:latin typeface="Arial Narrow" panose="020B0606020202030204" pitchFamily="34" charset="0"/>
              </a:rPr>
              <a:t>, </a:t>
            </a:r>
            <a:r>
              <a:rPr lang="es-SV" sz="2800" b="1" dirty="0">
                <a:latin typeface="Arial Narrow" panose="020B0606020202030204" pitchFamily="34" charset="0"/>
              </a:rPr>
              <a:t>imagen de figura alguna, efigie de varón o hembra, </a:t>
            </a:r>
            <a:r>
              <a:rPr lang="es-SV" sz="2800" b="1" dirty="0" smtClean="0">
                <a:latin typeface="Arial Narrow" panose="020B0606020202030204" pitchFamily="34" charset="0"/>
              </a:rPr>
              <a:t>figura </a:t>
            </a:r>
            <a:r>
              <a:rPr lang="es-SV" sz="2800" b="1" dirty="0">
                <a:latin typeface="Arial Narrow" panose="020B0606020202030204" pitchFamily="34" charset="0"/>
              </a:rPr>
              <a:t>de animal alguno que está en la tierra, figura de ave alguna alada que vuele por el aire, </a:t>
            </a:r>
            <a:r>
              <a:rPr lang="es-SV" sz="2800" b="1" dirty="0" smtClean="0">
                <a:latin typeface="Arial Narrow" panose="020B0606020202030204" pitchFamily="34" charset="0"/>
              </a:rPr>
              <a:t>figura </a:t>
            </a:r>
            <a:r>
              <a:rPr lang="es-SV" sz="2800" b="1" dirty="0">
                <a:latin typeface="Arial Narrow" panose="020B0606020202030204" pitchFamily="34" charset="0"/>
              </a:rPr>
              <a:t>de ningún animal que se arrastre sobre la tierra, figura de pez alguno que haya en el agua debajo de la tierra. </a:t>
            </a:r>
            <a:r>
              <a:rPr lang="es-SV" sz="2800" b="1" dirty="0" smtClean="0">
                <a:latin typeface="Arial Narrow" panose="020B0606020202030204" pitchFamily="34" charset="0"/>
              </a:rPr>
              <a:t>No </a:t>
            </a:r>
            <a:r>
              <a:rPr lang="es-SV" sz="2800" b="1" dirty="0">
                <a:latin typeface="Arial Narrow" panose="020B0606020202030204" pitchFamily="34" charset="0"/>
              </a:rPr>
              <a:t>sea que alces tus ojos al cielo, y viendo el sol y la luna y las estrellas, y todo el ejército del cielo, seas impulsado, y te inclines a ellos y les sirvas; porque Jehová tu Dios los ha concedido a todos los pueblos debajo de todos los cielos</a:t>
            </a:r>
            <a:r>
              <a:rPr lang="es-SV" sz="2800" b="1" dirty="0" smtClean="0">
                <a:latin typeface="Arial Narrow" panose="020B0606020202030204" pitchFamily="34" charset="0"/>
              </a:rPr>
              <a:t>. </a:t>
            </a:r>
            <a:r>
              <a:rPr lang="es-SV" sz="28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Deuteronomio 4.16-19</a:t>
            </a:r>
            <a:endParaRPr lang="es-SV" sz="2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8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ated_timer_on_textured_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BF0A564-E5BC-438E-8083-23BBF343C6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Temporizador animado en fondo texturado</Template>
  <TotalTime>0</TotalTime>
  <Words>1151</Words>
  <Application>Microsoft Office PowerPoint</Application>
  <PresentationFormat>Presentación en pantalla (4:3)</PresentationFormat>
  <Paragraphs>66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Berlin Sans FB Demi</vt:lpstr>
      <vt:lpstr>Calibri</vt:lpstr>
      <vt:lpstr>Georgia</vt:lpstr>
      <vt:lpstr>Times New Roman</vt:lpstr>
      <vt:lpstr>Tw Cen MT Condensed Extra Bold</vt:lpstr>
      <vt:lpstr>Animated_timer_on_textured_background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2016-03-12T04:12:19Z</dcterms:created>
  <dcterms:modified xsi:type="dcterms:W3CDTF">2016-04-16T20:04:00Z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TC024245009991</vt:lpwstr>
  </property>
</Properties>
</file>