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Lst>
  <p:notesMasterIdLst>
    <p:notesMasterId r:id="rId2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30762" autoAdjust="0"/>
  </p:normalViewPr>
  <p:slideViewPr>
    <p:cSldViewPr>
      <p:cViewPr>
        <p:scale>
          <a:sx n="46" d="100"/>
          <a:sy n="46" d="100"/>
        </p:scale>
        <p:origin x="122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D5D77-B9F2-4108-AC6D-823E7AE72829}" type="datetimeFigureOut">
              <a:rPr lang="en-US" smtClean="0"/>
              <a:t>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3E59A-571A-4889-81C5-AB243F1CCCA9}" type="slidenum">
              <a:rPr lang="en-US" smtClean="0"/>
              <a:t>‹Nº›</a:t>
            </a:fld>
            <a:endParaRPr lang="en-US"/>
          </a:p>
        </p:txBody>
      </p:sp>
    </p:spTree>
    <p:extLst>
      <p:ext uri="{BB962C8B-B14F-4D97-AF65-F5344CB8AC3E}">
        <p14:creationId xmlns:p14="http://schemas.microsoft.com/office/powerpoint/2010/main" val="305291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4729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74842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22263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32949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272185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91284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949566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860417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33428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17450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07059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1/8/2016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270192576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76184" y="2276872"/>
            <a:ext cx="8188304" cy="3600400"/>
          </a:xfrm>
        </p:spPr>
        <p:txBody>
          <a:bodyPr>
            <a:noAutofit/>
          </a:bodyPr>
          <a:lstStyle/>
          <a:p>
            <a:pPr marL="342900" lvl="0" indent="-342900" algn="l">
              <a:lnSpc>
                <a:spcPct val="115000"/>
              </a:lnSpc>
              <a:spcAft>
                <a:spcPts val="0"/>
              </a:spcAft>
              <a:buFont typeface="+mj-lt"/>
              <a:buAutoNum type="arabicPeriod"/>
            </a:pPr>
            <a:r>
              <a:rPr lang="es-SV" sz="2400" i="1" dirty="0">
                <a:latin typeface="Arial" panose="020B0604020202020204" pitchFamily="34" charset="0"/>
                <a:ea typeface="Calibri" panose="020F0502020204030204" pitchFamily="34" charset="0"/>
                <a:cs typeface="Times New Roman" panose="02020603050405020304" pitchFamily="18" charset="0"/>
              </a:rPr>
              <a:t>Definir la trinidad cristiana como una de las doctrinas fundamentales de la iglesia.</a:t>
            </a:r>
            <a:endParaRPr lang="es-SV"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rabicPeriod"/>
            </a:pPr>
            <a:r>
              <a:rPr lang="es-SV" sz="2400" i="1" dirty="0">
                <a:latin typeface="Arial" panose="020B0604020202020204" pitchFamily="34" charset="0"/>
                <a:ea typeface="Calibri" panose="020F0502020204030204" pitchFamily="34" charset="0"/>
                <a:cs typeface="Times New Roman" panose="02020603050405020304" pitchFamily="18" charset="0"/>
              </a:rPr>
              <a:t>Comprender que tanto el Antiguo Testamento como el Nuevo Testamento contienen la trinidad.</a:t>
            </a:r>
            <a:endParaRPr lang="es-SV"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rabicPeriod"/>
            </a:pPr>
            <a:r>
              <a:rPr lang="es-SV" sz="2400" i="1" dirty="0">
                <a:latin typeface="Arial" panose="020B0604020202020204" pitchFamily="34" charset="0"/>
                <a:ea typeface="Calibri" panose="020F0502020204030204" pitchFamily="34" charset="0"/>
                <a:cs typeface="Times New Roman" panose="02020603050405020304" pitchFamily="18" charset="0"/>
              </a:rPr>
              <a:t>Identificar las distintas características del Padre, Hijo y Espíritu Santo mostrados en La Biblia.</a:t>
            </a:r>
            <a:endParaRPr lang="es-SV"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mj-lt"/>
              <a:buAutoNum type="arabicPeriod"/>
            </a:pPr>
            <a:r>
              <a:rPr lang="es-SV" sz="2400" i="1" dirty="0">
                <a:latin typeface="Arial" panose="020B0604020202020204" pitchFamily="34" charset="0"/>
                <a:ea typeface="Calibri" panose="020F0502020204030204" pitchFamily="34" charset="0"/>
                <a:cs typeface="Times New Roman" panose="02020603050405020304" pitchFamily="18" charset="0"/>
              </a:rPr>
              <a:t>Agradecer a Dios por permitirnos conocerle, amarle y esperarle hasta los días de la eternidad.</a:t>
            </a:r>
            <a:endParaRPr lang="es-SV" sz="2400" dirty="0">
              <a:latin typeface="Calibri" panose="020F0502020204030204" pitchFamily="34" charset="0"/>
              <a:ea typeface="Calibri" panose="020F0502020204030204" pitchFamily="34" charset="0"/>
              <a:cs typeface="Times New Roman" panose="02020603050405020304" pitchFamily="18" charset="0"/>
            </a:endParaRPr>
          </a:p>
          <a:p>
            <a:pPr algn="l"/>
            <a:endParaRPr lang="es-SV" sz="2400" dirty="0"/>
          </a:p>
        </p:txBody>
      </p:sp>
      <p:sp>
        <p:nvSpPr>
          <p:cNvPr id="6" name="Rectángulo 5"/>
          <p:cNvSpPr/>
          <p:nvPr/>
        </p:nvSpPr>
        <p:spPr>
          <a:xfrm>
            <a:off x="513721" y="376099"/>
            <a:ext cx="8177623" cy="1754326"/>
          </a:xfrm>
          <a:prstGeom prst="rect">
            <a:avLst/>
          </a:prstGeom>
          <a:noFill/>
        </p:spPr>
        <p:txBody>
          <a:bodyPr wrap="none" lIns="91440" tIns="45720" rIns="91440" bIns="45720">
            <a:spAutoFit/>
          </a:bodyPr>
          <a:lstStyle/>
          <a:p>
            <a:pPr algn="ctr"/>
            <a:r>
              <a:rPr lang="es-E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badi MT Condensed Extra Bold" panose="020B0A06030101010103" pitchFamily="34" charset="0"/>
              </a:rPr>
              <a:t>LA DOCTRINA DE LA TRINIDAD</a:t>
            </a:r>
          </a:p>
          <a:p>
            <a:pPr algn="ctr"/>
            <a:r>
              <a:rPr lang="es-ES" sz="5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badi MT Condensed Extra Bold" panose="020B0A06030101010103" pitchFamily="34" charset="0"/>
              </a:rPr>
              <a:t>CRISTIANA</a:t>
            </a:r>
            <a:endParaRPr lang="es-ES"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badi MT Condensed Extra Bold" panose="020B0A06030101010103" pitchFamily="34" charset="0"/>
            </a:endParaRPr>
          </a:p>
        </p:txBody>
      </p:sp>
    </p:spTree>
    <p:extLst>
      <p:ext uri="{BB962C8B-B14F-4D97-AF65-F5344CB8AC3E}">
        <p14:creationId xmlns:p14="http://schemas.microsoft.com/office/powerpoint/2010/main" val="1672800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 modo de contraste debemos recordar que el Antiguo Testamento fue escrito antes de que se hubiese dado a conocer con claridad la revelación de la doctrina de la Trinidad, y el Nuevo Testamento después de ella.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Nuevo Testamento la encontramos particularmente en la encarnación de Dios Hijo, y en el derramamiento del Espíritu Santo. Pero por tenue que sea la luz en la antigua dispensación, el Padre, el Hijo y el Espíritu del Nuevo Testamento son los mismos que los del Antiguo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Testamento.</a:t>
            </a:r>
          </a:p>
          <a:p>
            <a:pPr algn="l">
              <a:lnSpc>
                <a:spcPct val="107000"/>
              </a:lnSpc>
              <a:spcAft>
                <a:spcPts val="800"/>
              </a:spcAft>
            </a:pPr>
            <a:r>
              <a:rPr lang="es-SV" sz="1600" dirty="0" smtClean="0">
                <a:solidFill>
                  <a:schemeClr val="accent5">
                    <a:lumMod val="20000"/>
                    <a:lumOff val="80000"/>
                  </a:schemeClr>
                </a:solidFill>
                <a:latin typeface="Arial" panose="020B0604020202020204" pitchFamily="34" charset="0"/>
                <a:cs typeface="Arial" panose="020B0604020202020204" pitchFamily="34" charset="0"/>
              </a:rPr>
              <a:t>“E </a:t>
            </a:r>
            <a:r>
              <a:rPr lang="es-SV" sz="1600" dirty="0">
                <a:solidFill>
                  <a:schemeClr val="accent5">
                    <a:lumMod val="20000"/>
                    <a:lumOff val="80000"/>
                  </a:schemeClr>
                </a:solidFill>
                <a:latin typeface="Arial" panose="020B0604020202020204" pitchFamily="34" charset="0"/>
                <a:cs typeface="Arial" panose="020B0604020202020204" pitchFamily="34" charset="0"/>
              </a:rPr>
              <a:t>indiscutiblemente, grande es el misterio de la piedad: Dios fue manifestado en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carne, Justificado </a:t>
            </a:r>
            <a:r>
              <a:rPr lang="es-SV" sz="1600" dirty="0">
                <a:solidFill>
                  <a:schemeClr val="accent5">
                    <a:lumMod val="20000"/>
                    <a:lumOff val="80000"/>
                  </a:schemeClr>
                </a:solidFill>
                <a:latin typeface="Arial" panose="020B0604020202020204" pitchFamily="34" charset="0"/>
                <a:cs typeface="Arial" panose="020B0604020202020204" pitchFamily="34" charset="0"/>
              </a:rPr>
              <a:t>en el Espíritu, Visto de los ángeles, Predicado a los gentiles, Creído en el mundo, Recibido arriba en gloria”. </a:t>
            </a:r>
            <a:r>
              <a:rPr lang="es-SV" sz="1600" b="1" dirty="0">
                <a:solidFill>
                  <a:schemeClr val="accent5">
                    <a:lumMod val="20000"/>
                    <a:lumOff val="80000"/>
                  </a:schemeClr>
                </a:solidFill>
                <a:latin typeface="Arial" panose="020B0604020202020204" pitchFamily="34" charset="0"/>
                <a:cs typeface="Arial" panose="020B0604020202020204" pitchFamily="34" charset="0"/>
              </a:rPr>
              <a:t>1ª Timoteo 3.16</a:t>
            </a:r>
          </a:p>
          <a:p>
            <a:pPr algn="l">
              <a:lnSpc>
                <a:spcPct val="107000"/>
              </a:lnSpc>
              <a:spcAft>
                <a:spcPts val="800"/>
              </a:spcAft>
            </a:pP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174394" y="376099"/>
            <a:ext cx="6856301"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a:t>
            </a: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LOS EVANGELIOS</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3195108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Puede decirse, no obstante, que como preparación para el advenimiento de Cristo, el Espíritu Santo se hizo presente en la conciencia de hombres temerosos de Dios en medida desconocida desde el cierre del ministerio profético de Malaquías.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Juan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Bautista, más especialmente, tuvo conciencia de la presencia y el llamado del Espíritu, y es posible que su predicación tuviese referencia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trinitaria, pues llamaba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al arrepentimiento para con Dios, a la fe en el Mesías venidero, y hablaba de un bautismo del Espíritu Santo,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del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cual su bautismo con agua era símbolo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Mateo_3:11</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Yo a la verdad os bautizo en agua para arrepentimiento; pero el que viene tras mí, cuyo calzado yo no soy digno de llevar, es más poderoso que yo; él os bautizará en Espíritu Santo y fuego. </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Mateo 3.11</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174394" y="376099"/>
            <a:ext cx="6856301"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LOS EVANGELIOS</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61632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marL="457200" indent="-457200">
              <a:lnSpc>
                <a:spcPct val="107000"/>
              </a:lnSpc>
              <a:spcAft>
                <a:spcPts val="800"/>
              </a:spcAft>
              <a:buAutoNum type="arabicPeriod"/>
            </a:pPr>
            <a:r>
              <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a:t>
            </a:r>
            <a:r>
              <a:rPr lang="es-SV"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anunciación. </a:t>
            </a:r>
            <a:endPar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participación de la Trinidad en la encarnación le fue revelada a María en el anuncio angelical de que el Espíritu Santo vendría sobre ella, el poder del Altísimo le haría sombra y el niño que había de nacer de ella sería llamado Hijo de Dios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Lucas_1:35</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De esta manera se dio a conocer que el Padre y el Espíritu participarían en la encarnación del Hijo</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20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Respondiendo el ángel, le dijo: El Espíritu Santo vendrá sobre ti, y el poder del Altísimo te cubrirá con su sombra; por lo cual también el Santo Ser que nacerá, será llamado Hijo de Dios</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 </a:t>
            </a:r>
            <a:r>
              <a:rPr lang="es-SV" sz="1800" b="1"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Lucas 1.35</a:t>
            </a:r>
            <a:endParaRPr lang="es-SV" sz="1800" b="1"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endParaRPr>
          </a:p>
          <a:p>
            <a:pPr algn="l">
              <a:lnSpc>
                <a:spcPct val="107000"/>
              </a:lnSpc>
              <a:spcAft>
                <a:spcPts val="800"/>
              </a:spcAft>
            </a:pP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90074" y="332656"/>
            <a:ext cx="8471935"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ÉPOCAS ESPECIALES DE LA REVELACIÓN TRINITARIA</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2178842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936014"/>
            <a:ext cx="8964488" cy="5589330"/>
          </a:xfrm>
        </p:spPr>
        <p:txBody>
          <a:bodyPr>
            <a:noAutofit/>
          </a:bodyPr>
          <a:lstStyle/>
          <a:p>
            <a:pPr>
              <a:lnSpc>
                <a:spcPct val="107000"/>
              </a:lnSpc>
              <a:spcAft>
                <a:spcPts val="800"/>
              </a:spcAft>
            </a:pPr>
            <a:r>
              <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2. El bautismo de Cristo. </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bautismo de Cristo en el Jordán se pueden distinguir las tres Personas, el Hijo que es bautizado, el Padre que habla desde el cielo en reconocimiento de su Hijo, y el Espíritu que desciende en el símbolo objetivo de la paloma. Jesús, habiendo recibido así el testimonio del Padre y del Espíritu, recibió autoridad para bautizar con el Espíritu Santo. Juan el Bautista parece haber reconocido muy pronto que el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Espiritu</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Santo vendría del Mesías, y no simplemente con él. La tercera Persona era por lo tanto el Espíritu de Dios y el Espíritu de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Cristo.</a:t>
            </a: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Y Jesús, después que fue bautizado, subió luego del agua; y he aquí los cielos le fueron abiertos, y vio al Espíritu de Dios que descendía como paloma, y venía sobre él.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Y </a:t>
            </a:r>
            <a:r>
              <a:rPr lang="es-SV" sz="1600" dirty="0">
                <a:solidFill>
                  <a:schemeClr val="accent5">
                    <a:lumMod val="20000"/>
                    <a:lumOff val="80000"/>
                  </a:schemeClr>
                </a:solidFill>
                <a:latin typeface="Arial" panose="020B0604020202020204" pitchFamily="34" charset="0"/>
                <a:cs typeface="Arial" panose="020B0604020202020204" pitchFamily="34" charset="0"/>
              </a:rPr>
              <a:t>hubo una voz de los cielos, que decía: Este es mi Hijo amado, en quien tengo complacencia</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Mt. 3.16, 17</a:t>
            </a: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90074" y="332656"/>
            <a:ext cx="8471935"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ÉPOCAS ESPECIALES DE LA REVELACIÓN TRINITARIA</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2640288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936014"/>
            <a:ext cx="8471935" cy="5589330"/>
          </a:xfrm>
        </p:spPr>
        <p:txBody>
          <a:bodyPr>
            <a:noAutofit/>
          </a:bodyPr>
          <a:lstStyle/>
          <a:p>
            <a:pPr>
              <a:lnSpc>
                <a:spcPct val="107000"/>
              </a:lnSpc>
              <a:spcAft>
                <a:spcPts val="800"/>
              </a:spcAft>
            </a:pPr>
            <a:r>
              <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3. La enseñanza de Jesús. </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enseñanza de Jesús es trinitaria en su totalidad. Habla del Padre que lo había enviado, de sí mismo como el que revela al Padre, y del Espíritu como aquel por el cual él y el Padre obran. Las interrelaciones entre Padre, Hijo y Espíritu se hacen resaltar en todas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partes. Declaró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enfáticamente: “Yo rogaré al Padre, y os dará otro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Consolador,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para que esté con vosotros para siempre: el Espíritu de verdad” (Juan_14:16-26). Se hace por lo tanto una distinción entre las tres Personas, y también una identificación. El Padre que es Dios envió al Hijo, y el Hijo que es Dios envió al Espíritu, que también es Dios. Esta es la base de la creencia cristiana en la “doble procesión” del Espíritu. </a:t>
            </a: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90074" y="332656"/>
            <a:ext cx="8471935"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ÉPOCAS ESPECIALES DE LA REVELACIÓN TRINITARIA</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1200037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936014"/>
            <a:ext cx="8471935" cy="5589330"/>
          </a:xfrm>
        </p:spPr>
        <p:txBody>
          <a:bodyPr>
            <a:noAutofit/>
          </a:bodyPr>
          <a:lstStyle/>
          <a:p>
            <a:pPr>
              <a:lnSpc>
                <a:spcPct val="107000"/>
              </a:lnSpc>
              <a:spcAft>
                <a:spcPts val="800"/>
              </a:spcAft>
            </a:pPr>
            <a:r>
              <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3. La enseñanza de Jesús. </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En sus disputas con los judíos Cristo insistió en que su carácter de Hijo no provenía simplemente de David, sino de una fuente que lo convertía en Señor de David, y que ya lo era cuando David pronunció las palabras (Mateo_22:43). Esto indicaría tanto su deidad como su preexistencia</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1600" dirty="0" smtClean="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r>
              <a:rPr lang="es-SV" sz="1600" dirty="0" smtClean="0">
                <a:solidFill>
                  <a:schemeClr val="accent5">
                    <a:lumMod val="20000"/>
                    <a:lumOff val="80000"/>
                  </a:schemeClr>
                </a:solidFill>
                <a:latin typeface="Arial" panose="020B0604020202020204" pitchFamily="34" charset="0"/>
                <a:cs typeface="Arial" panose="020B0604020202020204" pitchFamily="34" charset="0"/>
              </a:rPr>
              <a:t>Y </a:t>
            </a:r>
            <a:r>
              <a:rPr lang="es-SV" sz="1600" dirty="0">
                <a:solidFill>
                  <a:schemeClr val="accent5">
                    <a:lumMod val="20000"/>
                    <a:lumOff val="80000"/>
                  </a:schemeClr>
                </a:solidFill>
                <a:latin typeface="Arial" panose="020B0604020202020204" pitchFamily="34" charset="0"/>
                <a:cs typeface="Arial" panose="020B0604020202020204" pitchFamily="34" charset="0"/>
              </a:rPr>
              <a:t>estando juntos los fariseos, Jesús les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preguntó, </a:t>
            </a:r>
            <a:r>
              <a:rPr lang="es-SV" sz="1600" dirty="0">
                <a:solidFill>
                  <a:schemeClr val="accent5">
                    <a:lumMod val="20000"/>
                    <a:lumOff val="80000"/>
                  </a:schemeClr>
                </a:solidFill>
                <a:latin typeface="Arial" panose="020B0604020202020204" pitchFamily="34" charset="0"/>
                <a:cs typeface="Arial" panose="020B0604020202020204" pitchFamily="34" charset="0"/>
              </a:rPr>
              <a:t>diciendo: ¿Qué pensáis del Cristo? ¿De quién es hijo? Le dijeron: De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David. El </a:t>
            </a:r>
            <a:r>
              <a:rPr lang="es-SV" sz="1600" dirty="0">
                <a:solidFill>
                  <a:schemeClr val="accent5">
                    <a:lumMod val="20000"/>
                    <a:lumOff val="80000"/>
                  </a:schemeClr>
                </a:solidFill>
                <a:latin typeface="Arial" panose="020B0604020202020204" pitchFamily="34" charset="0"/>
                <a:cs typeface="Arial" panose="020B0604020202020204" pitchFamily="34" charset="0"/>
              </a:rPr>
              <a:t>les dijo: ¿Pues cómo David en el Espíritu le llama Señor,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diciendo: </a:t>
            </a:r>
            <a:r>
              <a:rPr lang="es-SV" sz="1600" dirty="0">
                <a:solidFill>
                  <a:schemeClr val="accent5">
                    <a:lumMod val="20000"/>
                    <a:lumOff val="80000"/>
                  </a:schemeClr>
                </a:solidFill>
                <a:latin typeface="Arial" panose="020B0604020202020204" pitchFamily="34" charset="0"/>
                <a:cs typeface="Arial" panose="020B0604020202020204" pitchFamily="34" charset="0"/>
              </a:rPr>
              <a:t>Dijo el Señor a mi Señor: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Siéntate </a:t>
            </a:r>
            <a:r>
              <a:rPr lang="es-SV" sz="1600" dirty="0">
                <a:solidFill>
                  <a:schemeClr val="accent5">
                    <a:lumMod val="20000"/>
                    <a:lumOff val="80000"/>
                  </a:schemeClr>
                </a:solidFill>
                <a:latin typeface="Arial" panose="020B0604020202020204" pitchFamily="34" charset="0"/>
                <a:cs typeface="Arial" panose="020B0604020202020204" pitchFamily="34" charset="0"/>
              </a:rPr>
              <a:t>a mi derecha,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asta </a:t>
            </a:r>
            <a:r>
              <a:rPr lang="es-SV" sz="1600" dirty="0">
                <a:solidFill>
                  <a:schemeClr val="accent5">
                    <a:lumMod val="20000"/>
                    <a:lumOff val="80000"/>
                  </a:schemeClr>
                </a:solidFill>
                <a:latin typeface="Arial" panose="020B0604020202020204" pitchFamily="34" charset="0"/>
                <a:cs typeface="Arial" panose="020B0604020202020204" pitchFamily="34" charset="0"/>
              </a:rPr>
              <a:t>que ponga a tus enemigos por estrado de tus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pies?  </a:t>
            </a:r>
            <a:r>
              <a:rPr lang="es-SV" sz="1600" dirty="0">
                <a:solidFill>
                  <a:schemeClr val="accent5">
                    <a:lumMod val="20000"/>
                    <a:lumOff val="80000"/>
                  </a:schemeClr>
                </a:solidFill>
                <a:latin typeface="Arial" panose="020B0604020202020204" pitchFamily="34" charset="0"/>
                <a:cs typeface="Arial" panose="020B0604020202020204" pitchFamily="34" charset="0"/>
              </a:rPr>
              <a:t>Pues si David le llama Señor, ¿cómo es su hijo</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Mateo 22.41 – 46 </a:t>
            </a: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90074" y="332656"/>
            <a:ext cx="8471935"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ÉPOCAS ESPECIALES DE LA REVELACIÓN TRINITARIA</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1040714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936014"/>
            <a:ext cx="8471935" cy="5589330"/>
          </a:xfrm>
        </p:spPr>
        <p:txBody>
          <a:bodyPr>
            <a:noAutofit/>
          </a:bodyPr>
          <a:lstStyle/>
          <a:p>
            <a:pPr>
              <a:lnSpc>
                <a:spcPct val="107000"/>
              </a:lnSpc>
              <a:spcAft>
                <a:spcPts val="800"/>
              </a:spcAft>
            </a:pPr>
            <a:r>
              <a:rPr lang="es-SV"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4</a:t>
            </a:r>
            <a:r>
              <a:rPr lang="es-SV"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La comisión del Señor resucitado. </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En la comisión dada por Cristo antes de su ascensión, con instrucciones a los discípulos sobre ir por todo el mundo con su mensaje, hizo referencia concreta al bautismo “</a:t>
            </a:r>
            <a:r>
              <a:rPr lang="es-SV" sz="2400" b="1" u="sng"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el nombre del Padre, y del Hijo, y del Espíritu Santo</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Es significativo que el nombre sea uno, pero que dentro de los límites de ese único nombre haya tres Personas claramente diferenciadas. La Trinidad como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tri</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-unidad no podría expresarse de modo más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claro.</a:t>
            </a:r>
          </a:p>
          <a:p>
            <a:pPr algn="l">
              <a:lnSpc>
                <a:spcPct val="107000"/>
              </a:lnSpc>
              <a:spcAft>
                <a:spcPts val="800"/>
              </a:spcAft>
            </a:pPr>
            <a:endParaRPr lang="es-SV" sz="1600" dirty="0" smtClean="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r>
              <a:rPr lang="es-SV" sz="1600" dirty="0" smtClean="0">
                <a:solidFill>
                  <a:schemeClr val="accent5">
                    <a:lumMod val="20000"/>
                    <a:lumOff val="80000"/>
                  </a:schemeClr>
                </a:solidFill>
                <a:latin typeface="Arial" panose="020B0604020202020204" pitchFamily="34" charset="0"/>
                <a:cs typeface="Arial" panose="020B0604020202020204" pitchFamily="34" charset="0"/>
              </a:rPr>
              <a:t>Por </a:t>
            </a:r>
            <a:r>
              <a:rPr lang="es-SV" sz="1600" dirty="0">
                <a:solidFill>
                  <a:schemeClr val="accent5">
                    <a:lumMod val="20000"/>
                    <a:lumOff val="80000"/>
                  </a:schemeClr>
                </a:solidFill>
                <a:latin typeface="Arial" panose="020B0604020202020204" pitchFamily="34" charset="0"/>
                <a:cs typeface="Arial" panose="020B0604020202020204" pitchFamily="34" charset="0"/>
              </a:rPr>
              <a:t>tanto, id, y haced discípulos a todas las naciones,(B) bautizándolos en el nombre del Padre, y del Hijo, y del Espíritu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Santo. </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Mateo 28.19</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90074" y="332656"/>
            <a:ext cx="8471935"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ÉPOCAS ESPECIALES DE LA REVELACIÓN TRINITARIA</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3428956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936014"/>
            <a:ext cx="8471935" cy="5589330"/>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testimonio que ofrecen los escritos del Nuevo Testamento, aparte de los evangelios, es suficiente para mostrar que Cristo había instruido a sus discípulos en lo tocante a esta doctrina en mayor medida de lo que registra cualquiera de los cuatro evangelios. Con decisión y entusiasmo proclaman la doctrina de la Trinidad como la triple fuente de la redención.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derramamiento del Espíritu en Pentecostés hizo que la personalidad del mismo adquiriese mayor prominencia y al mismo tiempo arrojó nueva luz sobre el Hijo. Pedro, al explicar el fenómeno de Pentecostés, lo representa como una actividad de la Trinidad: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Este Jesús … exaltado por la diestra de Dios, y habiendo recibido del Padre la promesa del Espíritu Santo, ha derramado esto que vosotros veis y oís</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(Hechos_2:32-33).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De modo que la iglesia de Pentecostés estaba fundada en la doctrina de la Trinidad.</a:t>
            </a:r>
            <a:endParaRPr lang="es-SV" sz="12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280085" y="332656"/>
            <a:ext cx="8691931" cy="584775"/>
          </a:xfrm>
          <a:prstGeom prst="rect">
            <a:avLst/>
          </a:prstGeom>
          <a:noFill/>
        </p:spPr>
        <p:txBody>
          <a:bodyPr wrap="none" lIns="91440" tIns="45720" rIns="91440" bIns="45720">
            <a:spAutoFit/>
          </a:bodyPr>
          <a:lstStyle/>
          <a:p>
            <a:pPr algn="ctr"/>
            <a:r>
              <a:rPr lang="es-ES" sz="32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LOS ESCRITOS NEOTESTAMENTARIOS</a:t>
            </a:r>
            <a:endParaRPr lang="es-ES" sz="32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1940225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1779206"/>
            <a:ext cx="8538489" cy="4674130"/>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1ª Corintios hay una mención de los dones del Espíritu, la diversidad de servicios para un mismo Señor y la inspiración de un mismo Dios para la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obra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1 Corintios_12:4-6</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cs typeface="Times New Roman" panose="02020603050405020304" pitchFamily="18" charset="0"/>
            </a:endParaRP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Ahora bien, hay diversidad de dones, pero el Espíritu es el mismo.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Y </a:t>
            </a:r>
            <a:r>
              <a:rPr lang="es-SV" sz="1600" dirty="0">
                <a:solidFill>
                  <a:schemeClr val="accent5">
                    <a:lumMod val="20000"/>
                    <a:lumOff val="80000"/>
                  </a:schemeClr>
                </a:solidFill>
                <a:latin typeface="Arial" panose="020B0604020202020204" pitchFamily="34" charset="0"/>
                <a:cs typeface="Arial" panose="020B0604020202020204" pitchFamily="34" charset="0"/>
              </a:rPr>
              <a:t>hay diversidad de ministerios, pero el Señor es el mismo.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Y </a:t>
            </a:r>
            <a:r>
              <a:rPr lang="es-SV" sz="1600" dirty="0">
                <a:solidFill>
                  <a:schemeClr val="accent5">
                    <a:lumMod val="20000"/>
                    <a:lumOff val="80000"/>
                  </a:schemeClr>
                </a:solidFill>
                <a:latin typeface="Arial" panose="020B0604020202020204" pitchFamily="34" charset="0"/>
                <a:cs typeface="Arial" panose="020B0604020202020204" pitchFamily="34" charset="0"/>
              </a:rPr>
              <a:t>hay diversidad de operaciones, pero Dios, que hace todas las cosas en todos, es el mismo</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1ª Corintios 12.4 – 6  </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750534" y="332656"/>
            <a:ext cx="7751033" cy="1200329"/>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LA TRINIDAD EN LOS ESCRITOS </a:t>
            </a:r>
            <a:endPar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NEOTESTAMENTARIOS</a:t>
            </a:r>
            <a:endParaRPr lang="es-ES" sz="3600" b="1" spc="50" dirty="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253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1779206"/>
            <a:ext cx="8538489" cy="4674130"/>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Pedro traza la salvación a la misma fuente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tri</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-unitaria: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elegidos según la presciencia de Dios Padre en santificación del Espíritu, para obedecer y ser rociados con la sangre de Jesucristo</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1 Pedro_1:2</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bendición apostólica: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La gracia del Señor Jesucristo, el amor de Dios, y la comunión del Espíritu Santo sean con todos vosotros</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2ª Co_13:14</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No sólo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resume la enseñanza apostólica, sino que interpreta el significado más profundo de la Trinidad en la experiencia cristiana, la gracia salvadora del Hijo que da acceso al amor del Padre y a la comunión del Espíritu.</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750534" y="332656"/>
            <a:ext cx="7751033" cy="1200329"/>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LA TRINIDAD EN LOS ESCRITOS </a:t>
            </a:r>
          </a:p>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NEOTESTAMENTARIOS</a:t>
            </a:r>
            <a:endParaRPr lang="es-ES" sz="3600" b="1" spc="50" dirty="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711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1299429"/>
            <a:ext cx="8424936" cy="5225915"/>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palabra trinidad no aparece en la Biblia, sin embargo es la doctrina distintiva de la fe cristiana que abarca todo lo demás. Ella hace tres afirmaciones: </a:t>
            </a:r>
            <a:r>
              <a:rPr lang="es-SV" sz="2400" b="1" u="sng"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Que </a:t>
            </a:r>
            <a:r>
              <a:rPr lang="es-SV" sz="2400" b="1" u="sng"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no hay sino un solo Dios, que cada una de las tres </a:t>
            </a:r>
            <a:r>
              <a:rPr lang="es-SV" sz="2400" b="1" u="sng"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personas: </a:t>
            </a:r>
            <a:r>
              <a:rPr lang="es-SV" sz="2400" b="1" u="sng"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Padre, Hijo, y </a:t>
            </a:r>
            <a:r>
              <a:rPr lang="es-SV" sz="2400" b="1" u="sng"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Espíritu Santo; </a:t>
            </a:r>
            <a:r>
              <a:rPr lang="es-SV" sz="2400" b="1" u="sng"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es Dios, y que tanto el Padre, como el Hijo y el Espíritu son personas claramente diferenciadas</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En esta forma se ha convertido en la fe de la iglesia</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10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r>
              <a:rPr lang="es-SV" sz="2400"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rPr>
              <a:t>Jesucristo, se muestra como coexistente con el Padre, y muestra una relación tan íntima y eterna con él, según lo leemos en los evangelios: “Salí del Padre, y he venido al mundo; otra vez dejo el mundo, y voy al Padre”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Juan 16.28  </a:t>
            </a:r>
            <a:r>
              <a:rPr lang="es-SV" sz="2400"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rPr>
              <a:t>“Ahora pues, Padre, glorifícame tú al lado tuyo, con aquella gloria que tuve contigo antes que el mundo fuese”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Juan 17.5 </a:t>
            </a:r>
            <a:endParaRPr lang="es-SV" sz="24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endParaRPr>
          </a:p>
          <a:p>
            <a:pPr algn="l"/>
            <a:endParaRPr lang="es-SV" sz="2400" dirty="0">
              <a:solidFill>
                <a:schemeClr val="accent5">
                  <a:lumMod val="20000"/>
                  <a:lumOff val="80000"/>
                </a:schemeClr>
              </a:solidFill>
            </a:endParaRPr>
          </a:p>
        </p:txBody>
      </p:sp>
      <p:sp>
        <p:nvSpPr>
          <p:cNvPr id="6" name="Rectángulo 5"/>
          <p:cNvSpPr/>
          <p:nvPr/>
        </p:nvSpPr>
        <p:spPr>
          <a:xfrm>
            <a:off x="2537063" y="376099"/>
            <a:ext cx="4130938" cy="923330"/>
          </a:xfrm>
          <a:prstGeom prst="rect">
            <a:avLst/>
          </a:prstGeom>
          <a:noFill/>
        </p:spPr>
        <p:txBody>
          <a:bodyPr wrap="none" lIns="91440" tIns="45720" rIns="91440" bIns="45720">
            <a:spAutoFit/>
          </a:bodyPr>
          <a:lstStyle/>
          <a:p>
            <a:pPr algn="ctr"/>
            <a:r>
              <a:rPr lang="es-ES" sz="54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INTRODUCCIÓN</a:t>
            </a:r>
          </a:p>
        </p:txBody>
      </p:sp>
    </p:spTree>
    <p:extLst>
      <p:ext uri="{BB962C8B-B14F-4D97-AF65-F5344CB8AC3E}">
        <p14:creationId xmlns:p14="http://schemas.microsoft.com/office/powerpoint/2010/main" val="1345988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3528" y="1779206"/>
            <a:ext cx="8538489" cy="4674130"/>
          </a:xfrm>
        </p:spPr>
        <p:txBody>
          <a:bodyPr>
            <a:noAutofit/>
          </a:bodyPr>
          <a:lstStyle/>
          <a:p>
            <a:pPr algn="l">
              <a:lnSpc>
                <a:spcPct val="107000"/>
              </a:lnSpc>
              <a:spcAft>
                <a:spcPts val="800"/>
              </a:spcAft>
            </a:pP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Lo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que resulta sorprendente, sin embargo, es que esta confesión de Dios como uno en tres se llevó a cabo sin lucha y sin controversia, por un pueblo adoctrinado por siglos en la fe del Dios único, y que al ingresar en la iglesia cristiana no consideraba que estaba haciendo un corte con su antigua fe en ningún sentido</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750534" y="332656"/>
            <a:ext cx="7751033" cy="1200329"/>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LA TRINIDAD EN LOS ESCRITOS </a:t>
            </a:r>
          </a:p>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NEOTESTAMENTARIOS</a:t>
            </a:r>
            <a:endParaRPr lang="es-ES" sz="3600" b="1" spc="50" dirty="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359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1700808"/>
            <a:ext cx="8538489" cy="4674130"/>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Las consecuencias de esta doctrina son de suma importancia no sólo para la teología, sino para la experiencia y la vida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cristiana.</a:t>
            </a: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Significa que Dios es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revelable.</a:t>
            </a: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b</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Significa que Dios es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comunicable.</a:t>
            </a: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Significa que la Trinidad es la base de toda verdadera comunión en el mundo</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Proporciona variedad a la vida del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universo. </a:t>
            </a:r>
            <a:r>
              <a:rPr lang="es-SV" sz="24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(Hebreos 1.1, 2)</a:t>
            </a: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para que todos sean uno; como tú, oh Padre, en mí, y yo en ti, que también ellos sean uno en nosotros; para que el mundo crea que tú me enviaste</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  Juan 17.21</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387301" y="332656"/>
            <a:ext cx="8477513" cy="1200329"/>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CONSECUENCIAS DE LA DOCTRINA</a:t>
            </a:r>
          </a:p>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DE LA TRINIDAD</a:t>
            </a:r>
            <a:endParaRPr lang="es-ES" sz="3600" b="1" spc="50" dirty="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472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866910"/>
            <a:ext cx="8964488" cy="587445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Dios el Padre.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Y yo rogaré al Padre, y os dará otro Consolador, para que esté con vosotros para siempre: el Espíritu de verdad</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(Juan_14:16-17). “...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para que todos sean uno; como tú, oh Padre, en mí, y yo en ti</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(Juan_17:21).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Gracia y paz a vosotros, de Dios nuestro Padre y del Señor Jesucristo</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(Romanos_1:7</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Dios el Hijo. “...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al que el Padre santificó y envió al mundo, vosotros decís: Tú blasfemas, porque dije: Hijo de Dios soy</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(Juan_10:36).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Pero sabemos que el Hijo de Dios ha venido, y nos ha dado entendimiento para conocer al que es verdadero; y estamos en el verdadero, en su Hijo Jesucristo. Este es el verdadero Dios, y la vida eterna</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1ª Juan_5:20).</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Dios el Espíritu Santo.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Y dijo Pedro: Ananías, ¿por qué llenó Satanás tu corazón para que mintieses al Espíritu Santo...? No has mentido a los hombres, sino a Dios”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(Hechos_5:3-4).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“¿No sabéis que sois templo de Dios y que el Espíritu de Dios mora en vosotros?”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(1 Corintios_3:16).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“¿O ignoráis que vuestro cuerpo es templo del Espíritu Santo, el cual está en vosotros, el cual tenéis de Dios, y que no sois vuestros?”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(1 Corintios_6:19).</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79512" y="188640"/>
            <a:ext cx="8635634" cy="646331"/>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MANIFESTACIONES DE LA TRINIDAD</a:t>
            </a:r>
          </a:p>
        </p:txBody>
      </p:sp>
    </p:spTree>
    <p:extLst>
      <p:ext uri="{BB962C8B-B14F-4D97-AF65-F5344CB8AC3E}">
        <p14:creationId xmlns:p14="http://schemas.microsoft.com/office/powerpoint/2010/main" val="3381024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866910"/>
            <a:ext cx="8964488" cy="587445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Padre sabe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vuestro Padre celestial sabe que tenéis necesidad..</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[Mateo _6:32]). El Hijo sabe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Padre, gracias te doy por haberme oído, yo sabía que siempre me oyes...”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[Juan_11:41-42]). El Espíritu Santo sabe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porque el Espíritu todo lo escudriña, aun lo profundo de Dios. Porque ¿quién de los hombres sabe las cosas del hombre, sino el espíritu del hombre que está en él? Así tampoco nadie conoció las cosas de Dios, sino el Espíritu de Dios”</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[1 Corintios_2:10-11]).</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Padre siente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El Padre ama al Hijo, y todas las cosas ha entregado en su mano</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[Juan_3:35]. El Hijo siente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para que el mundo conozca que amo al Padre...</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[Juan_14:31]). El Espíritu Santo siente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O pensáis que la Escritura dice en vano: El Espíritu que él ha hecho morar en nosotros nos anhela celosamente?”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[Santiago_4:5]).</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Padre tiene voluntad propia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Padre nuestro.... Hágase tu voluntad</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[Lucas_11:2]). El Hijo tiene voluntad propia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pero no se haga mi voluntad, sino la tuya</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[Lucas_22:42]). El Espíritu Santo tiene voluntad propia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Porque ha parecido bien al Espíritu Santo, y a nosotros...”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[Hechos_15:28]).</a:t>
            </a: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072807" y="188640"/>
            <a:ext cx="6849055" cy="646331"/>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ELEMENTOS A CONSIDERAR</a:t>
            </a:r>
            <a:endPar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1737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866910"/>
            <a:ext cx="8964488" cy="5874458"/>
          </a:xfrm>
        </p:spPr>
        <p:txBody>
          <a:bodyPr>
            <a:noAutofit/>
          </a:bodyPr>
          <a:lstStyle/>
          <a:p>
            <a:pPr algn="l">
              <a:lnSpc>
                <a:spcPct val="107000"/>
              </a:lnSpc>
              <a:spcAft>
                <a:spcPts val="800"/>
              </a:spcAft>
            </a:pP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Reconociendo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nuestra incapacidad de entender este misterio, los cristianos estamos en la obligación de atar nuestros pensamientos y lenguas al texto de la Palabra de Dios. Las alusiones a la Deidad como Padre, Hijo y Espíritu Santo son tan frecuentes que no hay manera posible de eludir esta verdad, a menos que se haga violencia al texto bíblico. El hecho es que la Biblia habla de que hay un solo Dios y, al mismo tiempo, dice que hay tres personas en esa deidad, nombrándolas a cada una de ellas con los atributos de Dios.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072807" y="188640"/>
            <a:ext cx="6849055" cy="646331"/>
          </a:xfrm>
          <a:prstGeom prst="rect">
            <a:avLst/>
          </a:prstGeom>
          <a:noFill/>
        </p:spPr>
        <p:txBody>
          <a:bodyPr wrap="none" lIns="91440" tIns="45720" rIns="91440" bIns="45720">
            <a:spAutoFit/>
          </a:bodyPr>
          <a:lstStyle/>
          <a:p>
            <a:pPr algn="ctr"/>
            <a:r>
              <a:rPr lang="es-ES" sz="3600" b="1" spc="50" dirty="0" smtClean="0">
                <a:ln w="9525" cmpd="sng">
                  <a:solidFill>
                    <a:srgbClr val="4F81BD"/>
                  </a:solidFill>
                  <a:prstDash val="solid"/>
                </a:ln>
                <a:solidFill>
                  <a:srgbClr val="70AD47">
                    <a:tint val="1000"/>
                  </a:srgbClr>
                </a:solidFill>
                <a:effectLst>
                  <a:glow rad="38100">
                    <a:srgbClr val="4F81BD">
                      <a:alpha val="40000"/>
                    </a:srgbClr>
                  </a:glow>
                </a:effectLst>
                <a:latin typeface="Arial" panose="020B0604020202020204" pitchFamily="34" charset="0"/>
                <a:cs typeface="Arial" panose="020B0604020202020204" pitchFamily="34" charset="0"/>
              </a:rPr>
              <a:t>ELEMENTOS A CONSIDERAR</a:t>
            </a:r>
          </a:p>
        </p:txBody>
      </p:sp>
    </p:spTree>
    <p:extLst>
      <p:ext uri="{BB962C8B-B14F-4D97-AF65-F5344CB8AC3E}">
        <p14:creationId xmlns:p14="http://schemas.microsoft.com/office/powerpoint/2010/main" val="1363247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41048" y="1174105"/>
            <a:ext cx="5427096" cy="5449852"/>
          </a:xfrm>
        </p:spPr>
        <p:txBody>
          <a:bodyPr>
            <a:noAutofit/>
          </a:bodyPr>
          <a:lstStyle/>
          <a:p>
            <a:pPr marL="457200" indent="-457200" algn="l">
              <a:lnSpc>
                <a:spcPct val="107000"/>
              </a:lnSpc>
              <a:spcAft>
                <a:spcPts val="800"/>
              </a:spcAft>
              <a:buAutoNum type="arabicPeriod"/>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SUBORDINACIONISMO.</a:t>
            </a:r>
          </a:p>
          <a:p>
            <a:pPr marL="457200" indent="-457200" algn="l">
              <a:lnSpc>
                <a:spcPct val="107000"/>
              </a:lnSpc>
              <a:spcAft>
                <a:spcPts val="800"/>
              </a:spcAft>
              <a:buAutoNum type="arabicPeriod"/>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ARRIANISMO.</a:t>
            </a:r>
          </a:p>
          <a:p>
            <a:pPr marL="457200" indent="-457200" algn="l">
              <a:lnSpc>
                <a:spcPct val="107000"/>
              </a:lnSpc>
              <a:spcAft>
                <a:spcPts val="800"/>
              </a:spcAft>
              <a:buAutoNum type="arabicPeriod"/>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MACEDONIANISMO.</a:t>
            </a:r>
          </a:p>
          <a:p>
            <a:pPr marL="457200" indent="-457200" algn="l">
              <a:lnSpc>
                <a:spcPct val="107000"/>
              </a:lnSpc>
              <a:spcAft>
                <a:spcPts val="800"/>
              </a:spcAft>
              <a:buAutoNum type="arabicPeriod"/>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MONARQUISMO.</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 Dinámicos.</a:t>
            </a:r>
          </a:p>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b. </a:t>
            </a:r>
            <a:r>
              <a:rPr lang="es-SV" sz="2400" b="1" dirty="0" err="1"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Modalísticos</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o Sabelianos.</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5. EL TRITEÍSMO.</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Existen sin duda otros movimientos religiosos que se oponen a reconocer la deidad y divinidad del Hijo y del Espíritu Santo.</a:t>
            </a: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510764" y="404664"/>
            <a:ext cx="6301983" cy="769441"/>
          </a:xfrm>
          <a:prstGeom prst="rect">
            <a:avLst/>
          </a:prstGeom>
          <a:noFill/>
        </p:spPr>
        <p:txBody>
          <a:bodyPr wrap="none" lIns="91440" tIns="45720" rIns="91440" bIns="45720">
            <a:spAutoFit/>
          </a:bodyPr>
          <a:lstStyle/>
          <a:p>
            <a:pPr algn="ctr"/>
            <a:r>
              <a:rPr lang="es-ES" sz="44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cs typeface="Arial" panose="020B0604020202020204" pitchFamily="34" charset="0"/>
              </a:rPr>
              <a:t>OPOSITORES A LA TRINIDAD</a:t>
            </a:r>
            <a:endParaRPr lang="es-ES" sz="44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cs typeface="Arial" panose="020B0604020202020204" pitchFamily="34" charset="0"/>
            </a:endParaRPr>
          </a:p>
        </p:txBody>
      </p:sp>
      <p:sp>
        <p:nvSpPr>
          <p:cNvPr id="2" name="CuadroTexto 1"/>
          <p:cNvSpPr txBox="1"/>
          <p:nvPr/>
        </p:nvSpPr>
        <p:spPr>
          <a:xfrm>
            <a:off x="5436096" y="1291133"/>
            <a:ext cx="3312368" cy="2800767"/>
          </a:xfrm>
          <a:prstGeom prst="rect">
            <a:avLst/>
          </a:prstGeom>
          <a:noFill/>
        </p:spPr>
        <p:txBody>
          <a:bodyPr wrap="square" rtlCol="0">
            <a:spAutoFit/>
          </a:bodyPr>
          <a:lstStyle/>
          <a:p>
            <a:pPr algn="ctr"/>
            <a:r>
              <a:rPr lang="es-SV" sz="2000" dirty="0">
                <a:solidFill>
                  <a:schemeClr val="bg1"/>
                </a:solidFill>
                <a:latin typeface="Arial" panose="020B0604020202020204" pitchFamily="34" charset="0"/>
                <a:cs typeface="Arial" panose="020B0604020202020204" pitchFamily="34" charset="0"/>
              </a:rPr>
              <a:t>Pero el hombre natural no percibe las cosas que son del Espíritu de Dios, porque para él son locura, y no las puede entender, porque se han de discernir espiritualmente. </a:t>
            </a:r>
            <a:endParaRPr lang="es-SV" sz="2000" dirty="0" smtClean="0">
              <a:solidFill>
                <a:schemeClr val="bg1"/>
              </a:solidFill>
              <a:latin typeface="Arial" panose="020B0604020202020204" pitchFamily="34" charset="0"/>
              <a:cs typeface="Arial" panose="020B0604020202020204" pitchFamily="34" charset="0"/>
            </a:endParaRPr>
          </a:p>
          <a:p>
            <a:endParaRPr lang="es-SV" dirty="0">
              <a:solidFill>
                <a:schemeClr val="bg1"/>
              </a:solidFill>
              <a:latin typeface="Arial" panose="020B0604020202020204" pitchFamily="34" charset="0"/>
              <a:cs typeface="Arial" panose="020B0604020202020204" pitchFamily="34" charset="0"/>
            </a:endParaRPr>
          </a:p>
          <a:p>
            <a:pPr algn="ctr"/>
            <a:r>
              <a:rPr lang="es-SV" dirty="0" smtClean="0">
                <a:solidFill>
                  <a:schemeClr val="bg1"/>
                </a:solidFill>
                <a:latin typeface="Arial" panose="020B0604020202020204" pitchFamily="34" charset="0"/>
                <a:cs typeface="Arial" panose="020B0604020202020204" pitchFamily="34" charset="0"/>
              </a:rPr>
              <a:t>1ª Corintios 2.14</a:t>
            </a:r>
            <a:endParaRPr lang="es-SV"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1653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41048" y="1174105"/>
            <a:ext cx="8523440" cy="5449852"/>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doctrina de la Trinidad, sin embargo, sigue siendo fundamental para la inmensa mayoría de los cristianos, que reconocen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que: </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indiscutiblemente</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grande es el misterio de la piedad: Dios fue manifestado en carne, justificado en el Espíritu, visto de los ángeles, predicado a los gentiles, creído en el mundo, recibido arriba </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en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gloria</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(1 Timoteo_3:16</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cs typeface="Times New Roman" panose="02020603050405020304" pitchFamily="18" charset="0"/>
            </a:endParaRPr>
          </a:p>
          <a:p>
            <a:pPr algn="l">
              <a:lnSpc>
                <a:spcPct val="107000"/>
              </a:lnSpc>
              <a:spcAft>
                <a:spcPts val="800"/>
              </a:spcAft>
            </a:pPr>
            <a:r>
              <a:rPr lang="es-SV" sz="1800" dirty="0">
                <a:solidFill>
                  <a:schemeClr val="accent5">
                    <a:lumMod val="20000"/>
                    <a:lumOff val="80000"/>
                  </a:schemeClr>
                </a:solidFill>
                <a:latin typeface="Arial" panose="020B0604020202020204" pitchFamily="34" charset="0"/>
                <a:cs typeface="Arial" panose="020B0604020202020204" pitchFamily="34" charset="0"/>
              </a:rPr>
              <a:t>¿Quién es el mentiroso, sino el que niega que Jesús es el Cristo? Este es anticristo, el que niega al Padre y al Hijo. </a:t>
            </a:r>
            <a:r>
              <a:rPr lang="es-SV" sz="1800" dirty="0" smtClean="0">
                <a:solidFill>
                  <a:schemeClr val="accent5">
                    <a:lumMod val="20000"/>
                    <a:lumOff val="80000"/>
                  </a:schemeClr>
                </a:solidFill>
                <a:latin typeface="Arial" panose="020B0604020202020204" pitchFamily="34" charset="0"/>
                <a:cs typeface="Arial" panose="020B0604020202020204" pitchFamily="34" charset="0"/>
              </a:rPr>
              <a:t>Todo </a:t>
            </a:r>
            <a:r>
              <a:rPr lang="es-SV" sz="1800" dirty="0">
                <a:solidFill>
                  <a:schemeClr val="accent5">
                    <a:lumMod val="20000"/>
                    <a:lumOff val="80000"/>
                  </a:schemeClr>
                </a:solidFill>
                <a:latin typeface="Arial" panose="020B0604020202020204" pitchFamily="34" charset="0"/>
                <a:cs typeface="Arial" panose="020B0604020202020204" pitchFamily="34" charset="0"/>
              </a:rPr>
              <a:t>aquel que niega al Hijo, tampoco tiene al Padre. El que confiesa al Hijo, tiene también al Padre. </a:t>
            </a:r>
            <a:r>
              <a:rPr lang="es-SV" sz="1800" dirty="0" smtClean="0">
                <a:solidFill>
                  <a:schemeClr val="accent5">
                    <a:lumMod val="20000"/>
                    <a:lumOff val="80000"/>
                  </a:schemeClr>
                </a:solidFill>
                <a:latin typeface="Arial" panose="020B0604020202020204" pitchFamily="34" charset="0"/>
                <a:cs typeface="Arial" panose="020B0604020202020204" pitchFamily="34" charset="0"/>
              </a:rPr>
              <a:t>Lo </a:t>
            </a:r>
            <a:r>
              <a:rPr lang="es-SV" sz="1800" dirty="0">
                <a:solidFill>
                  <a:schemeClr val="accent5">
                    <a:lumMod val="20000"/>
                    <a:lumOff val="80000"/>
                  </a:schemeClr>
                </a:solidFill>
                <a:latin typeface="Arial" panose="020B0604020202020204" pitchFamily="34" charset="0"/>
                <a:cs typeface="Arial" panose="020B0604020202020204" pitchFamily="34" charset="0"/>
              </a:rPr>
              <a:t>que habéis oído desde el principio, permanezca en vosotros. Si lo que habéis oído desde el principio permanece en vosotros, también vosotros permaneceréis en el Hijo y en el Padre</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 1 Juan 2.22 – 24 </a:t>
            </a:r>
          </a:p>
          <a:p>
            <a:pPr algn="l">
              <a:lnSpc>
                <a:spcPct val="107000"/>
              </a:lnSpc>
              <a:spcAft>
                <a:spcPts val="800"/>
              </a:spcAft>
            </a:pP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QUE DIOS PADRE, HIJO Y ESPÍRITU SANTO BENDIGAN SUS VIDAS SIEMPRE… amén</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1304943" y="404664"/>
            <a:ext cx="6713634" cy="769441"/>
          </a:xfrm>
          <a:prstGeom prst="rect">
            <a:avLst/>
          </a:prstGeom>
          <a:noFill/>
        </p:spPr>
        <p:txBody>
          <a:bodyPr wrap="none" lIns="91440" tIns="45720" rIns="91440" bIns="45720">
            <a:spAutoFit/>
          </a:bodyPr>
          <a:lstStyle/>
          <a:p>
            <a:pPr algn="ctr"/>
            <a:r>
              <a:rPr lang="es-ES" sz="44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cs typeface="Arial" panose="020B0604020202020204" pitchFamily="34" charset="0"/>
              </a:rPr>
              <a:t>RESUMEN FINAL Y DESPEDIDA</a:t>
            </a:r>
            <a:endParaRPr lang="es-ES" sz="44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cs typeface="Arial" panose="020B0604020202020204" pitchFamily="34" charset="0"/>
            </a:endParaRPr>
          </a:p>
        </p:txBody>
      </p:sp>
    </p:spTree>
    <p:extLst>
      <p:ext uri="{BB962C8B-B14F-4D97-AF65-F5344CB8AC3E}">
        <p14:creationId xmlns:p14="http://schemas.microsoft.com/office/powerpoint/2010/main" val="1413057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64" y="1357887"/>
            <a:ext cx="8424936" cy="4818005"/>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Si bien no es una doctrina bíblica en el sentido de que no se puede encontrar formulación directa de ella en la Biblia, se puede ver que ella está en la revelación de Dios, implícita en el Antiguo Testamento y explícita en el Nuevo Testamento.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es-SV" sz="1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Con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esto queremos decir que, si bien no podemos hablar confiadamente de la revelación de la Trinidad en el Antiguo Testamento, no obstante una vez que la sustancia de la doctrina ha sido revelada en el Nuevo Testamento, podemos volver hacia atrás y comprobar la existencia de muchas implicancias de ella en el Antiguo Testamento.</a:t>
            </a:r>
            <a:endParaRPr lang="es-SV" sz="2400" dirty="0">
              <a:solidFill>
                <a:schemeClr val="accent5">
                  <a:lumMod val="20000"/>
                  <a:lumOff val="80000"/>
                </a:schemeClr>
              </a:solidFill>
            </a:endParaRPr>
          </a:p>
        </p:txBody>
      </p:sp>
      <p:sp>
        <p:nvSpPr>
          <p:cNvPr id="6" name="Rectángulo 5"/>
          <p:cNvSpPr/>
          <p:nvPr/>
        </p:nvSpPr>
        <p:spPr>
          <a:xfrm>
            <a:off x="2537063" y="376099"/>
            <a:ext cx="4130938" cy="923330"/>
          </a:xfrm>
          <a:prstGeom prst="rect">
            <a:avLst/>
          </a:prstGeom>
          <a:noFill/>
        </p:spPr>
        <p:txBody>
          <a:bodyPr wrap="none" lIns="91440" tIns="45720" rIns="91440" bIns="45720">
            <a:spAutoFit/>
          </a:bodyPr>
          <a:lstStyle/>
          <a:p>
            <a:pPr algn="ctr"/>
            <a:r>
              <a:rPr lang="es-ES" sz="54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INTRODUCCIÓN</a:t>
            </a:r>
          </a:p>
        </p:txBody>
      </p:sp>
    </p:spTree>
    <p:extLst>
      <p:ext uri="{BB962C8B-B14F-4D97-AF65-F5344CB8AC3E}">
        <p14:creationId xmlns:p14="http://schemas.microsoft.com/office/powerpoint/2010/main" val="1467948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64" y="1357887"/>
            <a:ext cx="8424936" cy="4818005"/>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Se puede entender que en épocas cuando la religión revelada tenía que hacerse valer en un entorno de idolatría pagana, nada que pudiese poner en peligro la unidad de Dios podía darse libremente</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s-SV" sz="12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primer imperativo, por consiguiente, consistía en declarar la existencia del único Dios, vivo y verdadero, y a esta tarea se dedica principalmente el Antiguo Testamento. Pero ya en las primeras páginas del Antiguo Testamento se nos enseña a atribuir la existencia y la persistencia de todas las cosas a una fuente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tripartita</a:t>
            </a:r>
            <a:r>
              <a:rPr lang="es-SV" sz="2400" b="1" dirty="0">
                <a:solidFill>
                  <a:srgbClr val="4BACC6">
                    <a:lumMod val="20000"/>
                    <a:lumOff val="80000"/>
                  </a:srgbClr>
                </a:solidFill>
                <a:effectLst>
                  <a:glow rad="228600">
                    <a:srgbClr val="C0504D">
                      <a:satMod val="175000"/>
                      <a:alpha val="40000"/>
                    </a:srgbClr>
                  </a:glow>
                </a:effectLst>
                <a:latin typeface="Abadi MT Condensed Extra Bold" panose="020B0A06030101010103" pitchFamily="34" charset="0"/>
                <a:ea typeface="Calibri" panose="020F0502020204030204" pitchFamily="34" charset="0"/>
                <a:cs typeface="Times New Roman" panose="02020603050405020304" pitchFamily="18" charset="0"/>
              </a:rPr>
              <a:t> (tres personas en una esencia</a:t>
            </a:r>
            <a:r>
              <a:rPr lang="es-SV" sz="2400" b="1" dirty="0" smtClean="0">
                <a:solidFill>
                  <a:srgbClr val="4BACC6">
                    <a:lumMod val="20000"/>
                    <a:lumOff val="80000"/>
                  </a:srgbClr>
                </a:solidFill>
                <a:effectLst>
                  <a:glow rad="228600">
                    <a:srgbClr val="C0504D">
                      <a:satMod val="175000"/>
                      <a:alpha val="40000"/>
                    </a:srgbClr>
                  </a:glow>
                </a:effectLst>
                <a:latin typeface="Abadi MT Condensed Extra Bold" panose="020B0A06030101010103" pitchFamily="34" charset="0"/>
                <a:ea typeface="Calibri" panose="020F0502020204030204" pitchFamily="34" charset="0"/>
                <a:cs typeface="Times New Roman" panose="02020603050405020304" pitchFamily="18" charset="0"/>
              </a:rPr>
              <a:t>).</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p>
          <a:p>
            <a:pPr algn="l">
              <a:lnSpc>
                <a:spcPct val="107000"/>
              </a:lnSpc>
              <a:spcAft>
                <a:spcPts val="800"/>
              </a:spcAft>
            </a:pPr>
            <a:endParaRPr lang="es-SV" sz="2400" dirty="0">
              <a:solidFill>
                <a:schemeClr val="accent5">
                  <a:lumMod val="20000"/>
                  <a:lumOff val="80000"/>
                </a:schemeClr>
              </a:solidFill>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3142754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64" y="1357887"/>
            <a:ext cx="8424936" cy="4818005"/>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Hay pasajes donde Dios, su Palabra y su Espíritu aparecen juntos, como, por ejemplo, en el relato de la creación donde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Elohim</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aparece creando por medio de su Palabra y su Espíritu (Génesis 1:2-3). Se piensa que Génesis 1:26 apunta en la misma dirección, porque allí se afirma que Dios dijo: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Hagamos al hombre a nuestra imagen, conforme a nuestra semejanza</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seguido por la afirmación de su cumplimiento: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Y creó Dios al hombre a su imagen</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caso notable de intercambio del plural y el singular, lo cual sugiere pluralidad en la unidad</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a:t>
            </a:r>
          </a:p>
          <a:p>
            <a:pPr algn="l">
              <a:lnSpc>
                <a:spcPct val="107000"/>
              </a:lnSpc>
              <a:spcAft>
                <a:spcPts val="800"/>
              </a:spcAft>
            </a:pPr>
            <a:r>
              <a:rPr lang="es-SV" sz="20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Singular: Se refiere a identificar o nombrar un solo elemento. </a:t>
            </a:r>
          </a:p>
          <a:p>
            <a:pPr algn="l">
              <a:lnSpc>
                <a:spcPct val="107000"/>
              </a:lnSpc>
              <a:spcAft>
                <a:spcPts val="800"/>
              </a:spcAft>
            </a:pPr>
            <a:r>
              <a:rPr lang="es-SV" sz="20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Plural: Se refiere a identificar o nombrar más de un elemento.</a:t>
            </a:r>
            <a:endParaRPr lang="es-SV" sz="20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240003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64" y="1357887"/>
            <a:ext cx="8424936" cy="4818005"/>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Hay muchos otros pasajes donde Dios, su Palabra y su Espíritu aparecen juntos. En Isaías 63:8-10 vemos que son tres los que hablan, el Dios del pacto con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Israel,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ángel de la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presencia,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y el Espíritu “enojado” por su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rebelión.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Tanto la actividad creadora de Dios como su gobierno se asocian, posteriormente, con la Palabra personificada como “Sabiduría”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Pro_8:12 – 36),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como también con el Espíritu como dispensador de todas las bendiciones, y fuente de la fuerza física, el valor, la cultura y el gobierno (Éxodo_31:3; Números_11:25;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Jueces_3:10).</a:t>
            </a: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cs typeface="Times New Roman" panose="02020603050405020304" pitchFamily="18" charset="0"/>
              </a:rPr>
              <a:t>NOTA: </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rPr>
              <a:t>Las citas bíblicas y textuales se han considerado en la versión Reina Valera Revisada 1960. En siguientes apartados se hará referencia así: RVR1960</a:t>
            </a: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3740005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triple fuente revelada en la creación se hace más evidente aun a medida que se desenvuelve la redención. En una etapa antigua encontramos los notables fenómenos relacionados con el ángel de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Yahvéh</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que recibe y acepta honores divinos </a:t>
            </a:r>
            <a:r>
              <a:rPr lang="es-SV" sz="16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a:t>
            </a:r>
            <a:r>
              <a:rPr lang="es-SV" sz="16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Génesis_16:2-13; 22:11-16</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No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todos los pasajes del Antiguo Testamento donde aparece esta designación se refiere a un ser divino, porque está claro que en pasajes tales como </a:t>
            </a:r>
            <a:r>
              <a:rPr lang="es-SV" sz="16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2ª Samuel_24:16</a:t>
            </a:r>
            <a:r>
              <a:rPr lang="es-SV" sz="16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 2 Reyes_19:35</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se hace referencia a un ángel creado investido de autoridad divina para la ejecución de una misión especial.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otros pasajes el ángel de </a:t>
            </a:r>
            <a:r>
              <a:rPr lang="es-SV" sz="2400" b="1" dirty="0" err="1">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Yahvéh</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no sólo lleva el nombre divino, sino que tiene dignidad y poder divinos, dispensa liberación divina, y acepta homenaje y adoración propios únicamente de Dios. </a:t>
            </a: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2125759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El Espíritu de Dios recibe prominencia también en relación con la revelación y la redención, y se le asigna su función en la dotación del Mesías para su obra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Isaías_11:2; 42:1; 61:1</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 y en la de su pueblo para responder con fe y obediencia. Así, el Dios que se reveló a sí mismo objetivamente por medio del Ángel mensajero se reveló a sí mismo subjetivamente en y por el Espíritu, dispensador de todas las bendiciones y dones en la esfera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de </a:t>
            </a: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la redención. </a:t>
            </a:r>
            <a:endPar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Y reposará sobre él el Espíritu de Jehová; espíritu de sabiduría y de inteligencia, espíritu de consejo y de poder, espíritu de conocimiento y de temor de Jehová</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a:t>
            </a:r>
            <a:r>
              <a:rPr lang="es-SV" sz="1600" dirty="0" smtClean="0">
                <a:solidFill>
                  <a:schemeClr val="accent5">
                    <a:lumMod val="20000"/>
                    <a:lumOff val="80000"/>
                  </a:schemeClr>
                </a:solidFill>
                <a:latin typeface="Times New Roman" panose="02020603050405020304" pitchFamily="18" charset="0"/>
                <a:cs typeface="Times New Roman" panose="02020603050405020304" pitchFamily="18" charset="0"/>
              </a:rPr>
              <a:t>Isaías 11.2</a:t>
            </a: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He aquí mi siervo, yo le sostendré; mi escogido, en quien mi alma tiene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contentamiento; he </a:t>
            </a:r>
            <a:r>
              <a:rPr lang="es-SV" sz="1600" dirty="0">
                <a:solidFill>
                  <a:schemeClr val="accent5">
                    <a:lumMod val="20000"/>
                    <a:lumOff val="80000"/>
                  </a:schemeClr>
                </a:solidFill>
                <a:latin typeface="Arial" panose="020B0604020202020204" pitchFamily="34" charset="0"/>
                <a:cs typeface="Arial" panose="020B0604020202020204" pitchFamily="34" charset="0"/>
              </a:rPr>
              <a:t>puesto sobre él mi Espíritu; él traerá justicia a las naciones. </a:t>
            </a:r>
            <a:r>
              <a:rPr lang="es-SV" sz="1600" dirty="0" smtClean="0">
                <a:solidFill>
                  <a:schemeClr val="accent5">
                    <a:lumMod val="20000"/>
                    <a:lumOff val="80000"/>
                  </a:schemeClr>
                </a:solidFill>
                <a:latin typeface="Times New Roman" panose="02020603050405020304" pitchFamily="18" charset="0"/>
                <a:cs typeface="Times New Roman" panose="02020603050405020304" pitchFamily="18" charset="0"/>
              </a:rPr>
              <a:t>Isaías 42.1</a:t>
            </a: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El Espíritu de Jehová el Señor está sobre mí, porque me ungió Jehová; me ha enviado a predicar buenas nuevas a los abatidos</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a:t>
            </a:r>
            <a:r>
              <a:rPr lang="es-SV" sz="1600" dirty="0">
                <a:solidFill>
                  <a:schemeClr val="accent5">
                    <a:lumMod val="20000"/>
                    <a:lumOff val="80000"/>
                  </a:schemeClr>
                </a:solidFill>
                <a:latin typeface="Arial" panose="020B0604020202020204" pitchFamily="34" charset="0"/>
                <a:cs typeface="Arial" panose="020B0604020202020204" pitchFamily="34" charset="0"/>
              </a:rPr>
              <a:t>a vendar a los quebrantados de corazón, a publicar libertad a los cautivos, y a los presos apertura de la </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cárcel. </a:t>
            </a:r>
            <a:r>
              <a:rPr lang="es-SV" sz="1600" dirty="0" smtClean="0">
                <a:solidFill>
                  <a:schemeClr val="accent5">
                    <a:lumMod val="20000"/>
                    <a:lumOff val="80000"/>
                  </a:schemeClr>
                </a:solidFill>
                <a:latin typeface="Times New Roman" panose="02020603050405020304" pitchFamily="18" charset="0"/>
                <a:cs typeface="Times New Roman" panose="02020603050405020304" pitchFamily="18" charset="0"/>
              </a:rPr>
              <a:t>Isaías 61.1</a:t>
            </a:r>
            <a:endParaRPr lang="es-SV" sz="1600"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2389302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0074" y="1196752"/>
            <a:ext cx="8539230" cy="5112568"/>
          </a:xfrm>
        </p:spPr>
        <p:txBody>
          <a:bodyPr>
            <a:noAutofit/>
          </a:bodyPr>
          <a:lstStyle/>
          <a:p>
            <a:pPr algn="l">
              <a:lnSpc>
                <a:spcPct val="107000"/>
              </a:lnSpc>
              <a:spcAft>
                <a:spcPts val="800"/>
              </a:spcAft>
            </a:pPr>
            <a:r>
              <a:rPr lang="es-SV" sz="2400" b="1" dirty="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En resumen, al Mesías se le atribuye deidad, aun cuando se lo considera como persona diferenciada de Dios </a:t>
            </a:r>
            <a:r>
              <a:rPr lang="es-SV" sz="2400" b="1" dirty="0" smtClean="0">
                <a:solidFill>
                  <a:schemeClr val="accent5">
                    <a:lumMod val="20000"/>
                    <a:lumOff val="80000"/>
                  </a:schemeClr>
                </a:solidFill>
                <a:effectLst>
                  <a:glow rad="228600">
                    <a:schemeClr val="accent2">
                      <a:satMod val="175000"/>
                      <a:alpha val="40000"/>
                    </a:schemeClr>
                  </a:glow>
                </a:effectLst>
                <a:latin typeface="Abadi MT Condensed Extra Bold" panose="020B0A06030101010103" pitchFamily="34" charset="0"/>
                <a:ea typeface="Calibri" panose="020F0502020204030204" pitchFamily="34" charset="0"/>
                <a:cs typeface="Times New Roman" panose="02020603050405020304" pitchFamily="18" charset="0"/>
              </a:rPr>
              <a:t>mismo. </a:t>
            </a:r>
            <a:r>
              <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(Isaías_7:14; Isaías_9:6</a:t>
            </a:r>
            <a:r>
              <a:rPr lang="es-SV" sz="1800" dirty="0" smtClean="0">
                <a:solidFill>
                  <a:schemeClr val="accent5">
                    <a:lumMod val="20000"/>
                    <a:lumOff val="80000"/>
                  </a:schemeClr>
                </a:solidFill>
                <a:effectLst>
                  <a:glow rad="228600">
                    <a:schemeClr val="accent2">
                      <a:satMod val="175000"/>
                      <a:alpha val="40000"/>
                    </a:schemeClr>
                  </a:glow>
                </a:effectLst>
                <a:latin typeface="Arial" panose="020B0604020202020204" pitchFamily="34" charset="0"/>
                <a:ea typeface="Calibri" panose="020F0502020204030204" pitchFamily="34" charset="0"/>
                <a:cs typeface="Arial" panose="020B0604020202020204" pitchFamily="34" charset="0"/>
              </a:rPr>
              <a:t>).</a:t>
            </a:r>
          </a:p>
          <a:p>
            <a:pPr algn="l">
              <a:lnSpc>
                <a:spcPct val="107000"/>
              </a:lnSpc>
              <a:spcAft>
                <a:spcPts val="800"/>
              </a:spcAft>
            </a:pPr>
            <a:endParaRPr lang="es-SV" sz="1800" dirty="0">
              <a:solidFill>
                <a:schemeClr val="accent5">
                  <a:lumMod val="20000"/>
                  <a:lumOff val="80000"/>
                </a:schemeClr>
              </a:solidFill>
              <a:effectLst>
                <a:glow rad="228600">
                  <a:schemeClr val="accent2">
                    <a:satMod val="175000"/>
                    <a:alpha val="40000"/>
                  </a:schemeClr>
                </a:glow>
              </a:effectLst>
              <a:latin typeface="Arial" panose="020B0604020202020204" pitchFamily="34" charset="0"/>
              <a:cs typeface="Arial" panose="020B0604020202020204" pitchFamily="34" charset="0"/>
            </a:endParaRP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Por tanto, el Señor mismo os dará señal: He aquí que la virgen concebirá, y dará a luz un hijo</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a:t>
            </a:r>
            <a:r>
              <a:rPr lang="es-SV" sz="1600" dirty="0">
                <a:solidFill>
                  <a:schemeClr val="accent5">
                    <a:lumMod val="20000"/>
                    <a:lumOff val="80000"/>
                  </a:schemeClr>
                </a:solidFill>
                <a:latin typeface="Arial" panose="020B0604020202020204" pitchFamily="34" charset="0"/>
                <a:cs typeface="Arial" panose="020B0604020202020204" pitchFamily="34" charset="0"/>
              </a:rPr>
              <a:t>y llamará su nombre Emanuel</a:t>
            </a:r>
            <a:r>
              <a:rPr lang="es-SV" sz="1600" dirty="0" smtClean="0">
                <a:solidFill>
                  <a:schemeClr val="accent5">
                    <a:lumMod val="20000"/>
                    <a:lumOff val="80000"/>
                  </a:schemeClr>
                </a:solidFill>
                <a:latin typeface="Arial" panose="020B0604020202020204" pitchFamily="34" charset="0"/>
                <a:cs typeface="Arial" panose="020B0604020202020204" pitchFamily="34" charset="0"/>
              </a:rPr>
              <a:t>. </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Isaías 7.14</a:t>
            </a:r>
          </a:p>
          <a:p>
            <a:pPr algn="l">
              <a:lnSpc>
                <a:spcPct val="107000"/>
              </a:lnSpc>
              <a:spcAft>
                <a:spcPts val="800"/>
              </a:spcAft>
            </a:pPr>
            <a:endParaRPr lang="es-SV" sz="1600" dirty="0" smtClean="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r>
              <a:rPr lang="es-SV" sz="1600" dirty="0">
                <a:solidFill>
                  <a:schemeClr val="accent5">
                    <a:lumMod val="20000"/>
                    <a:lumOff val="80000"/>
                  </a:schemeClr>
                </a:solidFill>
                <a:latin typeface="Arial" panose="020B0604020202020204" pitchFamily="34" charset="0"/>
                <a:cs typeface="Arial" panose="020B0604020202020204" pitchFamily="34" charset="0"/>
              </a:rPr>
              <a:t>Porque un niño nos es nacido, hijo nos es dado, y el principado sobre su hombro; y se llamará su nombre Admirable, Consejero, Dios Fuerte, Padre Eterno, Príncipe de Paz. </a:t>
            </a:r>
            <a:r>
              <a:rPr lang="es-SV" sz="1600" b="1" dirty="0" smtClean="0">
                <a:solidFill>
                  <a:schemeClr val="accent5">
                    <a:lumMod val="20000"/>
                    <a:lumOff val="80000"/>
                  </a:schemeClr>
                </a:solidFill>
                <a:latin typeface="Arial" panose="020B0604020202020204" pitchFamily="34" charset="0"/>
                <a:cs typeface="Arial" panose="020B0604020202020204" pitchFamily="34" charset="0"/>
              </a:rPr>
              <a:t>Isaías 9.6</a:t>
            </a:r>
            <a:endParaRPr lang="es-SV" sz="1600" b="1" dirty="0">
              <a:solidFill>
                <a:schemeClr val="accent5">
                  <a:lumMod val="20000"/>
                  <a:lumOff val="80000"/>
                </a:schemeClr>
              </a:solidFill>
              <a:latin typeface="Arial" panose="020B0604020202020204" pitchFamily="34" charset="0"/>
              <a:cs typeface="Arial" panose="020B0604020202020204" pitchFamily="34" charset="0"/>
            </a:endParaRPr>
          </a:p>
          <a:p>
            <a:pPr algn="l">
              <a:lnSpc>
                <a:spcPct val="107000"/>
              </a:lnSpc>
              <a:spcAft>
                <a:spcPts val="800"/>
              </a:spcAft>
            </a:pPr>
            <a:endParaRPr lang="es-SV" sz="1600" dirty="0">
              <a:solidFill>
                <a:schemeClr val="accent5">
                  <a:lumMod val="20000"/>
                  <a:lumOff val="80000"/>
                </a:schemeClr>
              </a:solidFill>
              <a:latin typeface="Arial" panose="020B0604020202020204" pitchFamily="34" charset="0"/>
              <a:cs typeface="Arial" panose="020B0604020202020204" pitchFamily="34" charset="0"/>
            </a:endParaRPr>
          </a:p>
        </p:txBody>
      </p:sp>
      <p:sp>
        <p:nvSpPr>
          <p:cNvPr id="6" name="Rectángulo 5"/>
          <p:cNvSpPr/>
          <p:nvPr/>
        </p:nvSpPr>
        <p:spPr>
          <a:xfrm>
            <a:off x="275781" y="376099"/>
            <a:ext cx="8653523" cy="707886"/>
          </a:xfrm>
          <a:prstGeom prst="rect">
            <a:avLst/>
          </a:prstGeom>
          <a:noFill/>
        </p:spPr>
        <p:txBody>
          <a:bodyPr wrap="none" lIns="91440" tIns="45720" rIns="91440" bIns="45720">
            <a:spAutoFit/>
          </a:bodyPr>
          <a:lstStyle/>
          <a:p>
            <a:pPr algn="ctr"/>
            <a:r>
              <a:rPr lang="es-ES" sz="4000" b="1" spc="50" dirty="0" smtClean="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rPr>
              <a:t>LA TRINIDAD EN EL ANTIGUO TESTAMENTO</a:t>
            </a:r>
            <a:endParaRPr lang="es-ES" sz="4000" b="1" spc="50" dirty="0">
              <a:ln w="9525" cmpd="sng">
                <a:solidFill>
                  <a:srgbClr val="4F81BD"/>
                </a:solidFill>
                <a:prstDash val="solid"/>
              </a:ln>
              <a:solidFill>
                <a:srgbClr val="70AD47">
                  <a:tint val="1000"/>
                </a:srgbClr>
              </a:solidFill>
              <a:effectLst>
                <a:glow rad="38100">
                  <a:srgbClr val="4F81BD">
                    <a:alpha val="40000"/>
                  </a:srgbClr>
                </a:glow>
              </a:effectLst>
              <a:latin typeface="Abadi MT Condensed Extra Bold" panose="020B0A06030101010103" pitchFamily="34" charset="0"/>
            </a:endParaRPr>
          </a:p>
        </p:txBody>
      </p:sp>
    </p:spTree>
    <p:extLst>
      <p:ext uri="{BB962C8B-B14F-4D97-AF65-F5344CB8AC3E}">
        <p14:creationId xmlns:p14="http://schemas.microsoft.com/office/powerpoint/2010/main" val="179628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D4F01F-B65F-4E6E-AB85-360B7B11FC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Pétalos flotantes animados</Template>
  <TotalTime>258</TotalTime>
  <Words>3636</Words>
  <Application>Microsoft Office PowerPoint</Application>
  <PresentationFormat>Presentación en pantalla (4:3)</PresentationFormat>
  <Paragraphs>127</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Abadi MT Condensed Extra Bold</vt: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CE12583 GERBER REYES</dc:creator>
  <cp:keywords/>
  <cp:lastModifiedBy>CE12583 GERBER REYES</cp:lastModifiedBy>
  <cp:revision>29</cp:revision>
  <dcterms:created xsi:type="dcterms:W3CDTF">2016-01-09T00:41:30Z</dcterms:created>
  <dcterms:modified xsi:type="dcterms:W3CDTF">2016-01-09T05:00:03Z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TC019647939991</vt:lpwstr>
  </property>
</Properties>
</file>